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57" r:id="rId3"/>
    <p:sldId id="258" r:id="rId4"/>
    <p:sldId id="259" r:id="rId5"/>
    <p:sldId id="260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312" autoAdjust="0"/>
  </p:normalViewPr>
  <p:slideViewPr>
    <p:cSldViewPr>
      <p:cViewPr varScale="1">
        <p:scale>
          <a:sx n="97" d="100"/>
          <a:sy n="97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D2754A-B7A9-41E5-8AEF-A750EDDEF7E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7F8214-E625-4CEF-B8AC-9390F30A293F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solidFill>
                <a:schemeClr val="tx2">
                  <a:lumMod val="75000"/>
                </a:schemeClr>
              </a:solidFill>
            </a:rPr>
            <a:t>განაწილებული მოგება</a:t>
          </a:r>
          <a:endParaRPr lang="ru-RU" sz="1600" b="1" dirty="0">
            <a:solidFill>
              <a:schemeClr val="tx2">
                <a:lumMod val="75000"/>
              </a:schemeClr>
            </a:solidFill>
          </a:endParaRPr>
        </a:p>
      </dgm:t>
    </dgm:pt>
    <dgm:pt modelId="{D9BDCF61-7F3F-492E-8EFE-263FB12D468F}" type="parTrans" cxnId="{5B0C12B8-023E-40EA-9B88-D24E943C4BAE}">
      <dgm:prSet/>
      <dgm:spPr/>
      <dgm:t>
        <a:bodyPr/>
        <a:lstStyle/>
        <a:p>
          <a:endParaRPr lang="ru-RU"/>
        </a:p>
      </dgm:t>
    </dgm:pt>
    <dgm:pt modelId="{E67655AC-2F1C-4BA0-8FDC-FCB3AB08BC63}" type="sibTrans" cxnId="{5B0C12B8-023E-40EA-9B88-D24E943C4BAE}">
      <dgm:prSet/>
      <dgm:spPr/>
      <dgm:t>
        <a:bodyPr/>
        <a:lstStyle/>
        <a:p>
          <a:endParaRPr lang="ru-RU"/>
        </a:p>
      </dgm:t>
    </dgm:pt>
    <dgm:pt modelId="{BF6775D8-C0AB-414C-9DB3-DD9805B6FB32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1100" b="1" dirty="0" smtClean="0">
              <a:solidFill>
                <a:schemeClr val="tx2">
                  <a:lumMod val="75000"/>
                </a:schemeClr>
              </a:solidFill>
            </a:rPr>
            <a:t>საგადასახადო კოდექსით </a:t>
          </a:r>
          <a:r>
            <a:rPr lang="ru-RU" sz="1100" b="1" dirty="0" smtClean="0">
              <a:solidFill>
                <a:schemeClr val="tx2">
                  <a:lumMod val="75000"/>
                </a:schemeClr>
              </a:solidFill>
            </a:rPr>
            <a:t>დადგენილ ზღვრულ ოდენობაზე მეტი ოდენობით გაწეული წარმომადგენლობითი ხარჯი.</a:t>
          </a:r>
          <a:endParaRPr lang="ru-RU" sz="1100" b="1" dirty="0">
            <a:solidFill>
              <a:schemeClr val="tx2">
                <a:lumMod val="75000"/>
              </a:schemeClr>
            </a:solidFill>
          </a:endParaRPr>
        </a:p>
      </dgm:t>
    </dgm:pt>
    <dgm:pt modelId="{DE0976BB-CC93-439B-8658-E0B9758F466A}" type="parTrans" cxnId="{1B46B8B1-1230-4DB8-B7A6-07FC8A14E5EE}">
      <dgm:prSet/>
      <dgm:spPr/>
      <dgm:t>
        <a:bodyPr/>
        <a:lstStyle/>
        <a:p>
          <a:endParaRPr lang="ru-RU"/>
        </a:p>
      </dgm:t>
    </dgm:pt>
    <dgm:pt modelId="{52E426D0-4506-4428-9B52-D18FA8BF3D1E}" type="sibTrans" cxnId="{1B46B8B1-1230-4DB8-B7A6-07FC8A14E5EE}">
      <dgm:prSet/>
      <dgm:spPr/>
      <dgm:t>
        <a:bodyPr/>
        <a:lstStyle/>
        <a:p>
          <a:endParaRPr lang="ru-RU"/>
        </a:p>
      </dgm:t>
    </dgm:pt>
    <dgm:pt modelId="{FDD4A478-FF65-441F-A033-67AAB7B8F04B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გაწეული ხარჯი ან სხვა გადახდა, რომელიც ეკონომიკურ საქმიანობასთან დაკავშირებული არ არის;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AC904EEE-8902-4372-957A-63E1EB1196BA}" type="parTrans" cxnId="{561050C4-1B60-426D-A387-10D67ABFDB10}">
      <dgm:prSet/>
      <dgm:spPr/>
      <dgm:t>
        <a:bodyPr/>
        <a:lstStyle/>
        <a:p>
          <a:endParaRPr lang="ru-RU"/>
        </a:p>
      </dgm:t>
    </dgm:pt>
    <dgm:pt modelId="{E584BA80-442A-4EF9-8E80-D4AF2267C5DC}" type="sibTrans" cxnId="{561050C4-1B60-426D-A387-10D67ABFDB10}">
      <dgm:prSet/>
      <dgm:spPr/>
      <dgm:t>
        <a:bodyPr/>
        <a:lstStyle/>
        <a:p>
          <a:endParaRPr lang="ru-RU"/>
        </a:p>
      </dgm:t>
    </dgm:pt>
    <dgm:pt modelId="{A4E2C74A-9C07-4C1F-B0B0-2D1D481978A9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100" b="1" dirty="0" smtClean="0">
              <a:solidFill>
                <a:schemeClr val="tx2">
                  <a:lumMod val="75000"/>
                </a:schemeClr>
              </a:solidFill>
            </a:rPr>
            <a:t>უსასყიდლოდ საქონლის მიწოდება/მომსახურების გაწევა ან/და ფულადი სახსრების გადაცემა;</a:t>
          </a:r>
          <a:endParaRPr lang="ru-RU" sz="1100" b="1" dirty="0">
            <a:solidFill>
              <a:schemeClr val="tx2">
                <a:lumMod val="75000"/>
              </a:schemeClr>
            </a:solidFill>
          </a:endParaRPr>
        </a:p>
      </dgm:t>
    </dgm:pt>
    <dgm:pt modelId="{2049589F-9E4C-4A97-A4FB-C50448BDBCD3}" type="parTrans" cxnId="{52366CD6-98C2-43F6-BDD7-08391F103C85}">
      <dgm:prSet/>
      <dgm:spPr/>
      <dgm:t>
        <a:bodyPr/>
        <a:lstStyle/>
        <a:p>
          <a:endParaRPr lang="ru-RU"/>
        </a:p>
      </dgm:t>
    </dgm:pt>
    <dgm:pt modelId="{A3BAF289-BF47-45E1-B42A-D53C2884CEBB}" type="sibTrans" cxnId="{52366CD6-98C2-43F6-BDD7-08391F103C85}">
      <dgm:prSet/>
      <dgm:spPr/>
      <dgm:t>
        <a:bodyPr/>
        <a:lstStyle/>
        <a:p>
          <a:endParaRPr lang="ru-RU"/>
        </a:p>
      </dgm:t>
    </dgm:pt>
    <dgm:pt modelId="{D36D8BE6-00F2-4B98-9D1F-CEF27114498B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1600" b="1" i="1" dirty="0" smtClean="0">
              <a:solidFill>
                <a:schemeClr val="accent4">
                  <a:lumMod val="50000"/>
                </a:schemeClr>
              </a:solidFill>
            </a:rPr>
            <a:t>დაბეგვრის ობიექტი საწარმოებისთვის</a:t>
          </a:r>
          <a:endParaRPr lang="ru-RU" sz="1600" b="1" i="1" dirty="0">
            <a:solidFill>
              <a:schemeClr val="accent4">
                <a:lumMod val="50000"/>
              </a:schemeClr>
            </a:solidFill>
          </a:endParaRPr>
        </a:p>
      </dgm:t>
    </dgm:pt>
    <dgm:pt modelId="{44599F43-CFF4-49CC-8C55-2E76521A876B}" type="sibTrans" cxnId="{F0F5F017-04DB-45AC-A0D4-31D716F751F4}">
      <dgm:prSet/>
      <dgm:spPr/>
      <dgm:t>
        <a:bodyPr/>
        <a:lstStyle/>
        <a:p>
          <a:endParaRPr lang="ru-RU"/>
        </a:p>
      </dgm:t>
    </dgm:pt>
    <dgm:pt modelId="{EA7EA207-0C2F-4BA0-920C-40DF61B11AD2}" type="parTrans" cxnId="{F0F5F017-04DB-45AC-A0D4-31D716F751F4}">
      <dgm:prSet/>
      <dgm:spPr/>
      <dgm:t>
        <a:bodyPr/>
        <a:lstStyle/>
        <a:p>
          <a:endParaRPr lang="ru-RU"/>
        </a:p>
      </dgm:t>
    </dgm:pt>
    <dgm:pt modelId="{D0FA34CF-5193-4CFA-9A82-387EEEDBDD3E}" type="pres">
      <dgm:prSet presAssocID="{2DD2754A-B7A9-41E5-8AEF-A750EDDEF7E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629A54-4D44-4149-99AC-7F5B32E42E80}" type="pres">
      <dgm:prSet presAssocID="{D36D8BE6-00F2-4B98-9D1F-CEF27114498B}" presName="centerShape" presStyleLbl="node0" presStyleIdx="0" presStyleCnt="1" custScaleX="175984" custScaleY="139787"/>
      <dgm:spPr/>
      <dgm:t>
        <a:bodyPr/>
        <a:lstStyle/>
        <a:p>
          <a:endParaRPr lang="ru-RU"/>
        </a:p>
      </dgm:t>
    </dgm:pt>
    <dgm:pt modelId="{F8A52F8E-3247-4204-9606-53FE96C0D939}" type="pres">
      <dgm:prSet presAssocID="{D9BDCF61-7F3F-492E-8EFE-263FB12D468F}" presName="parTrans" presStyleLbl="sibTrans2D1" presStyleIdx="0" presStyleCnt="4"/>
      <dgm:spPr/>
      <dgm:t>
        <a:bodyPr/>
        <a:lstStyle/>
        <a:p>
          <a:endParaRPr lang="ru-RU"/>
        </a:p>
      </dgm:t>
    </dgm:pt>
    <dgm:pt modelId="{374CCE46-D9A0-49A7-9141-12EA424FC58D}" type="pres">
      <dgm:prSet presAssocID="{D9BDCF61-7F3F-492E-8EFE-263FB12D468F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96F368E9-9329-4EC4-BF32-6AD378C14F3F}" type="pres">
      <dgm:prSet presAssocID="{D57F8214-E625-4CEF-B8AC-9390F30A293F}" presName="node" presStyleLbl="node1" presStyleIdx="0" presStyleCnt="4" custScaleX="145419" custScaleY="72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007B8-80CD-4C18-B41E-1B85BC637553}" type="pres">
      <dgm:prSet presAssocID="{DE0976BB-CC93-439B-8658-E0B9758F466A}" presName="parTrans" presStyleLbl="sibTrans2D1" presStyleIdx="1" presStyleCnt="4" custScaleX="83991"/>
      <dgm:spPr/>
      <dgm:t>
        <a:bodyPr/>
        <a:lstStyle/>
        <a:p>
          <a:endParaRPr lang="ru-RU"/>
        </a:p>
      </dgm:t>
    </dgm:pt>
    <dgm:pt modelId="{A61BD640-8AAE-40B0-9FC9-5C1D8A4ECE72}" type="pres">
      <dgm:prSet presAssocID="{DE0976BB-CC93-439B-8658-E0B9758F466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F388F203-48EB-486A-B380-39D19D077EF8}" type="pres">
      <dgm:prSet presAssocID="{BF6775D8-C0AB-414C-9DB3-DD9805B6FB32}" presName="node" presStyleLbl="node1" presStyleIdx="1" presStyleCnt="4" custScaleX="128243" custRadScaleRad="133566" custRadScaleInc="7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765AE4-8B77-408F-9FB1-3FEFA741864B}" type="pres">
      <dgm:prSet presAssocID="{AC904EEE-8902-4372-957A-63E1EB1196BA}" presName="parTrans" presStyleLbl="sibTrans2D1" presStyleIdx="2" presStyleCnt="4"/>
      <dgm:spPr/>
      <dgm:t>
        <a:bodyPr/>
        <a:lstStyle/>
        <a:p>
          <a:endParaRPr lang="ru-RU"/>
        </a:p>
      </dgm:t>
    </dgm:pt>
    <dgm:pt modelId="{4E1A2112-850B-40E9-8F45-94F472FBB32B}" type="pres">
      <dgm:prSet presAssocID="{AC904EEE-8902-4372-957A-63E1EB1196BA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4BD9CF37-3652-4D9C-BBF2-D6BA3385E49A}" type="pres">
      <dgm:prSet presAssocID="{FDD4A478-FF65-441F-A033-67AAB7B8F04B}" presName="node" presStyleLbl="node1" presStyleIdx="2" presStyleCnt="4" custScaleX="154850" custScaleY="83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0803E9-7281-4144-8192-8FC8804D0A9C}" type="pres">
      <dgm:prSet presAssocID="{2049589F-9E4C-4A97-A4FB-C50448BDBCD3}" presName="parTrans" presStyleLbl="sibTrans2D1" presStyleIdx="3" presStyleCnt="4" custScaleX="159352"/>
      <dgm:spPr/>
      <dgm:t>
        <a:bodyPr/>
        <a:lstStyle/>
        <a:p>
          <a:endParaRPr lang="ru-RU"/>
        </a:p>
      </dgm:t>
    </dgm:pt>
    <dgm:pt modelId="{9947ABA0-B08C-434C-BD27-596BAB01B5A5}" type="pres">
      <dgm:prSet presAssocID="{2049589F-9E4C-4A97-A4FB-C50448BDBCD3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C2A24B25-AAC2-4F89-81EF-EA74DE7A0A79}" type="pres">
      <dgm:prSet presAssocID="{A4E2C74A-9C07-4C1F-B0B0-2D1D481978A9}" presName="node" presStyleLbl="node1" presStyleIdx="3" presStyleCnt="4" custScaleX="137313" custRadScaleRad="128328" custRadScaleInc="-7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2FDF42-D743-468D-A3AE-A3663D25E489}" type="presOf" srcId="{BF6775D8-C0AB-414C-9DB3-DD9805B6FB32}" destId="{F388F203-48EB-486A-B380-39D19D077EF8}" srcOrd="0" destOrd="0" presId="urn:microsoft.com/office/officeart/2005/8/layout/radial5"/>
    <dgm:cxn modelId="{F8803D82-6F0D-4B10-A2E2-1ABCC10909FB}" type="presOf" srcId="{D57F8214-E625-4CEF-B8AC-9390F30A293F}" destId="{96F368E9-9329-4EC4-BF32-6AD378C14F3F}" srcOrd="0" destOrd="0" presId="urn:microsoft.com/office/officeart/2005/8/layout/radial5"/>
    <dgm:cxn modelId="{669F3209-806C-43DC-B7F6-500A9ADA0290}" type="presOf" srcId="{DE0976BB-CC93-439B-8658-E0B9758F466A}" destId="{A61BD640-8AAE-40B0-9FC9-5C1D8A4ECE72}" srcOrd="1" destOrd="0" presId="urn:microsoft.com/office/officeart/2005/8/layout/radial5"/>
    <dgm:cxn modelId="{7A8B3C23-3941-4A47-B1B6-3B8B7BB4B717}" type="presOf" srcId="{2049589F-9E4C-4A97-A4FB-C50448BDBCD3}" destId="{D60803E9-7281-4144-8192-8FC8804D0A9C}" srcOrd="0" destOrd="0" presId="urn:microsoft.com/office/officeart/2005/8/layout/radial5"/>
    <dgm:cxn modelId="{615DA491-6640-47A5-9DF5-64C00EB9D56C}" type="presOf" srcId="{D36D8BE6-00F2-4B98-9D1F-CEF27114498B}" destId="{A9629A54-4D44-4149-99AC-7F5B32E42E80}" srcOrd="0" destOrd="0" presId="urn:microsoft.com/office/officeart/2005/8/layout/radial5"/>
    <dgm:cxn modelId="{D6DF99B9-08B1-4685-9729-2516BDF3A9DC}" type="presOf" srcId="{2049589F-9E4C-4A97-A4FB-C50448BDBCD3}" destId="{9947ABA0-B08C-434C-BD27-596BAB01B5A5}" srcOrd="1" destOrd="0" presId="urn:microsoft.com/office/officeart/2005/8/layout/radial5"/>
    <dgm:cxn modelId="{9F389A2C-15DB-4333-AA80-69E3477975E8}" type="presOf" srcId="{A4E2C74A-9C07-4C1F-B0B0-2D1D481978A9}" destId="{C2A24B25-AAC2-4F89-81EF-EA74DE7A0A79}" srcOrd="0" destOrd="0" presId="urn:microsoft.com/office/officeart/2005/8/layout/radial5"/>
    <dgm:cxn modelId="{52366CD6-98C2-43F6-BDD7-08391F103C85}" srcId="{D36D8BE6-00F2-4B98-9D1F-CEF27114498B}" destId="{A4E2C74A-9C07-4C1F-B0B0-2D1D481978A9}" srcOrd="3" destOrd="0" parTransId="{2049589F-9E4C-4A97-A4FB-C50448BDBCD3}" sibTransId="{A3BAF289-BF47-45E1-B42A-D53C2884CEBB}"/>
    <dgm:cxn modelId="{F0F5F017-04DB-45AC-A0D4-31D716F751F4}" srcId="{2DD2754A-B7A9-41E5-8AEF-A750EDDEF7E7}" destId="{D36D8BE6-00F2-4B98-9D1F-CEF27114498B}" srcOrd="0" destOrd="0" parTransId="{EA7EA207-0C2F-4BA0-920C-40DF61B11AD2}" sibTransId="{44599F43-CFF4-49CC-8C55-2E76521A876B}"/>
    <dgm:cxn modelId="{CA9B2569-08F2-4A4B-B35C-AF240796701E}" type="presOf" srcId="{AC904EEE-8902-4372-957A-63E1EB1196BA}" destId="{61765AE4-8B77-408F-9FB1-3FEFA741864B}" srcOrd="0" destOrd="0" presId="urn:microsoft.com/office/officeart/2005/8/layout/radial5"/>
    <dgm:cxn modelId="{1B46B8B1-1230-4DB8-B7A6-07FC8A14E5EE}" srcId="{D36D8BE6-00F2-4B98-9D1F-CEF27114498B}" destId="{BF6775D8-C0AB-414C-9DB3-DD9805B6FB32}" srcOrd="1" destOrd="0" parTransId="{DE0976BB-CC93-439B-8658-E0B9758F466A}" sibTransId="{52E426D0-4506-4428-9B52-D18FA8BF3D1E}"/>
    <dgm:cxn modelId="{C283C2F6-D5B2-4BD0-9BEB-6E7FB799DAC9}" type="presOf" srcId="{2DD2754A-B7A9-41E5-8AEF-A750EDDEF7E7}" destId="{D0FA34CF-5193-4CFA-9A82-387EEEDBDD3E}" srcOrd="0" destOrd="0" presId="urn:microsoft.com/office/officeart/2005/8/layout/radial5"/>
    <dgm:cxn modelId="{1579CC15-4785-44AF-816D-0F7B93F07FE2}" type="presOf" srcId="{AC904EEE-8902-4372-957A-63E1EB1196BA}" destId="{4E1A2112-850B-40E9-8F45-94F472FBB32B}" srcOrd="1" destOrd="0" presId="urn:microsoft.com/office/officeart/2005/8/layout/radial5"/>
    <dgm:cxn modelId="{4A8EA5AC-5D52-417C-863D-3D422B2F63A1}" type="presOf" srcId="{DE0976BB-CC93-439B-8658-E0B9758F466A}" destId="{EF2007B8-80CD-4C18-B41E-1B85BC637553}" srcOrd="0" destOrd="0" presId="urn:microsoft.com/office/officeart/2005/8/layout/radial5"/>
    <dgm:cxn modelId="{5B0C12B8-023E-40EA-9B88-D24E943C4BAE}" srcId="{D36D8BE6-00F2-4B98-9D1F-CEF27114498B}" destId="{D57F8214-E625-4CEF-B8AC-9390F30A293F}" srcOrd="0" destOrd="0" parTransId="{D9BDCF61-7F3F-492E-8EFE-263FB12D468F}" sibTransId="{E67655AC-2F1C-4BA0-8FDC-FCB3AB08BC63}"/>
    <dgm:cxn modelId="{F770A1A3-39EE-42CC-A00B-60B37D88F3DB}" type="presOf" srcId="{D9BDCF61-7F3F-492E-8EFE-263FB12D468F}" destId="{F8A52F8E-3247-4204-9606-53FE96C0D939}" srcOrd="0" destOrd="0" presId="urn:microsoft.com/office/officeart/2005/8/layout/radial5"/>
    <dgm:cxn modelId="{D7FF79B7-5EAD-4DF6-A6F9-28F35694B886}" type="presOf" srcId="{FDD4A478-FF65-441F-A033-67AAB7B8F04B}" destId="{4BD9CF37-3652-4D9C-BBF2-D6BA3385E49A}" srcOrd="0" destOrd="0" presId="urn:microsoft.com/office/officeart/2005/8/layout/radial5"/>
    <dgm:cxn modelId="{561050C4-1B60-426D-A387-10D67ABFDB10}" srcId="{D36D8BE6-00F2-4B98-9D1F-CEF27114498B}" destId="{FDD4A478-FF65-441F-A033-67AAB7B8F04B}" srcOrd="2" destOrd="0" parTransId="{AC904EEE-8902-4372-957A-63E1EB1196BA}" sibTransId="{E584BA80-442A-4EF9-8E80-D4AF2267C5DC}"/>
    <dgm:cxn modelId="{77D2F117-56D2-42F4-8349-0B6012509001}" type="presOf" srcId="{D9BDCF61-7F3F-492E-8EFE-263FB12D468F}" destId="{374CCE46-D9A0-49A7-9141-12EA424FC58D}" srcOrd="1" destOrd="0" presId="urn:microsoft.com/office/officeart/2005/8/layout/radial5"/>
    <dgm:cxn modelId="{CA79B7A5-9529-46CB-AAD0-B0D6978812C7}" type="presParOf" srcId="{D0FA34CF-5193-4CFA-9A82-387EEEDBDD3E}" destId="{A9629A54-4D44-4149-99AC-7F5B32E42E80}" srcOrd="0" destOrd="0" presId="urn:microsoft.com/office/officeart/2005/8/layout/radial5"/>
    <dgm:cxn modelId="{B5BA03C7-70B1-4900-8964-4E0C559DC2DA}" type="presParOf" srcId="{D0FA34CF-5193-4CFA-9A82-387EEEDBDD3E}" destId="{F8A52F8E-3247-4204-9606-53FE96C0D939}" srcOrd="1" destOrd="0" presId="urn:microsoft.com/office/officeart/2005/8/layout/radial5"/>
    <dgm:cxn modelId="{3E3B85CB-108B-4424-B7CB-077B093725B4}" type="presParOf" srcId="{F8A52F8E-3247-4204-9606-53FE96C0D939}" destId="{374CCE46-D9A0-49A7-9141-12EA424FC58D}" srcOrd="0" destOrd="0" presId="urn:microsoft.com/office/officeart/2005/8/layout/radial5"/>
    <dgm:cxn modelId="{30B88826-9983-4802-B13C-9CF2F88465DC}" type="presParOf" srcId="{D0FA34CF-5193-4CFA-9A82-387EEEDBDD3E}" destId="{96F368E9-9329-4EC4-BF32-6AD378C14F3F}" srcOrd="2" destOrd="0" presId="urn:microsoft.com/office/officeart/2005/8/layout/radial5"/>
    <dgm:cxn modelId="{ECD2BE1D-FC94-4020-9159-3D062F20E3FE}" type="presParOf" srcId="{D0FA34CF-5193-4CFA-9A82-387EEEDBDD3E}" destId="{EF2007B8-80CD-4C18-B41E-1B85BC637553}" srcOrd="3" destOrd="0" presId="urn:microsoft.com/office/officeart/2005/8/layout/radial5"/>
    <dgm:cxn modelId="{1D5DB941-3C12-4BFD-A8A5-B6EF8A6CB49D}" type="presParOf" srcId="{EF2007B8-80CD-4C18-B41E-1B85BC637553}" destId="{A61BD640-8AAE-40B0-9FC9-5C1D8A4ECE72}" srcOrd="0" destOrd="0" presId="urn:microsoft.com/office/officeart/2005/8/layout/radial5"/>
    <dgm:cxn modelId="{92EABD95-3FD0-4FEC-A490-D20A4BBD3EF5}" type="presParOf" srcId="{D0FA34CF-5193-4CFA-9A82-387EEEDBDD3E}" destId="{F388F203-48EB-486A-B380-39D19D077EF8}" srcOrd="4" destOrd="0" presId="urn:microsoft.com/office/officeart/2005/8/layout/radial5"/>
    <dgm:cxn modelId="{644657D0-D963-4FA3-9461-3F28C07E660C}" type="presParOf" srcId="{D0FA34CF-5193-4CFA-9A82-387EEEDBDD3E}" destId="{61765AE4-8B77-408F-9FB1-3FEFA741864B}" srcOrd="5" destOrd="0" presId="urn:microsoft.com/office/officeart/2005/8/layout/radial5"/>
    <dgm:cxn modelId="{1488C97C-7D4B-42DE-AAB8-65B4CE831253}" type="presParOf" srcId="{61765AE4-8B77-408F-9FB1-3FEFA741864B}" destId="{4E1A2112-850B-40E9-8F45-94F472FBB32B}" srcOrd="0" destOrd="0" presId="urn:microsoft.com/office/officeart/2005/8/layout/radial5"/>
    <dgm:cxn modelId="{5806B39E-F4A7-4E19-946E-F08FCC7DB6D7}" type="presParOf" srcId="{D0FA34CF-5193-4CFA-9A82-387EEEDBDD3E}" destId="{4BD9CF37-3652-4D9C-BBF2-D6BA3385E49A}" srcOrd="6" destOrd="0" presId="urn:microsoft.com/office/officeart/2005/8/layout/radial5"/>
    <dgm:cxn modelId="{15538318-7BB4-4520-AFE6-81113AB01632}" type="presParOf" srcId="{D0FA34CF-5193-4CFA-9A82-387EEEDBDD3E}" destId="{D60803E9-7281-4144-8192-8FC8804D0A9C}" srcOrd="7" destOrd="0" presId="urn:microsoft.com/office/officeart/2005/8/layout/radial5"/>
    <dgm:cxn modelId="{6016C1B6-D6D0-41EF-9605-EE22DF262D54}" type="presParOf" srcId="{D60803E9-7281-4144-8192-8FC8804D0A9C}" destId="{9947ABA0-B08C-434C-BD27-596BAB01B5A5}" srcOrd="0" destOrd="0" presId="urn:microsoft.com/office/officeart/2005/8/layout/radial5"/>
    <dgm:cxn modelId="{0D654AD3-0499-4648-9D82-353EB55DDD5D}" type="presParOf" srcId="{D0FA34CF-5193-4CFA-9A82-387EEEDBDD3E}" destId="{C2A24B25-AAC2-4F89-81EF-EA74DE7A0A79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19BBB1-A242-4163-B44A-C7AEAFBFA3F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82037C-822D-4F24-A97B-408A9ED58AA0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4000" b="1" dirty="0" smtClean="0">
              <a:solidFill>
                <a:schemeClr val="accent5">
                  <a:lumMod val="50000"/>
                </a:schemeClr>
              </a:solidFill>
            </a:rPr>
            <a:t>მიზანი</a:t>
          </a:r>
          <a:endParaRPr lang="ru-RU" sz="4000" b="1" dirty="0">
            <a:solidFill>
              <a:schemeClr val="accent5">
                <a:lumMod val="50000"/>
              </a:schemeClr>
            </a:solidFill>
          </a:endParaRPr>
        </a:p>
      </dgm:t>
    </dgm:pt>
    <dgm:pt modelId="{F58DADC6-3BA6-4336-BCF9-BDF49FE36B51}" type="parTrans" cxnId="{D46B165E-73D7-43B7-A75A-03368188C6CC}">
      <dgm:prSet/>
      <dgm:spPr/>
      <dgm:t>
        <a:bodyPr/>
        <a:lstStyle/>
        <a:p>
          <a:endParaRPr lang="ru-RU"/>
        </a:p>
      </dgm:t>
    </dgm:pt>
    <dgm:pt modelId="{7C8F1778-C760-4ADC-8937-A62536DADEC6}" type="sibTrans" cxnId="{D46B165E-73D7-43B7-A75A-03368188C6CC}">
      <dgm:prSet/>
      <dgm:spPr/>
      <dgm:t>
        <a:bodyPr/>
        <a:lstStyle/>
        <a:p>
          <a:endParaRPr lang="ru-RU"/>
        </a:p>
      </dgm:t>
    </dgm:pt>
    <dgm:pt modelId="{E43A25FE-9317-4817-A6DF-08B00A5C91D3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2400" b="1" dirty="0" smtClean="0">
              <a:solidFill>
                <a:schemeClr val="accent4">
                  <a:lumMod val="50000"/>
                </a:schemeClr>
              </a:solidFill>
            </a:rPr>
            <a:t>ეკონ. ზრდის დაჩქარება;</a:t>
          </a:r>
          <a:endParaRPr lang="ru-RU" sz="2400" b="1" dirty="0">
            <a:solidFill>
              <a:schemeClr val="accent4">
                <a:lumMod val="50000"/>
              </a:schemeClr>
            </a:solidFill>
          </a:endParaRPr>
        </a:p>
      </dgm:t>
    </dgm:pt>
    <dgm:pt modelId="{6DEFF2A9-EB72-495E-98FF-25D5B016F04F}" type="parTrans" cxnId="{B1F058D1-BD0E-4DB2-9D45-79EBBD818403}">
      <dgm:prSet/>
      <dgm:spPr/>
      <dgm:t>
        <a:bodyPr/>
        <a:lstStyle/>
        <a:p>
          <a:endParaRPr lang="ru-RU"/>
        </a:p>
      </dgm:t>
    </dgm:pt>
    <dgm:pt modelId="{71270094-79E0-493A-8157-5158DF1D3661}" type="sibTrans" cxnId="{B1F058D1-BD0E-4DB2-9D45-79EBBD818403}">
      <dgm:prSet/>
      <dgm:spPr/>
      <dgm:t>
        <a:bodyPr/>
        <a:lstStyle/>
        <a:p>
          <a:endParaRPr lang="ru-RU"/>
        </a:p>
      </dgm:t>
    </dgm:pt>
    <dgm:pt modelId="{8CADB2CF-39AD-4409-B249-34561CBC1028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2400" b="1" dirty="0" smtClean="0">
              <a:solidFill>
                <a:schemeClr val="accent4">
                  <a:lumMod val="50000"/>
                </a:schemeClr>
              </a:solidFill>
            </a:rPr>
            <a:t>ბიზნესისთვის ხელსაყრელი გარემოს შექმნა.</a:t>
          </a:r>
          <a:endParaRPr lang="ru-RU" sz="2400" b="1" dirty="0">
            <a:solidFill>
              <a:schemeClr val="accent4">
                <a:lumMod val="50000"/>
              </a:schemeClr>
            </a:solidFill>
          </a:endParaRPr>
        </a:p>
      </dgm:t>
    </dgm:pt>
    <dgm:pt modelId="{CFD3EEC6-39EC-4380-B19B-59B6E0E31069}" type="parTrans" cxnId="{CE88636C-6E88-432A-A96B-0835B1BEC1B3}">
      <dgm:prSet/>
      <dgm:spPr/>
      <dgm:t>
        <a:bodyPr/>
        <a:lstStyle/>
        <a:p>
          <a:endParaRPr lang="ru-RU"/>
        </a:p>
      </dgm:t>
    </dgm:pt>
    <dgm:pt modelId="{AAF8A9E9-5C08-4DCC-9422-B85BA892C8DE}" type="sibTrans" cxnId="{CE88636C-6E88-432A-A96B-0835B1BEC1B3}">
      <dgm:prSet/>
      <dgm:spPr/>
      <dgm:t>
        <a:bodyPr/>
        <a:lstStyle/>
        <a:p>
          <a:endParaRPr lang="ru-RU"/>
        </a:p>
      </dgm:t>
    </dgm:pt>
    <dgm:pt modelId="{3BFF3D57-DCCD-4061-8377-0BBC06F4BFF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2400" b="1" dirty="0" smtClean="0">
              <a:solidFill>
                <a:schemeClr val="accent5">
                  <a:lumMod val="50000"/>
                </a:schemeClr>
              </a:solidFill>
            </a:rPr>
            <a:t>მოსალოდნელი ფინანსური შედეგი</a:t>
          </a:r>
          <a:endParaRPr lang="ru-RU" sz="2400" b="1" dirty="0">
            <a:solidFill>
              <a:schemeClr val="accent5">
                <a:lumMod val="50000"/>
              </a:schemeClr>
            </a:solidFill>
          </a:endParaRPr>
        </a:p>
      </dgm:t>
    </dgm:pt>
    <dgm:pt modelId="{F74A34AD-674D-480E-8808-44985E6A47B8}" type="parTrans" cxnId="{D437A022-9B4A-46CE-A319-8650E56E7FEF}">
      <dgm:prSet/>
      <dgm:spPr/>
      <dgm:t>
        <a:bodyPr/>
        <a:lstStyle/>
        <a:p>
          <a:endParaRPr lang="ru-RU"/>
        </a:p>
      </dgm:t>
    </dgm:pt>
    <dgm:pt modelId="{9087F9F4-8ABA-4D77-96E1-F55000929709}" type="sibTrans" cxnId="{D437A022-9B4A-46CE-A319-8650E56E7FEF}">
      <dgm:prSet/>
      <dgm:spPr/>
      <dgm:t>
        <a:bodyPr/>
        <a:lstStyle/>
        <a:p>
          <a:endParaRPr lang="ru-RU"/>
        </a:p>
      </dgm:t>
    </dgm:pt>
    <dgm:pt modelId="{5C6E9D29-87C1-4191-A64A-D909CF30B0FD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2600" b="1" dirty="0" smtClean="0">
              <a:solidFill>
                <a:schemeClr val="accent4">
                  <a:lumMod val="50000"/>
                </a:schemeClr>
              </a:solidFill>
            </a:rPr>
            <a:t>საწარმოთა ფინანსური მდგომარეობის გაუმჯობესება</a:t>
          </a:r>
          <a:endParaRPr lang="ru-RU" sz="2600" b="1" dirty="0">
            <a:solidFill>
              <a:schemeClr val="accent4">
                <a:lumMod val="50000"/>
              </a:schemeClr>
            </a:solidFill>
          </a:endParaRPr>
        </a:p>
      </dgm:t>
    </dgm:pt>
    <dgm:pt modelId="{F995CBCE-7622-4E0F-B24B-008479EDCDF4}" type="parTrans" cxnId="{AFF25C8B-1B71-4474-B0DF-D78616143449}">
      <dgm:prSet/>
      <dgm:spPr/>
      <dgm:t>
        <a:bodyPr/>
        <a:lstStyle/>
        <a:p>
          <a:endParaRPr lang="ru-RU"/>
        </a:p>
      </dgm:t>
    </dgm:pt>
    <dgm:pt modelId="{7ACCD4D4-2C13-4755-93C7-8CE267AA6404}" type="sibTrans" cxnId="{AFF25C8B-1B71-4474-B0DF-D78616143449}">
      <dgm:prSet/>
      <dgm:spPr/>
      <dgm:t>
        <a:bodyPr/>
        <a:lstStyle/>
        <a:p>
          <a:endParaRPr lang="ru-RU"/>
        </a:p>
      </dgm:t>
    </dgm:pt>
    <dgm:pt modelId="{E28F2B26-E132-4CD6-9C90-B731767BCE6B}" type="pres">
      <dgm:prSet presAssocID="{A119BBB1-A242-4163-B44A-C7AEAFBFA3F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84B1BE-13D0-49F4-8232-9EE4C67E577E}" type="pres">
      <dgm:prSet presAssocID="{EE82037C-822D-4F24-A97B-408A9ED58AA0}" presName="linNode" presStyleCnt="0"/>
      <dgm:spPr/>
    </dgm:pt>
    <dgm:pt modelId="{B93B5258-E6A1-4793-B25D-A647D9754F8C}" type="pres">
      <dgm:prSet presAssocID="{EE82037C-822D-4F24-A97B-408A9ED58AA0}" presName="parentShp" presStyleLbl="node1" presStyleIdx="0" presStyleCnt="2" custLinFactNeighborY="28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9FD95-6275-4575-B833-1395DF9C3E9C}" type="pres">
      <dgm:prSet presAssocID="{EE82037C-822D-4F24-A97B-408A9ED58AA0}" presName="childShp" presStyleLbl="bgAccFollowNode1" presStyleIdx="0" presStyleCnt="2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22FDC-67F6-4F12-858E-C9E98DDEEA8D}" type="pres">
      <dgm:prSet presAssocID="{7C8F1778-C760-4ADC-8937-A62536DADEC6}" presName="spacing" presStyleCnt="0"/>
      <dgm:spPr/>
    </dgm:pt>
    <dgm:pt modelId="{84C451FE-214E-4A7A-8D9A-AC0900056FA4}" type="pres">
      <dgm:prSet presAssocID="{3BFF3D57-DCCD-4061-8377-0BBC06F4BFF8}" presName="linNode" presStyleCnt="0"/>
      <dgm:spPr/>
    </dgm:pt>
    <dgm:pt modelId="{2BA481FF-CDD4-4CD9-9DE7-AE06ABDDE0C8}" type="pres">
      <dgm:prSet presAssocID="{3BFF3D57-DCCD-4061-8377-0BBC06F4BFF8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FE3296-F28B-484C-A8C0-9DAD104C0EE7}" type="pres">
      <dgm:prSet presAssocID="{3BFF3D57-DCCD-4061-8377-0BBC06F4BFF8}" presName="childShp" presStyleLbl="bgAccFollowNode1" presStyleIdx="1" presStyleCnt="2" custLinFactNeighborX="1485" custLinFactNeighborY="-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F8288A-607D-414F-941B-084054CB4C03}" type="presOf" srcId="{3BFF3D57-DCCD-4061-8377-0BBC06F4BFF8}" destId="{2BA481FF-CDD4-4CD9-9DE7-AE06ABDDE0C8}" srcOrd="0" destOrd="0" presId="urn:microsoft.com/office/officeart/2005/8/layout/vList6"/>
    <dgm:cxn modelId="{4A9BBF98-8EA2-459D-AD3B-C0B926525AAC}" type="presOf" srcId="{8CADB2CF-39AD-4409-B249-34561CBC1028}" destId="{62D9FD95-6275-4575-B833-1395DF9C3E9C}" srcOrd="0" destOrd="1" presId="urn:microsoft.com/office/officeart/2005/8/layout/vList6"/>
    <dgm:cxn modelId="{AFF25C8B-1B71-4474-B0DF-D78616143449}" srcId="{3BFF3D57-DCCD-4061-8377-0BBC06F4BFF8}" destId="{5C6E9D29-87C1-4191-A64A-D909CF30B0FD}" srcOrd="0" destOrd="0" parTransId="{F995CBCE-7622-4E0F-B24B-008479EDCDF4}" sibTransId="{7ACCD4D4-2C13-4755-93C7-8CE267AA6404}"/>
    <dgm:cxn modelId="{B1F058D1-BD0E-4DB2-9D45-79EBBD818403}" srcId="{EE82037C-822D-4F24-A97B-408A9ED58AA0}" destId="{E43A25FE-9317-4817-A6DF-08B00A5C91D3}" srcOrd="0" destOrd="0" parTransId="{6DEFF2A9-EB72-495E-98FF-25D5B016F04F}" sibTransId="{71270094-79E0-493A-8157-5158DF1D3661}"/>
    <dgm:cxn modelId="{74C1CDF9-4733-4235-AA42-00323EFABBFC}" type="presOf" srcId="{EE82037C-822D-4F24-A97B-408A9ED58AA0}" destId="{B93B5258-E6A1-4793-B25D-A647D9754F8C}" srcOrd="0" destOrd="0" presId="urn:microsoft.com/office/officeart/2005/8/layout/vList6"/>
    <dgm:cxn modelId="{59276287-961C-4CF0-8B62-5E29C9BBB411}" type="presOf" srcId="{5C6E9D29-87C1-4191-A64A-D909CF30B0FD}" destId="{A1FE3296-F28B-484C-A8C0-9DAD104C0EE7}" srcOrd="0" destOrd="0" presId="urn:microsoft.com/office/officeart/2005/8/layout/vList6"/>
    <dgm:cxn modelId="{8E22B027-E57D-4ACA-9218-0A1FF09D59EA}" type="presOf" srcId="{A119BBB1-A242-4163-B44A-C7AEAFBFA3F1}" destId="{E28F2B26-E132-4CD6-9C90-B731767BCE6B}" srcOrd="0" destOrd="0" presId="urn:microsoft.com/office/officeart/2005/8/layout/vList6"/>
    <dgm:cxn modelId="{CE88636C-6E88-432A-A96B-0835B1BEC1B3}" srcId="{EE82037C-822D-4F24-A97B-408A9ED58AA0}" destId="{8CADB2CF-39AD-4409-B249-34561CBC1028}" srcOrd="1" destOrd="0" parTransId="{CFD3EEC6-39EC-4380-B19B-59B6E0E31069}" sibTransId="{AAF8A9E9-5C08-4DCC-9422-B85BA892C8DE}"/>
    <dgm:cxn modelId="{D46B165E-73D7-43B7-A75A-03368188C6CC}" srcId="{A119BBB1-A242-4163-B44A-C7AEAFBFA3F1}" destId="{EE82037C-822D-4F24-A97B-408A9ED58AA0}" srcOrd="0" destOrd="0" parTransId="{F58DADC6-3BA6-4336-BCF9-BDF49FE36B51}" sibTransId="{7C8F1778-C760-4ADC-8937-A62536DADEC6}"/>
    <dgm:cxn modelId="{D437A022-9B4A-46CE-A319-8650E56E7FEF}" srcId="{A119BBB1-A242-4163-B44A-C7AEAFBFA3F1}" destId="{3BFF3D57-DCCD-4061-8377-0BBC06F4BFF8}" srcOrd="1" destOrd="0" parTransId="{F74A34AD-674D-480E-8808-44985E6A47B8}" sibTransId="{9087F9F4-8ABA-4D77-96E1-F55000929709}"/>
    <dgm:cxn modelId="{AEF15954-03FE-4C1B-89B6-1BE3B1AAAA74}" type="presOf" srcId="{E43A25FE-9317-4817-A6DF-08B00A5C91D3}" destId="{62D9FD95-6275-4575-B833-1395DF9C3E9C}" srcOrd="0" destOrd="0" presId="urn:microsoft.com/office/officeart/2005/8/layout/vList6"/>
    <dgm:cxn modelId="{EE7E3171-5C02-4361-BC65-1939B3397BF2}" type="presParOf" srcId="{E28F2B26-E132-4CD6-9C90-B731767BCE6B}" destId="{9684B1BE-13D0-49F4-8232-9EE4C67E577E}" srcOrd="0" destOrd="0" presId="urn:microsoft.com/office/officeart/2005/8/layout/vList6"/>
    <dgm:cxn modelId="{415C0551-1636-4025-BBD6-2D5E66F66C6A}" type="presParOf" srcId="{9684B1BE-13D0-49F4-8232-9EE4C67E577E}" destId="{B93B5258-E6A1-4793-B25D-A647D9754F8C}" srcOrd="0" destOrd="0" presId="urn:microsoft.com/office/officeart/2005/8/layout/vList6"/>
    <dgm:cxn modelId="{788BC111-20C0-4BC6-BA8B-3910379854D1}" type="presParOf" srcId="{9684B1BE-13D0-49F4-8232-9EE4C67E577E}" destId="{62D9FD95-6275-4575-B833-1395DF9C3E9C}" srcOrd="1" destOrd="0" presId="urn:microsoft.com/office/officeart/2005/8/layout/vList6"/>
    <dgm:cxn modelId="{E422E7E7-624C-49C0-81AF-59476C915E00}" type="presParOf" srcId="{E28F2B26-E132-4CD6-9C90-B731767BCE6B}" destId="{4B522FDC-67F6-4F12-858E-C9E98DDEEA8D}" srcOrd="1" destOrd="0" presId="urn:microsoft.com/office/officeart/2005/8/layout/vList6"/>
    <dgm:cxn modelId="{5AA0BEA3-5138-45E3-8BB5-FD726DCCFA6F}" type="presParOf" srcId="{E28F2B26-E132-4CD6-9C90-B731767BCE6B}" destId="{84C451FE-214E-4A7A-8D9A-AC0900056FA4}" srcOrd="2" destOrd="0" presId="urn:microsoft.com/office/officeart/2005/8/layout/vList6"/>
    <dgm:cxn modelId="{2154B3A2-F051-41E6-9672-9C245921E354}" type="presParOf" srcId="{84C451FE-214E-4A7A-8D9A-AC0900056FA4}" destId="{2BA481FF-CDD4-4CD9-9DE7-AE06ABDDE0C8}" srcOrd="0" destOrd="0" presId="urn:microsoft.com/office/officeart/2005/8/layout/vList6"/>
    <dgm:cxn modelId="{78CF90F6-D560-49FB-BA43-FC2F0FDBFB7B}" type="presParOf" srcId="{84C451FE-214E-4A7A-8D9A-AC0900056FA4}" destId="{A1FE3296-F28B-484C-A8C0-9DAD104C0EE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2317F6-1550-469F-AE9C-C75E39C58AA8}" type="doc">
      <dgm:prSet loTypeId="urn:microsoft.com/office/officeart/2005/8/layout/arrow3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922060D-51A2-4DC7-A771-DAA557618D2B}">
      <dgm:prSet phldrT="[Текст]" custT="1"/>
      <dgm:spPr/>
      <dgm:t>
        <a:bodyPr/>
        <a:lstStyle/>
        <a:p>
          <a:r>
            <a:rPr lang="ka-GE" sz="3000" b="1" dirty="0" smtClean="0">
              <a:solidFill>
                <a:schemeClr val="accent4">
                  <a:lumMod val="50000"/>
                </a:schemeClr>
              </a:solidFill>
            </a:rPr>
            <a:t>რეინვესტირება?</a:t>
          </a:r>
          <a:endParaRPr lang="ru-RU" sz="3000" b="1" dirty="0">
            <a:solidFill>
              <a:schemeClr val="accent4">
                <a:lumMod val="50000"/>
              </a:schemeClr>
            </a:solidFill>
          </a:endParaRPr>
        </a:p>
      </dgm:t>
    </dgm:pt>
    <dgm:pt modelId="{243A2C13-7867-4780-B8EB-FFECA78AFD29}" type="parTrans" cxnId="{971BDC07-12C4-4645-A5D7-83DCBA96A3F5}">
      <dgm:prSet/>
      <dgm:spPr/>
      <dgm:t>
        <a:bodyPr/>
        <a:lstStyle/>
        <a:p>
          <a:endParaRPr lang="ru-RU"/>
        </a:p>
      </dgm:t>
    </dgm:pt>
    <dgm:pt modelId="{576830F3-4521-43BA-848C-BBD56F8B6AF5}" type="sibTrans" cxnId="{971BDC07-12C4-4645-A5D7-83DCBA96A3F5}">
      <dgm:prSet/>
      <dgm:spPr/>
      <dgm:t>
        <a:bodyPr/>
        <a:lstStyle/>
        <a:p>
          <a:endParaRPr lang="ru-RU"/>
        </a:p>
      </dgm:t>
    </dgm:pt>
    <dgm:pt modelId="{ACF7836D-B07A-42E7-B97C-3357FAF63870}">
      <dgm:prSet phldrT="[Текст]" custT="1"/>
      <dgm:spPr/>
      <dgm:t>
        <a:bodyPr/>
        <a:lstStyle/>
        <a:p>
          <a:r>
            <a:rPr lang="ka-GE" sz="2800" b="1" dirty="0" smtClean="0">
              <a:solidFill>
                <a:schemeClr val="accent4">
                  <a:lumMod val="50000"/>
                </a:schemeClr>
              </a:solidFill>
            </a:rPr>
            <a:t>გაზრდილი დივიდენდი?</a:t>
          </a:r>
          <a:endParaRPr lang="ru-RU" sz="2800" b="1" dirty="0">
            <a:solidFill>
              <a:schemeClr val="accent4">
                <a:lumMod val="50000"/>
              </a:schemeClr>
            </a:solidFill>
          </a:endParaRPr>
        </a:p>
      </dgm:t>
    </dgm:pt>
    <dgm:pt modelId="{67FD9913-C3E4-4EA0-8D97-268DFC9DC796}" type="parTrans" cxnId="{FE79D1CA-6516-4202-8162-A0561A17738F}">
      <dgm:prSet/>
      <dgm:spPr/>
      <dgm:t>
        <a:bodyPr/>
        <a:lstStyle/>
        <a:p>
          <a:endParaRPr lang="ru-RU"/>
        </a:p>
      </dgm:t>
    </dgm:pt>
    <dgm:pt modelId="{BBA4C91A-0C8D-4F02-AF4B-248CF86127E7}" type="sibTrans" cxnId="{FE79D1CA-6516-4202-8162-A0561A17738F}">
      <dgm:prSet/>
      <dgm:spPr/>
      <dgm:t>
        <a:bodyPr/>
        <a:lstStyle/>
        <a:p>
          <a:endParaRPr lang="ru-RU"/>
        </a:p>
      </dgm:t>
    </dgm:pt>
    <dgm:pt modelId="{F44CBD76-A650-4966-AA9A-669C8FADAC49}" type="pres">
      <dgm:prSet presAssocID="{2F2317F6-1550-469F-AE9C-C75E39C58AA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82EA93-9A9D-46A9-A65C-5A22C707386D}" type="pres">
      <dgm:prSet presAssocID="{2F2317F6-1550-469F-AE9C-C75E39C58AA8}" presName="divider" presStyleLbl="fgShp" presStyleIdx="0" presStyleCnt="1"/>
      <dgm:spPr/>
    </dgm:pt>
    <dgm:pt modelId="{FD75710F-12CE-437A-8AD1-3A4436194EC5}" type="pres">
      <dgm:prSet presAssocID="{C922060D-51A2-4DC7-A771-DAA557618D2B}" presName="downArrow" presStyleLbl="node1" presStyleIdx="0" presStyleCnt="2"/>
      <dgm:spPr/>
    </dgm:pt>
    <dgm:pt modelId="{6ABFC2BC-FBAE-423C-A86B-99B0AD7328AA}" type="pres">
      <dgm:prSet presAssocID="{C922060D-51A2-4DC7-A771-DAA557618D2B}" presName="downArrowText" presStyleLbl="revTx" presStyleIdx="0" presStyleCnt="2" custScaleX="1382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9720B3-B1C3-4215-B1B8-3A358D1E023A}" type="pres">
      <dgm:prSet presAssocID="{ACF7836D-B07A-42E7-B97C-3357FAF63870}" presName="upArrow" presStyleLbl="node1" presStyleIdx="1" presStyleCnt="2"/>
      <dgm:spPr/>
    </dgm:pt>
    <dgm:pt modelId="{54A98059-C15B-4F10-8181-8029139BB581}" type="pres">
      <dgm:prSet presAssocID="{ACF7836D-B07A-42E7-B97C-3357FAF63870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1CC4AA-644F-4F67-B515-F22268A1A554}" type="presOf" srcId="{ACF7836D-B07A-42E7-B97C-3357FAF63870}" destId="{54A98059-C15B-4F10-8181-8029139BB581}" srcOrd="0" destOrd="0" presId="urn:microsoft.com/office/officeart/2005/8/layout/arrow3"/>
    <dgm:cxn modelId="{080FF616-9126-4117-B2B7-E1A05929374F}" type="presOf" srcId="{C922060D-51A2-4DC7-A771-DAA557618D2B}" destId="{6ABFC2BC-FBAE-423C-A86B-99B0AD7328AA}" srcOrd="0" destOrd="0" presId="urn:microsoft.com/office/officeart/2005/8/layout/arrow3"/>
    <dgm:cxn modelId="{75DA75F4-02AC-4EB4-923F-ED7FE43B69E0}" type="presOf" srcId="{2F2317F6-1550-469F-AE9C-C75E39C58AA8}" destId="{F44CBD76-A650-4966-AA9A-669C8FADAC49}" srcOrd="0" destOrd="0" presId="urn:microsoft.com/office/officeart/2005/8/layout/arrow3"/>
    <dgm:cxn modelId="{FE79D1CA-6516-4202-8162-A0561A17738F}" srcId="{2F2317F6-1550-469F-AE9C-C75E39C58AA8}" destId="{ACF7836D-B07A-42E7-B97C-3357FAF63870}" srcOrd="1" destOrd="0" parTransId="{67FD9913-C3E4-4EA0-8D97-268DFC9DC796}" sibTransId="{BBA4C91A-0C8D-4F02-AF4B-248CF86127E7}"/>
    <dgm:cxn modelId="{971BDC07-12C4-4645-A5D7-83DCBA96A3F5}" srcId="{2F2317F6-1550-469F-AE9C-C75E39C58AA8}" destId="{C922060D-51A2-4DC7-A771-DAA557618D2B}" srcOrd="0" destOrd="0" parTransId="{243A2C13-7867-4780-B8EB-FFECA78AFD29}" sibTransId="{576830F3-4521-43BA-848C-BBD56F8B6AF5}"/>
    <dgm:cxn modelId="{479BE934-35BD-431C-95F6-49159251A9A4}" type="presParOf" srcId="{F44CBD76-A650-4966-AA9A-669C8FADAC49}" destId="{C782EA93-9A9D-46A9-A65C-5A22C707386D}" srcOrd="0" destOrd="0" presId="urn:microsoft.com/office/officeart/2005/8/layout/arrow3"/>
    <dgm:cxn modelId="{3CB762AF-AE3A-4577-A837-DB56FC3ECA05}" type="presParOf" srcId="{F44CBD76-A650-4966-AA9A-669C8FADAC49}" destId="{FD75710F-12CE-437A-8AD1-3A4436194EC5}" srcOrd="1" destOrd="0" presId="urn:microsoft.com/office/officeart/2005/8/layout/arrow3"/>
    <dgm:cxn modelId="{8009FA43-1E25-45B5-A9DA-1D4CAF1B5D20}" type="presParOf" srcId="{F44CBD76-A650-4966-AA9A-669C8FADAC49}" destId="{6ABFC2BC-FBAE-423C-A86B-99B0AD7328AA}" srcOrd="2" destOrd="0" presId="urn:microsoft.com/office/officeart/2005/8/layout/arrow3"/>
    <dgm:cxn modelId="{2B695D5F-046B-44E9-989F-B2EF23233EAE}" type="presParOf" srcId="{F44CBD76-A650-4966-AA9A-669C8FADAC49}" destId="{949720B3-B1C3-4215-B1B8-3A358D1E023A}" srcOrd="3" destOrd="0" presId="urn:microsoft.com/office/officeart/2005/8/layout/arrow3"/>
    <dgm:cxn modelId="{CCE8041E-7FBA-40A1-9FC0-1B99AD44A64C}" type="presParOf" srcId="{F44CBD76-A650-4966-AA9A-669C8FADAC49}" destId="{54A98059-C15B-4F10-8181-8029139BB581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629A54-4D44-4149-99AC-7F5B32E42E80}">
      <dsp:nvSpPr>
        <dsp:cNvPr id="0" name=""/>
        <dsp:cNvSpPr/>
      </dsp:nvSpPr>
      <dsp:spPr>
        <a:xfrm>
          <a:off x="2900353" y="2024533"/>
          <a:ext cx="2509735" cy="1993524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i="1" kern="1200" dirty="0" smtClean="0">
              <a:solidFill>
                <a:schemeClr val="accent4">
                  <a:lumMod val="50000"/>
                </a:schemeClr>
              </a:solidFill>
            </a:rPr>
            <a:t>დაბეგვრის ობიექტი საწარმოებისთვის</a:t>
          </a:r>
          <a:endParaRPr lang="ru-RU" sz="1600" b="1" i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2900353" y="2024533"/>
        <a:ext cx="2509735" cy="1993524"/>
      </dsp:txXfrm>
    </dsp:sp>
    <dsp:sp modelId="{F8A52F8E-3247-4204-9606-53FE96C0D939}">
      <dsp:nvSpPr>
        <dsp:cNvPr id="0" name=""/>
        <dsp:cNvSpPr/>
      </dsp:nvSpPr>
      <dsp:spPr>
        <a:xfrm rot="16200000">
          <a:off x="4013715" y="1523112"/>
          <a:ext cx="283011" cy="4848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6200000">
        <a:off x="4013715" y="1523112"/>
        <a:ext cx="283011" cy="484879"/>
      </dsp:txXfrm>
    </dsp:sp>
    <dsp:sp modelId="{96F368E9-9329-4EC4-BF32-6AD378C14F3F}">
      <dsp:nvSpPr>
        <dsp:cNvPr id="0" name=""/>
        <dsp:cNvSpPr/>
      </dsp:nvSpPr>
      <dsp:spPr>
        <a:xfrm>
          <a:off x="2859069" y="198293"/>
          <a:ext cx="2592304" cy="1292256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</a:rPr>
            <a:t>განაწილებული მოგება</a:t>
          </a:r>
          <a:endParaRPr lang="ru-RU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859069" y="198293"/>
        <a:ext cx="2592304" cy="1292256"/>
      </dsp:txXfrm>
    </dsp:sp>
    <dsp:sp modelId="{EF2007B8-80CD-4C18-B41E-1B85BC637553}">
      <dsp:nvSpPr>
        <dsp:cNvPr id="0" name=""/>
        <dsp:cNvSpPr/>
      </dsp:nvSpPr>
      <dsp:spPr>
        <a:xfrm rot="19521">
          <a:off x="5543800" y="2787385"/>
          <a:ext cx="226876" cy="4848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9521">
        <a:off x="5543800" y="2787385"/>
        <a:ext cx="226876" cy="484879"/>
      </dsp:txXfrm>
    </dsp:sp>
    <dsp:sp modelId="{F388F203-48EB-486A-B380-39D19D077EF8}">
      <dsp:nvSpPr>
        <dsp:cNvPr id="0" name=""/>
        <dsp:cNvSpPr/>
      </dsp:nvSpPr>
      <dsp:spPr>
        <a:xfrm>
          <a:off x="5919679" y="2146483"/>
          <a:ext cx="2286117" cy="1782644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100" b="1" kern="1200" dirty="0" smtClean="0">
              <a:solidFill>
                <a:schemeClr val="tx2">
                  <a:lumMod val="75000"/>
                </a:schemeClr>
              </a:solidFill>
            </a:rPr>
            <a:t>საგადასახადო კოდექსით </a:t>
          </a:r>
          <a:r>
            <a:rPr lang="ru-RU" sz="1100" b="1" kern="1200" dirty="0" smtClean="0">
              <a:solidFill>
                <a:schemeClr val="tx2">
                  <a:lumMod val="75000"/>
                </a:schemeClr>
              </a:solidFill>
            </a:rPr>
            <a:t>დადგენილ ზღვრულ ოდენობაზე მეტი ოდენობით გაწეული წარმომადგენლობითი ხარჯი.</a:t>
          </a:r>
          <a:endParaRPr lang="ru-RU" sz="11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919679" y="2146483"/>
        <a:ext cx="2286117" cy="1782644"/>
      </dsp:txXfrm>
    </dsp:sp>
    <dsp:sp modelId="{61765AE4-8B77-408F-9FB1-3FEFA741864B}">
      <dsp:nvSpPr>
        <dsp:cNvPr id="0" name=""/>
        <dsp:cNvSpPr/>
      </dsp:nvSpPr>
      <dsp:spPr>
        <a:xfrm rot="5400000">
          <a:off x="4040501" y="3985578"/>
          <a:ext cx="229440" cy="4848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5400000">
        <a:off x="4040501" y="3985578"/>
        <a:ext cx="229440" cy="484879"/>
      </dsp:txXfrm>
    </dsp:sp>
    <dsp:sp modelId="{4BD9CF37-3652-4D9C-BBF2-D6BA3385E49A}">
      <dsp:nvSpPr>
        <dsp:cNvPr id="0" name=""/>
        <dsp:cNvSpPr/>
      </dsp:nvSpPr>
      <dsp:spPr>
        <a:xfrm>
          <a:off x="2775008" y="4450965"/>
          <a:ext cx="2760425" cy="1494408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2">
                  <a:lumMod val="75000"/>
                </a:schemeClr>
              </a:solidFill>
            </a:rPr>
            <a:t>გაწეული ხარჯი ან სხვა გადახდა, რომელიც ეკონომიკურ საქმიანობასთან დაკავშირებული არ არის;</a:t>
          </a:r>
          <a:endParaRPr lang="ru-RU" sz="11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775008" y="4450965"/>
        <a:ext cx="2760425" cy="1494408"/>
      </dsp:txXfrm>
    </dsp:sp>
    <dsp:sp modelId="{D60803E9-7281-4144-8192-8FC8804D0A9C}">
      <dsp:nvSpPr>
        <dsp:cNvPr id="0" name=""/>
        <dsp:cNvSpPr/>
      </dsp:nvSpPr>
      <dsp:spPr>
        <a:xfrm rot="10779696">
          <a:off x="2614777" y="2787169"/>
          <a:ext cx="265870" cy="4848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779696">
        <a:off x="2614777" y="2787169"/>
        <a:ext cx="265870" cy="484879"/>
      </dsp:txXfrm>
    </dsp:sp>
    <dsp:sp modelId="{C2A24B25-AAC2-4F89-81EF-EA74DE7A0A79}">
      <dsp:nvSpPr>
        <dsp:cNvPr id="0" name=""/>
        <dsp:cNvSpPr/>
      </dsp:nvSpPr>
      <dsp:spPr>
        <a:xfrm>
          <a:off x="137830" y="2146472"/>
          <a:ext cx="2447802" cy="1782644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2">
                  <a:lumMod val="75000"/>
                </a:schemeClr>
              </a:solidFill>
            </a:rPr>
            <a:t>უსასყიდლოდ საქონლის მიწოდება/მომსახურების გაწევა ან/და ფულადი სახსრების გადაცემა;</a:t>
          </a:r>
          <a:endParaRPr lang="ru-RU" sz="11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37830" y="2146472"/>
        <a:ext cx="2447802" cy="17826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D9FD95-6275-4575-B833-1395DF9C3E9C}">
      <dsp:nvSpPr>
        <dsp:cNvPr id="0" name=""/>
        <dsp:cNvSpPr/>
      </dsp:nvSpPr>
      <dsp:spPr>
        <a:xfrm>
          <a:off x="2886799" y="2511"/>
          <a:ext cx="4324915" cy="2569256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b="1" kern="1200" dirty="0" smtClean="0">
              <a:solidFill>
                <a:schemeClr val="accent4">
                  <a:lumMod val="50000"/>
                </a:schemeClr>
              </a:solidFill>
            </a:rPr>
            <a:t>ეკონ. ზრდის დაჩქარება;</a:t>
          </a:r>
          <a:endParaRPr lang="ru-RU" sz="2400" b="1" kern="1200" dirty="0">
            <a:solidFill>
              <a:schemeClr val="accent4">
                <a:lumMod val="50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b="1" kern="1200" dirty="0" smtClean="0">
              <a:solidFill>
                <a:schemeClr val="accent4">
                  <a:lumMod val="50000"/>
                </a:schemeClr>
              </a:solidFill>
            </a:rPr>
            <a:t>ბიზნესისთვის ხელსაყრელი გარემოს შექმნა.</a:t>
          </a:r>
          <a:endParaRPr lang="ru-RU" sz="24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2886799" y="2511"/>
        <a:ext cx="4324915" cy="2569256"/>
      </dsp:txXfrm>
    </dsp:sp>
    <dsp:sp modelId="{B93B5258-E6A1-4793-B25D-A647D9754F8C}">
      <dsp:nvSpPr>
        <dsp:cNvPr id="0" name=""/>
        <dsp:cNvSpPr/>
      </dsp:nvSpPr>
      <dsp:spPr>
        <a:xfrm>
          <a:off x="3523" y="186843"/>
          <a:ext cx="2883276" cy="2335687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4000" b="1" kern="1200" dirty="0" smtClean="0">
              <a:solidFill>
                <a:schemeClr val="accent5">
                  <a:lumMod val="50000"/>
                </a:schemeClr>
              </a:solidFill>
            </a:rPr>
            <a:t>მიზანი</a:t>
          </a:r>
          <a:endParaRPr lang="ru-RU" sz="40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3523" y="186843"/>
        <a:ext cx="2883276" cy="2335687"/>
      </dsp:txXfrm>
    </dsp:sp>
    <dsp:sp modelId="{A1FE3296-F28B-484C-A8C0-9DAD104C0EE7}">
      <dsp:nvSpPr>
        <dsp:cNvPr id="0" name=""/>
        <dsp:cNvSpPr/>
      </dsp:nvSpPr>
      <dsp:spPr>
        <a:xfrm>
          <a:off x="2886095" y="2786090"/>
          <a:ext cx="4329142" cy="2335687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600" b="1" kern="1200" dirty="0" smtClean="0">
              <a:solidFill>
                <a:schemeClr val="accent4">
                  <a:lumMod val="50000"/>
                </a:schemeClr>
              </a:solidFill>
            </a:rPr>
            <a:t>საწარმოთა ფინანსური მდგომარეობის გაუმჯობესება</a:t>
          </a:r>
          <a:endParaRPr lang="ru-RU" sz="26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2886095" y="2786090"/>
        <a:ext cx="4329142" cy="2335687"/>
      </dsp:txXfrm>
    </dsp:sp>
    <dsp:sp modelId="{2BA481FF-CDD4-4CD9-9DE7-AE06ABDDE0C8}">
      <dsp:nvSpPr>
        <dsp:cNvPr id="0" name=""/>
        <dsp:cNvSpPr/>
      </dsp:nvSpPr>
      <dsp:spPr>
        <a:xfrm>
          <a:off x="0" y="2805336"/>
          <a:ext cx="2886095" cy="2335687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b="1" kern="1200" dirty="0" smtClean="0">
              <a:solidFill>
                <a:schemeClr val="accent5">
                  <a:lumMod val="50000"/>
                </a:schemeClr>
              </a:solidFill>
            </a:rPr>
            <a:t>მოსალოდნელი ფინანსური შედეგი</a:t>
          </a:r>
          <a:endParaRPr lang="ru-RU" sz="24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0" y="2805336"/>
        <a:ext cx="2886095" cy="233568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82EA93-9A9D-46A9-A65C-5A22C707386D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75710F-12CE-437A-8AD1-3A4436194EC5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BFC2BC-FBAE-423C-A86B-99B0AD7328AA}">
      <dsp:nvSpPr>
        <dsp:cNvPr id="0" name=""/>
        <dsp:cNvSpPr/>
      </dsp:nvSpPr>
      <dsp:spPr>
        <a:xfrm>
          <a:off x="3857667" y="0"/>
          <a:ext cx="364151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3000" b="1" kern="1200" dirty="0" smtClean="0">
              <a:solidFill>
                <a:schemeClr val="accent4">
                  <a:lumMod val="50000"/>
                </a:schemeClr>
              </a:solidFill>
            </a:rPr>
            <a:t>რეინვესტირება?</a:t>
          </a:r>
          <a:endParaRPr lang="ru-RU" sz="30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3857667" y="0"/>
        <a:ext cx="3641512" cy="1900904"/>
      </dsp:txXfrm>
    </dsp:sp>
    <dsp:sp modelId="{949720B3-B1C3-4215-B1B8-3A358D1E023A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98059-C15B-4F10-8181-8029139BB581}">
      <dsp:nvSpPr>
        <dsp:cNvPr id="0" name=""/>
        <dsp:cNvSpPr/>
      </dsp:nvSpPr>
      <dsp:spPr>
        <a:xfrm>
          <a:off x="1234440" y="2625058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800" b="1" kern="1200" dirty="0" smtClean="0">
              <a:solidFill>
                <a:schemeClr val="accent4">
                  <a:lumMod val="50000"/>
                </a:schemeClr>
              </a:solidFill>
            </a:rPr>
            <a:t>გაზრდილი დივიდენდი?</a:t>
          </a:r>
          <a:endParaRPr lang="ru-RU" sz="28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1234440" y="2625058"/>
        <a:ext cx="2633472" cy="1900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3CE7C-F04F-4B14-B923-CE0E4DA271DF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43798-4930-4436-B768-AA55A0FC4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43798-4930-4436-B768-AA55A0FC477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7918648" cy="2016223"/>
          </a:xfrm>
        </p:spPr>
        <p:txBody>
          <a:bodyPr>
            <a:normAutofit fontScale="90000"/>
          </a:bodyPr>
          <a:lstStyle/>
          <a:p>
            <a: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  <a:t>ბათუმის შოთა რუსთაველის სახელმწიფო უნივერსიტეტი</a:t>
            </a:r>
            <a:b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  <a:t>ეკონომიკისა და ბიზნესის ფაკულტეტი</a:t>
            </a:r>
            <a:b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ka-GE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 საბუღალტრო აღრიცხვის, აუდიტისა და საგადასახადო საქმის დარგობრივი </a:t>
            </a:r>
            <a:r>
              <a:rPr lang="ka-GE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დეპარტამენტი</a:t>
            </a:r>
            <a:br>
              <a:rPr lang="ka-GE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</a:b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>
            <a:normAutofit fontScale="92500" lnSpcReduction="20000"/>
          </a:bodyPr>
          <a:lstStyle/>
          <a:p>
            <a:r>
              <a:rPr lang="ka-GE" sz="1800" b="1" dirty="0" smtClean="0">
                <a:solidFill>
                  <a:schemeClr val="accent3">
                    <a:lumMod val="50000"/>
                  </a:schemeClr>
                </a:solidFill>
              </a:rPr>
              <a:t>სამეცნიერო სემინარი თემაზე:</a:t>
            </a:r>
          </a:p>
          <a:p>
            <a:endParaRPr lang="ka-GE" sz="1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ka-GE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ესტონური მოდელის შედეგები </a:t>
            </a:r>
            <a:r>
              <a:rPr lang="ka-GE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ბიზნესში</a:t>
            </a:r>
          </a:p>
          <a:p>
            <a:r>
              <a:rPr lang="ka-GE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წლის მონაცემების </a:t>
            </a:r>
            <a:r>
              <a:rPr lang="ka-GE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მიხედვით</a:t>
            </a:r>
          </a:p>
          <a:p>
            <a:endParaRPr lang="ka-GE" sz="18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ka-GE" sz="18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ka-GE" sz="1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ფინანსების </a:t>
            </a:r>
            <a:r>
              <a:rPr lang="ka-GE" sz="1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დოქტორი, </a:t>
            </a:r>
            <a:r>
              <a:rPr lang="ka-GE" sz="1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ასისტენტ-პროფესორი</a:t>
            </a:r>
          </a:p>
          <a:p>
            <a:pPr algn="r"/>
            <a:r>
              <a:rPr lang="ka-GE" sz="1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 ეკატერინე შაინიძე</a:t>
            </a:r>
            <a:endParaRPr lang="ru-RU" sz="1800" b="1" dirty="0" smtClean="0">
              <a:ln>
                <a:solidFill>
                  <a:schemeClr val="accent3">
                    <a:lumMod val="50000"/>
                  </a:schemeClr>
                </a:solidFill>
              </a:ln>
            </a:endParaRPr>
          </a:p>
          <a:p>
            <a:pPr algn="r"/>
            <a:endParaRPr lang="ka-GE" sz="1800" dirty="0" smtClean="0"/>
          </a:p>
          <a:p>
            <a:r>
              <a:rPr lang="ka-GE" sz="1800" dirty="0" smtClean="0"/>
              <a:t>ბათუმი - 2018</a:t>
            </a:r>
            <a:endParaRPr lang="ka-GE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8229600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000100" y="571480"/>
          <a:ext cx="721523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4" y="785790"/>
          <a:ext cx="7858184" cy="4965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273"/>
                <a:gridCol w="982273"/>
                <a:gridCol w="982273"/>
                <a:gridCol w="982273"/>
                <a:gridCol w="982273"/>
                <a:gridCol w="982273"/>
                <a:gridCol w="982273"/>
                <a:gridCol w="982273"/>
              </a:tblGrid>
              <a:tr h="461031">
                <a:tc gridSpan="8">
                  <a:txBody>
                    <a:bodyPr/>
                    <a:lstStyle/>
                    <a:p>
                      <a:pPr algn="ctr"/>
                      <a:r>
                        <a:rPr lang="ka-GE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საქართველოს სახელმწიფო ბიუჯეტის საგადასახადო შემოსავლები  (ათას ლარებში)</a:t>
                      </a:r>
                      <a:endPara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</a:tr>
              <a:tr h="637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2016 წლის გეგმა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 წლის ფაქტი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2016 წლის შესრულება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2017 წლის გეგმა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2017 წლის     </a:t>
                      </a:r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თვის გეგმა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2017 წლის      </a:t>
                      </a:r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თვის ფაქტი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2017 წლის     </a:t>
                      </a:r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თვის შესრულება</a:t>
                      </a:r>
                    </a:p>
                  </a:txBody>
                  <a:tcPr marL="9525" marR="9525" marT="9525" marB="0" anchor="ctr"/>
                </a:tc>
              </a:tr>
              <a:tr h="461031"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სულ გადასახადები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7980000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7986750,3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8980000,0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6426000,0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6637402,1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103,3%</a:t>
                      </a:r>
                    </a:p>
                  </a:txBody>
                  <a:tcPr marL="9525" marR="9525" marT="9525" marB="0" anchor="ctr"/>
                </a:tc>
              </a:tr>
              <a:tr h="461031"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მათ შორის: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61031"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საშემოსავლო გადასახადი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2086000,0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1978136,4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2570000,0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1940000,0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1916474,6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98,8%</a:t>
                      </a:r>
                    </a:p>
                  </a:txBody>
                  <a:tcPr marL="9525" marR="9525" marT="9525" marB="0" anchor="ctr"/>
                </a:tc>
              </a:tr>
              <a:tr h="461031"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მოგების გადასახადი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980000,0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1055936,5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107,7%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740000,0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571000,0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617588,1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108,2%</a:t>
                      </a:r>
                    </a:p>
                  </a:txBody>
                  <a:tcPr marL="9525" marR="9525" marT="9525" marB="0" anchor="ctr"/>
                </a:tc>
              </a:tr>
              <a:tr h="461031"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დღგ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3802000,0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3286393,4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4020000,0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2703000,0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3012049,8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111,4%</a:t>
                      </a:r>
                    </a:p>
                  </a:txBody>
                  <a:tcPr marL="9525" marR="9525" marT="9525" marB="0" anchor="ctr"/>
                </a:tc>
              </a:tr>
              <a:tr h="461031"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აქციზი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1012000,0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1069658,1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1435000,0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1199000,0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1047088,5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87,3%</a:t>
                      </a:r>
                    </a:p>
                  </a:txBody>
                  <a:tcPr marL="9525" marR="9525" marT="9525" marB="0" anchor="ctr"/>
                </a:tc>
              </a:tr>
              <a:tr h="461031"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იმპორტის გადასახადი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70040,6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51311,5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91,6%</a:t>
                      </a:r>
                    </a:p>
                  </a:txBody>
                  <a:tcPr marL="9525" marR="9525" marT="9525" marB="0" anchor="ctr"/>
                </a:tc>
              </a:tr>
              <a:tr h="461031">
                <a:tc>
                  <a:txBody>
                    <a:bodyPr/>
                    <a:lstStyle/>
                    <a:p>
                      <a:pPr algn="ctr" fontAlgn="b"/>
                      <a:r>
                        <a:rPr lang="ka-GE" sz="11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სხვა გადასახადები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526585,3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2106,3%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-43000,0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-7110,4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a-GE" b="1" dirty="0" smtClean="0"/>
              <a:t>მიღებული შედეგი ბიუჯეტის შემოსავლების ნაწილში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sz="3000" dirty="0" smtClean="0"/>
              <a:t>    </a:t>
            </a:r>
            <a:r>
              <a:rPr lang="ka-GE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წლის საერთო საგადასახადო შემოსავლების გეგმა  993 249,7 ათასი ლარით აღემატება 2016 წლის ფაქტიურ საერთო საგადასახადო შემოსავლებს და ამასთან, 2017 წლის 9 თვის მონაცემების მიხედვით იგივე მაჩვენებელი 103,3 %-ით არის შესრულებული, ამდენად, შესაძლებელია ვივარაუდოთ, რომ ესტონური მოდელის შემოღებას არ გამოუწვევია ბიუჯეტის საგადასახადო შემოსავლების  შემცირება. </a:t>
            </a:r>
            <a:endParaRPr lang="ru-RU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>
                <a:solidFill>
                  <a:schemeClr val="accent3">
                    <a:lumMod val="50000"/>
                  </a:schemeClr>
                </a:solidFill>
              </a:rPr>
              <a:t>ესტონური მოდელის შედეგი ბიზნესისათვის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2" y="7952"/>
          <a:ext cx="8424944" cy="6760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6"/>
                <a:gridCol w="360040"/>
                <a:gridCol w="1656184"/>
                <a:gridCol w="759356"/>
                <a:gridCol w="765904"/>
                <a:gridCol w="765904"/>
                <a:gridCol w="765904"/>
                <a:gridCol w="765904"/>
                <a:gridCol w="765904"/>
                <a:gridCol w="765904"/>
                <a:gridCol w="765904"/>
              </a:tblGrid>
              <a:tr h="3145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სამართლებრივი ფორმა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საქმიანობის სფერო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წლიური ბრუნვა - 2016  (ლარებში)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წლიური ბრუნვა - 2017  (ლარებში)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ბრუნვის ზრდა/შემცირება  %-ში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2017 წელს მოგების გადასახადის მიმდინარე გადასახდელის სახით დაზოგილი თანხა  (ლარებში)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2017 წლის მოგების გადასახადის სახით დაზოგილი თანხა  (ლარებში)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დაზოგილი თანხის განაწილება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რეინვესტირება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დივიდენდი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ჯერ არ გადაუწყვეტია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ბინათმშენებლობა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11079540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678000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445000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ვაჭრობა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1293273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1507562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16,57%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ვაჭრობა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265850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371865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სუვენირებით ვაჭრობა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388545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516264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32,87%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ძეხვეულის დისტრიბუცია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928241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2411675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159,81%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7897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საბითუმო ვაჭრობა ლითონის მასალებით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1065721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856715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-19,61%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13147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ავეჯის წარმოება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203877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173744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-14,78%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1730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სარეკლამო მომსახურება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1779957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2346472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366680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წარმოება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394204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293483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-25,55%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დისტრიბუცია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682301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937685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37,43%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სარესტორნო მომსახურება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186971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37,45%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სარეკლამო მომსახურება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306810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389071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26,81%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მშენებლობა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586958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582224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-0,81%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43854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ექსპორტი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460573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273574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-40,60%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დისტრიბუცია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870158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520,23%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საერთაშორისო გადაზიდვა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404356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2827647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599,30%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135613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135613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შპს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მშენებლობა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1151264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5918103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414,05%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78413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272938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272938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85072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282290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1593455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1154341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22774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 smtClean="0">
                <a:solidFill>
                  <a:schemeClr val="accent4">
                    <a:lumMod val="50000"/>
                  </a:schemeClr>
                </a:solidFill>
              </a:rPr>
              <a:t>შედეგი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ka-GE" sz="2400" dirty="0" smtClean="0"/>
              <a:t>     </a:t>
            </a:r>
            <a:r>
              <a:rPr lang="ka-GE" sz="2400" dirty="0" smtClean="0">
                <a:solidFill>
                  <a:schemeClr val="accent4">
                    <a:lumMod val="50000"/>
                  </a:schemeClr>
                </a:solidFill>
              </a:rPr>
              <a:t>კონკრეტული 17 გადამხდელის შემთხვევაში მოგების გადასახადის სახით დაზოგილმა თანხამ შეადგინა 1 593 455  ლარი, რომლის უმეტესი ნაწილი  - 1 154 341 ლარი (72%) რეინვესტირებას მოხმარდა. ამდენად, თუ აღნიშნულ მაჩვენებლებს განვაზოგადებთ, საწარმოთა ფინანსური მდგომარეობა 2017 წლის მიხედვით გაუმჯობესდა და საქმიანობაც გაფართოვდა. 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478</Words>
  <Application>Microsoft Office PowerPoint</Application>
  <PresentationFormat>Экран (4:3)</PresentationFormat>
  <Paragraphs>306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ბათუმის შოთა რუსთაველის სახელმწიფო უნივერსიტეტი  ეკონომიკისა და ბიზნესის ფაკულტეტი   საბუღალტრო აღრიცხვის, აუდიტისა და საგადასახადო საქმის დარგობრივი დეპარტამენტი </vt:lpstr>
      <vt:lpstr>Слайд 2</vt:lpstr>
      <vt:lpstr>Слайд 3</vt:lpstr>
      <vt:lpstr>Слайд 4</vt:lpstr>
      <vt:lpstr>მიღებული შედეგი ბიუჯეტის შემოსავლების ნაწილში</vt:lpstr>
      <vt:lpstr>ესტონური მოდელის შედეგი ბიზნესისათვის</vt:lpstr>
      <vt:lpstr>Слайд 7</vt:lpstr>
      <vt:lpstr>შედეგი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ესტონური მოდელის შედეგები ბიზნესში 2017 წლის მონაცემების მიხედვით</dc:title>
  <dc:creator>eka</dc:creator>
  <cp:lastModifiedBy>user</cp:lastModifiedBy>
  <cp:revision>24</cp:revision>
  <dcterms:created xsi:type="dcterms:W3CDTF">2018-03-01T11:50:46Z</dcterms:created>
  <dcterms:modified xsi:type="dcterms:W3CDTF">2018-03-01T19:02:40Z</dcterms:modified>
</cp:coreProperties>
</file>