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2" r:id="rId3"/>
    <p:sldId id="313" r:id="rId4"/>
    <p:sldId id="314" r:id="rId5"/>
    <p:sldId id="320" r:id="rId6"/>
    <p:sldId id="321" r:id="rId7"/>
    <p:sldId id="315" r:id="rId8"/>
    <p:sldId id="316" r:id="rId9"/>
    <p:sldId id="317" r:id="rId10"/>
    <p:sldId id="318" r:id="rId11"/>
    <p:sldId id="319" r:id="rId12"/>
    <p:sldId id="324" r:id="rId13"/>
    <p:sldId id="325" r:id="rId14"/>
    <p:sldId id="326" r:id="rId15"/>
    <p:sldId id="322"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632"/>
  </p:normalViewPr>
  <p:slideViewPr>
    <p:cSldViewPr snapToGrid="0">
      <p:cViewPr varScale="1">
        <p:scale>
          <a:sx n="116" d="100"/>
          <a:sy n="116"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DCDF-E8BC-454B-A6E2-7BC5057AECD6}"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05B6-FAF7-4B0E-862C-8B274BD7EB78}" type="slidenum">
              <a:rPr lang="en-GB" smtClean="0"/>
              <a:t>‹#›</a:t>
            </a:fld>
            <a:endParaRPr lang="en-GB"/>
          </a:p>
        </p:txBody>
      </p:sp>
    </p:spTree>
    <p:extLst>
      <p:ext uri="{BB962C8B-B14F-4D97-AF65-F5344CB8AC3E}">
        <p14:creationId xmlns:p14="http://schemas.microsoft.com/office/powerpoint/2010/main" val="354611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A20-C19A-4F4F-A3AB-679914640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2ABE-BD02-4EDF-8AFC-1E1E36F95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CCA57-7BCA-4D0C-8A61-BF9F71F68319}"/>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1079829A-0BFC-4B86-8DDD-AA5A644E0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5659-B876-4BFB-95B5-0CCC5735E502}"/>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42639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7730-1791-4709-93D9-B94B658C2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27CD3-F968-4A63-B292-EC84F44CE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68E01-4B0F-4739-9A4F-0D35B02EB124}"/>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B5262D51-8E6D-4237-A5A0-C27C89661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25CC-45EB-41F4-85B2-CCBA6FFCCC0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771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1D789-05BE-42ED-ABAC-160B71D8E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25C39-552F-48AF-B73B-785148D21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38DB6-F977-4388-87A3-2F09B8AF8739}"/>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A03A7227-4444-4A69-96C0-E068138B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E9ED-A423-48BB-8D4A-9EBAF408FD8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9135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430-0755-4209-BCB7-8E86EBD9F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F4A0D-92CD-4351-B448-4F30525B2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9DE0-C615-4EA7-B09B-83C50FD29B03}"/>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0CDB4229-D1EF-48C6-8A1D-9EFE45A5C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D2221-E312-4350-B70C-205B9BE4801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4163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C753-893E-469F-BAE7-4DF48C64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49809-997F-4B3E-979E-BE344D2D1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B6217-1E46-467E-A0D1-952DBCAB1B15}"/>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DFC3F4C8-C398-4E9F-8D1E-4C82B24C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05833-CD5E-4A2F-BAE8-CCA4920E486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01676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ABB4-1615-415D-9777-3BA29835E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A7838-D2AE-40A6-BA62-1846BD5F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239FE-B50C-423E-8D26-96CE6848F9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7319D-EB67-4F9C-BE1E-426ADAF5B974}"/>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6" name="Footer Placeholder 5">
            <a:extLst>
              <a:ext uri="{FF2B5EF4-FFF2-40B4-BE49-F238E27FC236}">
                <a16:creationId xmlns:a16="http://schemas.microsoft.com/office/drawing/2014/main" id="{A9683AA6-409C-450B-9884-479464CA7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23AA3-54D2-4999-BCAF-20B610CCE5FA}"/>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153871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249B-4847-4DDA-9055-8B682D80E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6623A-C266-4AF0-A832-1D9D4B08E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9076A-D49B-472C-95C0-EAE824440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C80F-9386-463F-B697-93FB6908C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725F9-F5F6-4B0F-8118-FA8BF25E7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26411-C1C0-4EE1-84EB-32ABE6169E81}"/>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8" name="Footer Placeholder 7">
            <a:extLst>
              <a:ext uri="{FF2B5EF4-FFF2-40B4-BE49-F238E27FC236}">
                <a16:creationId xmlns:a16="http://schemas.microsoft.com/office/drawing/2014/main" id="{09B6C256-F191-4D60-B9F2-A117195E2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11B02-1BF5-47C2-A21F-BE7262ABCDB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05873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FF1-251E-4BAC-AAC6-21E381F00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7E99A-EC27-4006-8356-D0ECA00DF772}"/>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4" name="Footer Placeholder 3">
            <a:extLst>
              <a:ext uri="{FF2B5EF4-FFF2-40B4-BE49-F238E27FC236}">
                <a16:creationId xmlns:a16="http://schemas.microsoft.com/office/drawing/2014/main" id="{F57EE5BC-FD4B-41B3-930A-357F57455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5A368-7B71-459A-97E2-9EE493CE5C6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3801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76EE4-56AA-4020-B635-56F0B0E31098}"/>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3" name="Footer Placeholder 2">
            <a:extLst>
              <a:ext uri="{FF2B5EF4-FFF2-40B4-BE49-F238E27FC236}">
                <a16:creationId xmlns:a16="http://schemas.microsoft.com/office/drawing/2014/main" id="{EBC948A3-5962-4E14-8267-25B2BE618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6CED6-E155-428C-8C7B-308ACD637A1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4404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A5AF-D5C5-40A3-847C-5D077D7A1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A8494-B415-49B1-AB22-611D88C7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E29AE-052D-402B-9CF4-C24689934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E6124-4BDA-40CC-9131-C8F20A19D73B}"/>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6" name="Footer Placeholder 5">
            <a:extLst>
              <a:ext uri="{FF2B5EF4-FFF2-40B4-BE49-F238E27FC236}">
                <a16:creationId xmlns:a16="http://schemas.microsoft.com/office/drawing/2014/main" id="{7761E284-650B-4C0B-92A6-2BDD491E9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06C3F-F613-4A5E-9FB6-5C1EA46BEE4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33454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C77-F114-4951-B529-B03C40B19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A70AB-2497-493C-AED6-033FC3F55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B8145-20BE-4A72-B975-5668B1215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BD54-372B-4048-91FD-FC1D54735B43}"/>
              </a:ext>
            </a:extLst>
          </p:cNvPr>
          <p:cNvSpPr>
            <a:spLocks noGrp="1"/>
          </p:cNvSpPr>
          <p:nvPr>
            <p:ph type="dt" sz="half" idx="10"/>
          </p:nvPr>
        </p:nvSpPr>
        <p:spPr/>
        <p:txBody>
          <a:bodyPr/>
          <a:lstStyle/>
          <a:p>
            <a:fld id="{B7725BB4-8C98-4CF7-8BB3-22E268A191EB}" type="datetimeFigureOut">
              <a:rPr lang="en-US" smtClean="0"/>
              <a:t>7/24/24</a:t>
            </a:fld>
            <a:endParaRPr lang="en-US"/>
          </a:p>
        </p:txBody>
      </p:sp>
      <p:sp>
        <p:nvSpPr>
          <p:cNvPr id="6" name="Footer Placeholder 5">
            <a:extLst>
              <a:ext uri="{FF2B5EF4-FFF2-40B4-BE49-F238E27FC236}">
                <a16:creationId xmlns:a16="http://schemas.microsoft.com/office/drawing/2014/main" id="{6AD6502F-C0D0-41F8-BBBD-80783E69A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FFE69-5E64-44E1-AD4A-AD95D45BFAAC}"/>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5166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EDB1-9929-4CD5-9C31-2E7FDAC1D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B1C96-16CB-4061-95E2-3CF9183D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6F1B7-A614-4DE7-99A1-0540B5BFC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25BB4-8C98-4CF7-8BB3-22E268A191EB}" type="datetimeFigureOut">
              <a:rPr lang="en-US" smtClean="0"/>
              <a:t>7/24/24</a:t>
            </a:fld>
            <a:endParaRPr lang="en-US"/>
          </a:p>
        </p:txBody>
      </p:sp>
      <p:sp>
        <p:nvSpPr>
          <p:cNvPr id="5" name="Footer Placeholder 4">
            <a:extLst>
              <a:ext uri="{FF2B5EF4-FFF2-40B4-BE49-F238E27FC236}">
                <a16:creationId xmlns:a16="http://schemas.microsoft.com/office/drawing/2014/main" id="{86E4EE13-8A2D-436E-B706-62B9919C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2004C-91BA-4DA4-A32A-4276380CF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22EB2-3C2B-40C1-8B2B-CFE6D7CD4ACB}" type="slidenum">
              <a:rPr lang="en-US" smtClean="0"/>
              <a:t>‹#›</a:t>
            </a:fld>
            <a:endParaRPr lang="en-US"/>
          </a:p>
        </p:txBody>
      </p:sp>
    </p:spTree>
    <p:extLst>
      <p:ext uri="{BB962C8B-B14F-4D97-AF65-F5344CB8AC3E}">
        <p14:creationId xmlns:p14="http://schemas.microsoft.com/office/powerpoint/2010/main" val="233055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st.eu/about/strategy/cost-global-network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st.eu/about/strategy/gender-equality/"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st.eu/funding/documents-guidelin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ost.eu/funding/open-call-a-simple-one-step-application-proces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gabitashvili@mes.gov.ge" TargetMode="External"/><Relationship Id="rId2" Type="http://schemas.openxmlformats.org/officeDocument/2006/relationships/hyperlink" Target="https://www.cost.eu/cost-actions-event/browse-act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rsmyth@nsf.gov" TargetMode="External"/><Relationship Id="rId3" Type="http://schemas.openxmlformats.org/officeDocument/2006/relationships/hyperlink" Target="mailto:ddenecke@nsf.gov" TargetMode="External"/><Relationship Id="rId7" Type="http://schemas.openxmlformats.org/officeDocument/2006/relationships/hyperlink" Target="mailto:msharma@nsf.gov" TargetMode="External"/><Relationship Id="rId2" Type="http://schemas.openxmlformats.org/officeDocument/2006/relationships/hyperlink" Target="mailto:accelnet@nsf.gov" TargetMode="External"/><Relationship Id="rId1" Type="http://schemas.openxmlformats.org/officeDocument/2006/relationships/slideLayout" Target="../slideLayouts/slideLayout2.xml"/><Relationship Id="rId6" Type="http://schemas.openxmlformats.org/officeDocument/2006/relationships/hyperlink" Target="mailto:bmihaila@nsf.gov" TargetMode="External"/><Relationship Id="rId5" Type="http://schemas.openxmlformats.org/officeDocument/2006/relationships/hyperlink" Target="mailto:bhamilto@nsf.gov" TargetMode="External"/><Relationship Id="rId10" Type="http://schemas.openxmlformats.org/officeDocument/2006/relationships/image" Target="../media/image18.png"/><Relationship Id="rId4" Type="http://schemas.openxmlformats.org/officeDocument/2006/relationships/hyperlink" Target="mailto:kgyimahb@nsf.gov" TargetMode="External"/><Relationship Id="rId9" Type="http://schemas.openxmlformats.org/officeDocument/2006/relationships/hyperlink" Target="mailto:rwachter@nsf.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new.nsf.gov/funding/opportunities/accelerating-research-through-international/nsf23-619/solicitation#eli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st.eu/events/?cat=cost-action-event" TargetMode="External"/><Relationship Id="rId2" Type="http://schemas.openxmlformats.org/officeDocument/2006/relationships/hyperlink" Target="https://www.cost.eu/cost-actions-event/browse-ac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30F04-F99E-5E6D-230F-B3AE5C2DF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187287"/>
            <a:ext cx="11802190" cy="6318572"/>
          </a:xfrm>
          <a:prstGeom prst="rect">
            <a:avLst/>
          </a:prstGeom>
        </p:spPr>
      </p:pic>
    </p:spTree>
    <p:extLst>
      <p:ext uri="{BB962C8B-B14F-4D97-AF65-F5344CB8AC3E}">
        <p14:creationId xmlns:p14="http://schemas.microsoft.com/office/powerpoint/2010/main" val="10021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CC661-481A-3ABE-591A-6DA9C0047F02}"/>
              </a:ext>
            </a:extLst>
          </p:cNvPr>
          <p:cNvSpPr>
            <a:spLocks noGrp="1"/>
          </p:cNvSpPr>
          <p:nvPr>
            <p:ph idx="1"/>
          </p:nvPr>
        </p:nvSpPr>
        <p:spPr>
          <a:xfrm>
            <a:off x="838200" y="416688"/>
            <a:ext cx="10515600" cy="6146157"/>
          </a:xfrm>
        </p:spPr>
        <p:txBody>
          <a:bodyPr>
            <a:normAutofit/>
          </a:bodyPr>
          <a:lstStyle/>
          <a:p>
            <a:pPr marL="0" indent="0">
              <a:lnSpc>
                <a:spcPct val="150000"/>
              </a:lnSpc>
              <a:buNone/>
            </a:pPr>
            <a:r>
              <a:rPr lang="ka-GE" sz="1800" b="1" dirty="0">
                <a:solidFill>
                  <a:srgbClr val="C00000"/>
                </a:solidFill>
                <a:latin typeface="Sylfaen" pitchFamily="18" charset="0"/>
              </a:rPr>
              <a:t>2. გახდით სამუშაო ჯგუფის წევრი:</a:t>
            </a:r>
          </a:p>
          <a:p>
            <a:pPr marL="0" indent="0" algn="just">
              <a:lnSpc>
                <a:spcPct val="150000"/>
              </a:lnSpc>
              <a:buNone/>
            </a:pPr>
            <a:r>
              <a:rPr lang="en-US" sz="1800" b="1" dirty="0">
                <a:latin typeface="Sylfaen" pitchFamily="18" charset="0"/>
              </a:rPr>
              <a:t>- </a:t>
            </a:r>
            <a:r>
              <a:rPr lang="ka-GE" sz="1800" b="1" dirty="0">
                <a:latin typeface="Sylfaen" pitchFamily="18" charset="0"/>
              </a:rPr>
              <a:t>სამუშაო ჯგუფები </a:t>
            </a:r>
            <a:r>
              <a:rPr lang="ka-GE" sz="1800" dirty="0">
                <a:latin typeface="Sylfaen" pitchFamily="18" charset="0"/>
              </a:rPr>
              <a:t>ასრულებენ დავალებებს, რომლებიც საჭიროა ქსელის პროექტის გეგმით გათვალისწინებული მიზნების შესასრულებლად, როგორც ეს აღწერილია მათ ურთიერთგაგების მემორანდუმში (</a:t>
            </a:r>
            <a:r>
              <a:rPr lang="en-US" sz="1800" dirty="0">
                <a:latin typeface="Sylfaen" pitchFamily="18" charset="0"/>
              </a:rPr>
              <a:t>MoU</a:t>
            </a:r>
            <a:r>
              <a:rPr lang="ka-GE" sz="1800" dirty="0">
                <a:latin typeface="Sylfaen" pitchFamily="18" charset="0"/>
              </a:rPr>
              <a:t>). სამუშაო ჯგუფის წევრად მონაწილეობის მისაღებად დაუკავშირდით ქმედების ხელმძღვანელს (</a:t>
            </a:r>
            <a:r>
              <a:rPr lang="en-US" sz="1800" dirty="0">
                <a:latin typeface="Sylfaen" pitchFamily="18" charset="0"/>
              </a:rPr>
              <a:t>Action Chair</a:t>
            </a:r>
            <a:r>
              <a:rPr lang="ka-GE" sz="1800" dirty="0">
                <a:latin typeface="Sylfaen" pitchFamily="18" charset="0"/>
              </a:rPr>
              <a:t>) ან მართვის კომიტეტის წევრ(ებ)ს თქვენი ქვეყნიდან, რათა განიხილონ თქვენი პოტენციური წვლილი.</a:t>
            </a:r>
          </a:p>
          <a:p>
            <a:pPr marL="0" indent="0" algn="just">
              <a:lnSpc>
                <a:spcPct val="150000"/>
              </a:lnSpc>
              <a:buNone/>
            </a:pPr>
            <a:r>
              <a:rPr lang="en-US" sz="1800" dirty="0">
                <a:latin typeface="Sylfaen" pitchFamily="18" charset="0"/>
              </a:rPr>
              <a:t>- </a:t>
            </a:r>
            <a:r>
              <a:rPr lang="ka-GE" sz="1800" dirty="0">
                <a:latin typeface="Sylfaen" pitchFamily="18" charset="0"/>
              </a:rPr>
              <a:t>შეგიძლიათ პირდაპირ მიმართოთ სამუშაო ჯგუფის წევრობისთვის </a:t>
            </a:r>
            <a:r>
              <a:rPr lang="en-US" sz="1800" dirty="0">
                <a:latin typeface="Sylfaen" pitchFamily="18" charset="0"/>
              </a:rPr>
              <a:t>COST</a:t>
            </a:r>
            <a:r>
              <a:rPr lang="ka-GE" sz="1800" dirty="0">
                <a:latin typeface="Sylfaen" pitchFamily="18" charset="0"/>
              </a:rPr>
              <a:t>-ის</a:t>
            </a:r>
            <a:r>
              <a:rPr lang="en-US" sz="1800" dirty="0">
                <a:latin typeface="Sylfaen" pitchFamily="18" charset="0"/>
              </a:rPr>
              <a:t> </a:t>
            </a:r>
            <a:r>
              <a:rPr lang="ka-GE" sz="1800" dirty="0">
                <a:latin typeface="Sylfaen" pitchFamily="18" charset="0"/>
              </a:rPr>
              <a:t>ვებსაიტზე ქმედებების გვერდის</a:t>
            </a:r>
            <a:r>
              <a:rPr lang="en-US" sz="1800" dirty="0">
                <a:latin typeface="Sylfaen" pitchFamily="18" charset="0"/>
              </a:rPr>
              <a:t> </a:t>
            </a:r>
            <a:r>
              <a:rPr lang="ka-GE" sz="1800" dirty="0">
                <a:latin typeface="Sylfaen" pitchFamily="18" charset="0"/>
              </a:rPr>
              <a:t>(</a:t>
            </a:r>
            <a:r>
              <a:rPr lang="en-US" sz="1800" dirty="0">
                <a:latin typeface="Sylfaen" pitchFamily="18" charset="0"/>
              </a:rPr>
              <a:t>Action’s page</a:t>
            </a:r>
            <a:r>
              <a:rPr lang="ka-GE" sz="1800" dirty="0">
                <a:latin typeface="Sylfaen" pitchFamily="18" charset="0"/>
              </a:rPr>
              <a:t>) მეშვეობით. </a:t>
            </a:r>
            <a:endParaRPr lang="en-US" sz="1800" dirty="0">
              <a:latin typeface="Sylfaen" pitchFamily="18" charset="0"/>
            </a:endParaRPr>
          </a:p>
          <a:p>
            <a:pPr marL="0" indent="0" algn="just">
              <a:lnSpc>
                <a:spcPct val="150000"/>
              </a:lnSpc>
              <a:buNone/>
            </a:pPr>
            <a:r>
              <a:rPr lang="en-US" sz="1800" b="1" dirty="0">
                <a:solidFill>
                  <a:srgbClr val="C00000"/>
                </a:solidFill>
                <a:latin typeface="Sylfaen" pitchFamily="18" charset="0"/>
              </a:rPr>
              <a:t>3. </a:t>
            </a:r>
            <a:r>
              <a:rPr lang="ka-GE" sz="1800" b="1" dirty="0">
                <a:solidFill>
                  <a:srgbClr val="C00000"/>
                </a:solidFill>
                <a:latin typeface="Sylfaen" pitchFamily="18" charset="0"/>
              </a:rPr>
              <a:t>გახდით მართვის კომიტეტის წევრი (</a:t>
            </a:r>
            <a:r>
              <a:rPr lang="en-US" sz="1800" b="1" dirty="0">
                <a:solidFill>
                  <a:srgbClr val="C00000"/>
                </a:solidFill>
                <a:latin typeface="Sylfaen" pitchFamily="18" charset="0"/>
              </a:rPr>
              <a:t>MC Member):</a:t>
            </a:r>
          </a:p>
          <a:p>
            <a:pPr marL="0" indent="0" algn="just">
              <a:lnSpc>
                <a:spcPct val="150000"/>
              </a:lnSpc>
              <a:buNone/>
            </a:pPr>
            <a:r>
              <a:rPr lang="en-US" sz="1800" dirty="0">
                <a:latin typeface="Sylfaen" pitchFamily="18" charset="0"/>
              </a:rPr>
              <a:t>MC </a:t>
            </a:r>
            <a:r>
              <a:rPr lang="ka-GE" sz="1800" dirty="0">
                <a:latin typeface="Sylfaen" pitchFamily="18" charset="0"/>
              </a:rPr>
              <a:t>პასუხისმგებელია მოქმედების კოორდინაციაზე, განხორციელებასა და მართვაზე. თითოეული ქმედებისთვის, </a:t>
            </a:r>
            <a:r>
              <a:rPr lang="en-US" sz="1800" dirty="0">
                <a:latin typeface="Sylfaen" pitchFamily="18" charset="0"/>
              </a:rPr>
              <a:t>COST-</a:t>
            </a:r>
            <a:r>
              <a:rPr lang="ka-GE" sz="1800" dirty="0">
                <a:latin typeface="Sylfaen" pitchFamily="18" charset="0"/>
              </a:rPr>
              <a:t>ის წევრ ქვეყანაში 2-მდე წარმომადგენელი შეიძლება იყოს ნომინირებული </a:t>
            </a:r>
            <a:r>
              <a:rPr lang="en-US" sz="1800" dirty="0">
                <a:latin typeface="Sylfaen" pitchFamily="18" charset="0"/>
              </a:rPr>
              <a:t>MC-</a:t>
            </a:r>
            <a:r>
              <a:rPr lang="ka-GE" sz="1800" dirty="0">
                <a:latin typeface="Sylfaen" pitchFamily="18" charset="0"/>
              </a:rPr>
              <a:t>ში. </a:t>
            </a:r>
            <a:r>
              <a:rPr lang="en-US" sz="1800" dirty="0">
                <a:latin typeface="Sylfaen" pitchFamily="18" charset="0"/>
              </a:rPr>
              <a:t>MC </a:t>
            </a:r>
            <a:r>
              <a:rPr lang="ka-GE" sz="1800" dirty="0">
                <a:latin typeface="Sylfaen" pitchFamily="18" charset="0"/>
              </a:rPr>
              <a:t>წევრად მონაწილეობის მისაღებად, გთხოვთ, დაუკავშირდეთ თქვენი ქვეყნის </a:t>
            </a:r>
            <a:r>
              <a:rPr lang="en-US" sz="1800" dirty="0">
                <a:latin typeface="Sylfaen" pitchFamily="18" charset="0"/>
              </a:rPr>
              <a:t>COST </a:t>
            </a:r>
            <a:r>
              <a:rPr lang="ka-GE" sz="1800" dirty="0">
                <a:latin typeface="Sylfaen" pitchFamily="18" charset="0"/>
              </a:rPr>
              <a:t>ეროვნულ კოორდინატორს (</a:t>
            </a:r>
            <a:r>
              <a:rPr lang="en-US" sz="1800" dirty="0">
                <a:latin typeface="Sylfaen" pitchFamily="18" charset="0"/>
              </a:rPr>
              <a:t>CNC).</a:t>
            </a:r>
          </a:p>
        </p:txBody>
      </p:sp>
      <p:sp>
        <p:nvSpPr>
          <p:cNvPr id="2" name="Right Arrow 1">
            <a:extLst>
              <a:ext uri="{FF2B5EF4-FFF2-40B4-BE49-F238E27FC236}">
                <a16:creationId xmlns:a16="http://schemas.microsoft.com/office/drawing/2014/main" id="{3D6FD041-146B-00AE-3DB7-8F6092F4DF9D}"/>
              </a:ext>
            </a:extLst>
          </p:cNvPr>
          <p:cNvSpPr/>
          <p:nvPr/>
        </p:nvSpPr>
        <p:spPr>
          <a:xfrm>
            <a:off x="10406768" y="633370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60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24E5B-F7A1-7D5A-8FE9-CAF00CE2E63D}"/>
              </a:ext>
            </a:extLst>
          </p:cNvPr>
          <p:cNvSpPr>
            <a:spLocks noGrp="1"/>
          </p:cNvSpPr>
          <p:nvPr>
            <p:ph idx="1"/>
          </p:nvPr>
        </p:nvSpPr>
        <p:spPr>
          <a:xfrm>
            <a:off x="838200" y="425087"/>
            <a:ext cx="10515600" cy="6091459"/>
          </a:xfrm>
        </p:spPr>
        <p:txBody>
          <a:bodyPr>
            <a:normAutofit/>
          </a:bodyPr>
          <a:lstStyle/>
          <a:p>
            <a:pPr marL="0" indent="0">
              <a:buNone/>
            </a:pPr>
            <a:r>
              <a:rPr lang="en-US" sz="2000" b="1" dirty="0">
                <a:solidFill>
                  <a:srgbClr val="C00000"/>
                </a:solidFill>
              </a:rPr>
              <a:t>4. </a:t>
            </a:r>
            <a:r>
              <a:rPr lang="ka-GE" sz="2000" b="1" dirty="0">
                <a:solidFill>
                  <a:srgbClr val="C00000"/>
                </a:solidFill>
              </a:rPr>
              <a:t>შეუერთდი როგორც არა-</a:t>
            </a:r>
            <a:r>
              <a:rPr lang="en-US" sz="2000" b="1" dirty="0">
                <a:solidFill>
                  <a:srgbClr val="C00000"/>
                </a:solidFill>
              </a:rPr>
              <a:t>COST</a:t>
            </a:r>
            <a:r>
              <a:rPr lang="ka-GE" sz="2000" b="1" dirty="0">
                <a:solidFill>
                  <a:srgbClr val="C00000"/>
                </a:solidFill>
              </a:rPr>
              <a:t>-ის წევრი ქვეყნის მონაწილე:</a:t>
            </a:r>
          </a:p>
          <a:p>
            <a:pPr marL="0" indent="0" algn="just">
              <a:lnSpc>
                <a:spcPct val="150000"/>
              </a:lnSpc>
              <a:buNone/>
            </a:pPr>
            <a:r>
              <a:rPr lang="ka-GE" sz="2000" dirty="0"/>
              <a:t>- </a:t>
            </a:r>
            <a:r>
              <a:rPr lang="en-US" sz="2000" dirty="0"/>
              <a:t>COST</a:t>
            </a:r>
            <a:r>
              <a:rPr lang="ka-GE" sz="2000" dirty="0"/>
              <a:t> აერთიანებს </a:t>
            </a:r>
            <a:r>
              <a:rPr lang="ka-GE" sz="2000" b="1" dirty="0"/>
              <a:t>41 წევრ </a:t>
            </a:r>
            <a:r>
              <a:rPr lang="ka-GE" sz="2000" dirty="0"/>
              <a:t>ქვეყანას, ასევე 1 თანამშრომლობით წევრს და 1 პარტნიორ წევრს. </a:t>
            </a:r>
            <a:r>
              <a:rPr lang="en-US" sz="2000" dirty="0"/>
              <a:t>COST </a:t>
            </a:r>
            <a:r>
              <a:rPr lang="ka-GE" sz="2000" dirty="0"/>
              <a:t>წევრი 41 ქვეყანაა: ალბანეთი, სომხეთი, ავსტრია, ბელგია, ბოსნია და ჰერცეგოვინა, ბულგარეთი, ხორვატია, კვიპროსი, ჩეხეთი, დანია, ესტონეთი, ფინეთი, საფრანგეთი, </a:t>
            </a:r>
            <a:r>
              <a:rPr lang="ka-GE" sz="2000" b="1" dirty="0">
                <a:solidFill>
                  <a:srgbClr val="C00000"/>
                </a:solidFill>
              </a:rPr>
              <a:t>საქართველო</a:t>
            </a:r>
            <a:r>
              <a:rPr lang="ka-GE" sz="2000" dirty="0"/>
              <a:t>, გერმანია, საბერძნეთი, უნგრეთი, ისლანდია, ირლანდია, იტალია, ლატვია, ლიტვა, ლუქსემბურგი, მალტა, მოლდოვა, მონტენეგრო, ნიდერლანდები, ჩრდილოეთ მაკედონია, ნორვეგია, პოლონეთი, პორტუგალია, რუმინეთი, სერბეთი, სლოვაკეთი, სლოვენია, ესპანეთი, შვედეთი, შვეიცარია, თურქეთი, უკრაინა და გაერთიანებული სამეფო. თანამშრომლობის წევრი ისრაელია, პარტნიორი კი სამხრეთ აფრიკა.</a:t>
            </a:r>
          </a:p>
          <a:p>
            <a:pPr marL="0" indent="0" algn="just">
              <a:lnSpc>
                <a:spcPct val="150000"/>
              </a:lnSpc>
              <a:buNone/>
            </a:pPr>
            <a:r>
              <a:rPr lang="ka-GE" sz="2000" dirty="0"/>
              <a:t>- თუ გსურთ ჩაერთოთ, როგორც არა</a:t>
            </a:r>
            <a:r>
              <a:rPr lang="en-US" sz="2000" dirty="0"/>
              <a:t>-COST </a:t>
            </a:r>
            <a:r>
              <a:rPr lang="ka-GE" sz="2000" dirty="0"/>
              <a:t>ქვეყნის მონაწილე, ან გსურთ მეტი იცოდეთ საერთაშორისო თანამშრომლობის შესახებ, გთხოვთ, ეწვიოთ ჩვენს გლობალური ქსელის გვერდს (</a:t>
            </a:r>
            <a:r>
              <a:rPr lang="en-US" sz="2000" dirty="0">
                <a:hlinkClick r:id="rId2"/>
              </a:rPr>
              <a:t>https://www.cost.eu/about/strategy/cost-global-networking/</a:t>
            </a:r>
            <a:r>
              <a:rPr lang="ka-GE" sz="2000" dirty="0"/>
              <a:t>). </a:t>
            </a:r>
            <a:endParaRPr lang="en-US" sz="2000" dirty="0"/>
          </a:p>
        </p:txBody>
      </p:sp>
    </p:spTree>
    <p:extLst>
      <p:ext uri="{BB962C8B-B14F-4D97-AF65-F5344CB8AC3E}">
        <p14:creationId xmlns:p14="http://schemas.microsoft.com/office/powerpoint/2010/main" val="108806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1067-6D74-C024-F94B-C5C114401295}"/>
              </a:ext>
            </a:extLst>
          </p:cNvPr>
          <p:cNvSpPr>
            <a:spLocks noGrp="1"/>
          </p:cNvSpPr>
          <p:nvPr>
            <p:ph type="title"/>
          </p:nvPr>
        </p:nvSpPr>
        <p:spPr>
          <a:xfrm>
            <a:off x="838200" y="365125"/>
            <a:ext cx="10515600" cy="952687"/>
          </a:xfrm>
        </p:spPr>
        <p:txBody>
          <a:bodyPr>
            <a:normAutofit fontScale="90000"/>
          </a:bodyPr>
          <a:lstStyle/>
          <a:p>
            <a:pPr algn="just"/>
            <a:r>
              <a:rPr lang="ka-GE" sz="3200" b="1" dirty="0"/>
              <a:t>როგორ შეუერთდეთ </a:t>
            </a:r>
            <a:r>
              <a:rPr lang="en-US" sz="3200" b="1" dirty="0"/>
              <a:t>COST Action-</a:t>
            </a:r>
            <a:r>
              <a:rPr lang="ka-GE" sz="3200" b="1" dirty="0"/>
              <a:t>ს, როგორც საერთაშორისო მკვლევარი?</a:t>
            </a:r>
            <a:endParaRPr lang="en-US" sz="3200" b="1" dirty="0"/>
          </a:p>
        </p:txBody>
      </p:sp>
      <p:sp>
        <p:nvSpPr>
          <p:cNvPr id="3" name="Content Placeholder 2">
            <a:extLst>
              <a:ext uri="{FF2B5EF4-FFF2-40B4-BE49-F238E27FC236}">
                <a16:creationId xmlns:a16="http://schemas.microsoft.com/office/drawing/2014/main" id="{8ABCBC22-AD20-874B-175A-FD7E71CDAD3A}"/>
              </a:ext>
            </a:extLst>
          </p:cNvPr>
          <p:cNvSpPr>
            <a:spLocks noGrp="1"/>
          </p:cNvSpPr>
          <p:nvPr>
            <p:ph idx="1"/>
          </p:nvPr>
        </p:nvSpPr>
        <p:spPr>
          <a:xfrm>
            <a:off x="838200" y="1317812"/>
            <a:ext cx="10515600" cy="4859151"/>
          </a:xfrm>
        </p:spPr>
        <p:txBody>
          <a:bodyPr>
            <a:normAutofit fontScale="92500" lnSpcReduction="20000"/>
          </a:bodyPr>
          <a:lstStyle/>
          <a:p>
            <a:pPr marL="0" indent="0">
              <a:buNone/>
            </a:pPr>
            <a:endParaRPr lang="ka-GE" b="1" dirty="0">
              <a:solidFill>
                <a:srgbClr val="C00000"/>
              </a:solidFill>
            </a:endParaRPr>
          </a:p>
          <a:p>
            <a:pPr marL="0" indent="0">
              <a:buNone/>
            </a:pPr>
            <a:r>
              <a:rPr lang="ka-GE" sz="3000" b="1" dirty="0">
                <a:solidFill>
                  <a:srgbClr val="C00000"/>
                </a:solidFill>
              </a:rPr>
              <a:t>შეუერთდი მიმდინარე პროექტს</a:t>
            </a:r>
          </a:p>
          <a:p>
            <a:pPr marL="0" indent="0">
              <a:buNone/>
            </a:pPr>
            <a:endParaRPr lang="ka-GE" dirty="0">
              <a:solidFill>
                <a:srgbClr val="0070C0"/>
              </a:solidFill>
            </a:endParaRPr>
          </a:p>
          <a:p>
            <a:r>
              <a:rPr lang="ka-GE" dirty="0">
                <a:solidFill>
                  <a:srgbClr val="0070C0"/>
                </a:solidFill>
              </a:rPr>
              <a:t>გრძელვადიან პერსპექტივაში:</a:t>
            </a:r>
          </a:p>
          <a:p>
            <a:pPr marL="0" indent="0">
              <a:buNone/>
            </a:pPr>
            <a:r>
              <a:rPr lang="ka-GE" dirty="0"/>
              <a:t>- გახდით სამუშაო ჯგუფის წევრი</a:t>
            </a:r>
          </a:p>
          <a:p>
            <a:pPr marL="0" indent="0">
              <a:buNone/>
            </a:pPr>
            <a:endParaRPr lang="ka-GE" dirty="0"/>
          </a:p>
          <a:p>
            <a:r>
              <a:rPr lang="ka-GE" dirty="0">
                <a:solidFill>
                  <a:srgbClr val="0070C0"/>
                </a:solidFill>
              </a:rPr>
              <a:t>მოკლევადიან პერსპექტივაში:</a:t>
            </a:r>
          </a:p>
          <a:p>
            <a:pPr marL="0" indent="0">
              <a:buNone/>
            </a:pPr>
            <a:r>
              <a:rPr lang="ka-GE" dirty="0"/>
              <a:t>- უმასპინძლეთ მოკლევადიან სამეცნიერო მისიას</a:t>
            </a:r>
          </a:p>
          <a:p>
            <a:pPr marL="0" indent="0">
              <a:buNone/>
            </a:pPr>
            <a:r>
              <a:rPr lang="ka-GE" dirty="0"/>
              <a:t>- იყავით ტრენერი/სტაჟიორი</a:t>
            </a:r>
          </a:p>
          <a:p>
            <a:pPr marL="0" indent="0">
              <a:buNone/>
            </a:pPr>
            <a:r>
              <a:rPr lang="ka-GE" dirty="0"/>
              <a:t>- სემინარის ან კონფერენციის მონაწილე</a:t>
            </a:r>
          </a:p>
          <a:p>
            <a:pPr marL="0" indent="0">
              <a:buNone/>
            </a:pPr>
            <a:r>
              <a:rPr lang="ka-GE" dirty="0"/>
              <a:t>- იყავი მოწვეული სპიკერი</a:t>
            </a:r>
            <a:endParaRPr lang="en-US" dirty="0"/>
          </a:p>
        </p:txBody>
      </p:sp>
      <p:sp>
        <p:nvSpPr>
          <p:cNvPr id="4" name="Right Arrow 3">
            <a:extLst>
              <a:ext uri="{FF2B5EF4-FFF2-40B4-BE49-F238E27FC236}">
                <a16:creationId xmlns:a16="http://schemas.microsoft.com/office/drawing/2014/main" id="{39239907-A452-1169-DCEE-18BA151A5073}"/>
              </a:ext>
            </a:extLst>
          </p:cNvPr>
          <p:cNvSpPr/>
          <p:nvPr/>
        </p:nvSpPr>
        <p:spPr>
          <a:xfrm>
            <a:off x="10475259" y="617696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56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CA39-DE36-18A8-6790-DC1EE3AEEC46}"/>
              </a:ext>
            </a:extLst>
          </p:cNvPr>
          <p:cNvSpPr>
            <a:spLocks noGrp="1"/>
          </p:cNvSpPr>
          <p:nvPr>
            <p:ph type="title"/>
          </p:nvPr>
        </p:nvSpPr>
        <p:spPr>
          <a:xfrm>
            <a:off x="838200" y="365126"/>
            <a:ext cx="10515600" cy="791322"/>
          </a:xfrm>
        </p:spPr>
        <p:txBody>
          <a:bodyPr>
            <a:normAutofit/>
          </a:bodyPr>
          <a:lstStyle/>
          <a:p>
            <a:r>
              <a:rPr lang="ka-GE" sz="3200" b="1" dirty="0">
                <a:solidFill>
                  <a:srgbClr val="C00000"/>
                </a:solidFill>
              </a:rPr>
              <a:t>ჩაერთეთ </a:t>
            </a:r>
            <a:r>
              <a:rPr lang="en-US" sz="3200" b="1" dirty="0">
                <a:solidFill>
                  <a:srgbClr val="C00000"/>
                </a:solidFill>
              </a:rPr>
              <a:t>COST</a:t>
            </a:r>
            <a:r>
              <a:rPr lang="ka-GE" sz="3200" b="1" dirty="0">
                <a:solidFill>
                  <a:srgbClr val="C00000"/>
                </a:solidFill>
              </a:rPr>
              <a:t> ქმედებებში</a:t>
            </a:r>
            <a:endParaRPr lang="en-US" sz="3200" b="1" dirty="0">
              <a:solidFill>
                <a:srgbClr val="C00000"/>
              </a:solidFill>
            </a:endParaRPr>
          </a:p>
        </p:txBody>
      </p:sp>
      <p:sp>
        <p:nvSpPr>
          <p:cNvPr id="3" name="Content Placeholder 2">
            <a:extLst>
              <a:ext uri="{FF2B5EF4-FFF2-40B4-BE49-F238E27FC236}">
                <a16:creationId xmlns:a16="http://schemas.microsoft.com/office/drawing/2014/main" id="{4839D25D-D2D8-88BF-FEA2-E031FA54A5B7}"/>
              </a:ext>
            </a:extLst>
          </p:cNvPr>
          <p:cNvSpPr>
            <a:spLocks noGrp="1"/>
          </p:cNvSpPr>
          <p:nvPr>
            <p:ph idx="1"/>
          </p:nvPr>
        </p:nvSpPr>
        <p:spPr>
          <a:xfrm>
            <a:off x="838200" y="1344706"/>
            <a:ext cx="10515600" cy="4832257"/>
          </a:xfrm>
        </p:spPr>
        <p:txBody>
          <a:bodyPr>
            <a:normAutofit/>
          </a:bodyPr>
          <a:lstStyle/>
          <a:p>
            <a:pPr algn="just"/>
            <a:r>
              <a:rPr lang="ka-GE" dirty="0"/>
              <a:t>გახდი შემოთავაზებული გუნდის წევრი ახალი </a:t>
            </a:r>
            <a:r>
              <a:rPr lang="en-US" dirty="0"/>
              <a:t>COST </a:t>
            </a:r>
            <a:r>
              <a:rPr lang="ka-GE" dirty="0"/>
              <a:t>ქმედებისთვის:</a:t>
            </a:r>
          </a:p>
          <a:p>
            <a:pPr algn="just"/>
            <a:endParaRPr lang="ka-GE" dirty="0"/>
          </a:p>
          <a:p>
            <a:pPr algn="just"/>
            <a:r>
              <a:rPr lang="ka-GE" dirty="0"/>
              <a:t>მონაწილეები უნდა წარმოადგინონ </a:t>
            </a:r>
            <a:r>
              <a:rPr lang="en-US" dirty="0"/>
              <a:t>COST Action </a:t>
            </a:r>
            <a:r>
              <a:rPr lang="ka-GE" dirty="0"/>
              <a:t>წინადადებები, რომლებიც ხელს უწყობენ ევროპის სამეცნიერო, ტექნოლოგიური, ეკონომიკური, კულტურული ან საზოგადოებრივი ცოდნის წინსვლასა და განვითარებას.</a:t>
            </a:r>
          </a:p>
          <a:p>
            <a:pPr algn="just"/>
            <a:endParaRPr lang="ka-GE" dirty="0"/>
          </a:p>
          <a:p>
            <a:pPr algn="just"/>
            <a:r>
              <a:rPr lang="ka-GE" dirty="0"/>
              <a:t>პირები არა-</a:t>
            </a:r>
            <a:r>
              <a:rPr lang="en-US" dirty="0"/>
              <a:t>COST </a:t>
            </a:r>
            <a:r>
              <a:rPr lang="ka-GE" dirty="0"/>
              <a:t>ქვეყნებიდან ვერ იქნებიან მთავარი წარმდგენები, მაგრამ ისინი შეიძლება ჩაერთონ როგორც მეორადი წარმდგენები წარდგენის ეტაპზე.</a:t>
            </a:r>
            <a:endParaRPr lang="en-US" dirty="0"/>
          </a:p>
        </p:txBody>
      </p:sp>
      <p:sp>
        <p:nvSpPr>
          <p:cNvPr id="4" name="Right Arrow 3">
            <a:extLst>
              <a:ext uri="{FF2B5EF4-FFF2-40B4-BE49-F238E27FC236}">
                <a16:creationId xmlns:a16="http://schemas.microsoft.com/office/drawing/2014/main" id="{C6DF2BBE-2471-2427-3942-0DF8031C1908}"/>
              </a:ext>
            </a:extLst>
          </p:cNvPr>
          <p:cNvSpPr/>
          <p:nvPr/>
        </p:nvSpPr>
        <p:spPr>
          <a:xfrm>
            <a:off x="10375392" y="617696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1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D756-5C73-C7DF-8ADB-B1FADE82BA72}"/>
              </a:ext>
            </a:extLst>
          </p:cNvPr>
          <p:cNvSpPr>
            <a:spLocks noGrp="1"/>
          </p:cNvSpPr>
          <p:nvPr>
            <p:ph type="title"/>
          </p:nvPr>
        </p:nvSpPr>
        <p:spPr>
          <a:xfrm>
            <a:off x="838200" y="365126"/>
            <a:ext cx="10515600" cy="562722"/>
          </a:xfrm>
        </p:spPr>
        <p:txBody>
          <a:bodyPr>
            <a:normAutofit/>
          </a:bodyPr>
          <a:lstStyle/>
          <a:p>
            <a:r>
              <a:rPr lang="ka-GE" sz="3200" b="1" dirty="0">
                <a:solidFill>
                  <a:srgbClr val="C00000"/>
                </a:solidFill>
              </a:rPr>
              <a:t>გახდით გარე ექსპერტი</a:t>
            </a:r>
            <a:endParaRPr lang="en-US" sz="3200" b="1" dirty="0">
              <a:solidFill>
                <a:srgbClr val="C00000"/>
              </a:solidFill>
            </a:endParaRPr>
          </a:p>
        </p:txBody>
      </p:sp>
      <p:sp>
        <p:nvSpPr>
          <p:cNvPr id="3" name="Content Placeholder 2">
            <a:extLst>
              <a:ext uri="{FF2B5EF4-FFF2-40B4-BE49-F238E27FC236}">
                <a16:creationId xmlns:a16="http://schemas.microsoft.com/office/drawing/2014/main" id="{3FB0AE05-6AD0-2A55-2D08-7BF03785CC79}"/>
              </a:ext>
            </a:extLst>
          </p:cNvPr>
          <p:cNvSpPr>
            <a:spLocks noGrp="1"/>
          </p:cNvSpPr>
          <p:nvPr>
            <p:ph idx="1"/>
          </p:nvPr>
        </p:nvSpPr>
        <p:spPr>
          <a:xfrm>
            <a:off x="838200" y="1143000"/>
            <a:ext cx="10515600" cy="5033963"/>
          </a:xfrm>
        </p:spPr>
        <p:txBody>
          <a:bodyPr/>
          <a:lstStyle/>
          <a:p>
            <a:pPr algn="just"/>
            <a:r>
              <a:rPr lang="en-US" dirty="0"/>
              <a:t>COST </a:t>
            </a:r>
            <a:r>
              <a:rPr lang="ka-GE" dirty="0"/>
              <a:t>-ში წარმოდგენილი წინადადებების შეფასება</a:t>
            </a:r>
          </a:p>
          <a:p>
            <a:pPr algn="just"/>
            <a:r>
              <a:rPr lang="ka-GE" dirty="0"/>
              <a:t>მიმდინარე </a:t>
            </a:r>
            <a:r>
              <a:rPr lang="en-US" dirty="0"/>
              <a:t>COST </a:t>
            </a:r>
            <a:r>
              <a:rPr lang="ka-GE" dirty="0"/>
              <a:t>ქმედებებში მონაწილეობის შეფასება</a:t>
            </a:r>
          </a:p>
          <a:p>
            <a:pPr marL="0" indent="0" algn="just">
              <a:buNone/>
            </a:pPr>
            <a:endParaRPr lang="ka-GE" dirty="0"/>
          </a:p>
          <a:p>
            <a:pPr algn="just"/>
            <a:r>
              <a:rPr lang="ka-GE" dirty="0"/>
              <a:t>მონაწილეობის ანაზღაურება შესაძლებელია მხოლოდ გარკვეულ შემთხვევებში (მაგალითად, თუ ხართ </a:t>
            </a:r>
            <a:r>
              <a:rPr lang="en-US" dirty="0"/>
              <a:t>NNC-</a:t>
            </a:r>
            <a:r>
              <a:rPr lang="ka-GE" dirty="0"/>
              <a:t>დან ან ხართ მოწვეული სპიკერი ან ტრენერი). გთხოვთ, პირდაპირ გადაამოწმოთ </a:t>
            </a:r>
            <a:r>
              <a:rPr lang="en-US" dirty="0"/>
              <a:t>COST Action-</a:t>
            </a:r>
            <a:r>
              <a:rPr lang="ka-GE" dirty="0"/>
              <a:t>თან თქვენი ფინანსური უფლებამოსილების შესახებ.</a:t>
            </a:r>
            <a:endParaRPr lang="en-US" dirty="0"/>
          </a:p>
        </p:txBody>
      </p:sp>
    </p:spTree>
    <p:extLst>
      <p:ext uri="{BB962C8B-B14F-4D97-AF65-F5344CB8AC3E}">
        <p14:creationId xmlns:p14="http://schemas.microsoft.com/office/powerpoint/2010/main" val="175354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68B5-C260-33BA-CD7F-884364B98623}"/>
              </a:ext>
            </a:extLst>
          </p:cNvPr>
          <p:cNvSpPr>
            <a:spLocks noGrp="1"/>
          </p:cNvSpPr>
          <p:nvPr>
            <p:ph type="title"/>
          </p:nvPr>
        </p:nvSpPr>
        <p:spPr>
          <a:xfrm>
            <a:off x="275664" y="283882"/>
            <a:ext cx="10515600" cy="656851"/>
          </a:xfrm>
        </p:spPr>
        <p:txBody>
          <a:bodyPr>
            <a:normAutofit/>
          </a:bodyPr>
          <a:lstStyle/>
          <a:p>
            <a:r>
              <a:rPr lang="ka-GE" sz="3200" b="1" dirty="0">
                <a:solidFill>
                  <a:schemeClr val="accent1"/>
                </a:solidFill>
              </a:rPr>
              <a:t>საერთაშორისო თანამშრომლობა</a:t>
            </a:r>
            <a:endParaRPr lang="en-US" sz="3200" b="1" dirty="0">
              <a:solidFill>
                <a:schemeClr val="accent1"/>
              </a:solidFill>
            </a:endParaRPr>
          </a:p>
        </p:txBody>
      </p:sp>
      <p:sp>
        <p:nvSpPr>
          <p:cNvPr id="3" name="Content Placeholder 2">
            <a:extLst>
              <a:ext uri="{FF2B5EF4-FFF2-40B4-BE49-F238E27FC236}">
                <a16:creationId xmlns:a16="http://schemas.microsoft.com/office/drawing/2014/main" id="{33170002-549C-AE5A-F3C5-3961D4C19E17}"/>
              </a:ext>
            </a:extLst>
          </p:cNvPr>
          <p:cNvSpPr>
            <a:spLocks noGrp="1"/>
          </p:cNvSpPr>
          <p:nvPr>
            <p:ph idx="1"/>
          </p:nvPr>
        </p:nvSpPr>
        <p:spPr>
          <a:xfrm>
            <a:off x="275664" y="940733"/>
            <a:ext cx="6031007" cy="5769349"/>
          </a:xfrm>
        </p:spPr>
        <p:txBody>
          <a:bodyPr>
            <a:normAutofit fontScale="85000" lnSpcReduction="10000"/>
          </a:bodyPr>
          <a:lstStyle/>
          <a:p>
            <a:pPr algn="just">
              <a:lnSpc>
                <a:spcPct val="150000"/>
              </a:lnSpc>
            </a:pPr>
            <a:r>
              <a:rPr lang="en-US" sz="2400" dirty="0"/>
              <a:t>COST </a:t>
            </a:r>
            <a:r>
              <a:rPr lang="ka-GE" sz="2400" dirty="0"/>
              <a:t>აერთიანებს მკვლევარებს და ნოვატორებს სრული წევრების მეზობელი ქვეყნებიდან. ეს ქვეყნები ცნობილია როგორც </a:t>
            </a:r>
            <a:r>
              <a:rPr lang="en-US" sz="2400" dirty="0"/>
              <a:t>COST </a:t>
            </a:r>
            <a:r>
              <a:rPr lang="ka-GE" sz="2400" dirty="0"/>
              <a:t>ახლო მეზობელი ქვეყნები (</a:t>
            </a:r>
            <a:r>
              <a:rPr lang="en-US" sz="2400" dirty="0"/>
              <a:t>NNCs) </a:t>
            </a:r>
            <a:r>
              <a:rPr lang="ka-GE" sz="2400" dirty="0"/>
              <a:t>და მოიცავს ალჟირს, აზერბაიჯანს, საქართველოს, ბელორუსიას*, ეგვიპტეს, ფარერის კუნძულებს, იორდანიას, კოსოვოს**, ლიბანს, ლიბიას, მაროკოს, პალესტინას***, რუსეთს****, სირიას და ტუნისს (რუკაზე მონიშნულია მწვანედ).</a:t>
            </a:r>
          </a:p>
          <a:p>
            <a:pPr algn="just">
              <a:lnSpc>
                <a:spcPct val="150000"/>
              </a:lnSpc>
            </a:pPr>
            <a:r>
              <a:rPr lang="en-US" sz="2400" dirty="0"/>
              <a:t>COST </a:t>
            </a:r>
            <a:r>
              <a:rPr lang="ka-GE" sz="2400" dirty="0"/>
              <a:t>მიზნად ისახავს </a:t>
            </a:r>
            <a:r>
              <a:rPr lang="en-US" sz="2400" dirty="0"/>
              <a:t>NNC-</a:t>
            </a:r>
            <a:r>
              <a:rPr lang="ka-GE" sz="2400" dirty="0"/>
              <a:t>ის მონაწილეობის გაორმაგებას </a:t>
            </a:r>
            <a:r>
              <a:rPr lang="en-US" sz="2400" dirty="0"/>
              <a:t>COST </a:t>
            </a:r>
            <a:r>
              <a:rPr lang="ka-GE" sz="2400" dirty="0"/>
              <a:t>ქმედებებში ჰორიზონტ ევროპის ბოლომდე (2027).</a:t>
            </a:r>
            <a:endParaRPr lang="en-US" sz="2400" dirty="0"/>
          </a:p>
        </p:txBody>
      </p:sp>
      <p:pic>
        <p:nvPicPr>
          <p:cNvPr id="5" name="Picture 4">
            <a:extLst>
              <a:ext uri="{FF2B5EF4-FFF2-40B4-BE49-F238E27FC236}">
                <a16:creationId xmlns:a16="http://schemas.microsoft.com/office/drawing/2014/main" id="{3F550C0E-5885-807B-715A-3E41945BE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670" y="754529"/>
            <a:ext cx="5885329" cy="5000252"/>
          </a:xfrm>
          <a:prstGeom prst="rect">
            <a:avLst/>
          </a:prstGeom>
        </p:spPr>
      </p:pic>
    </p:spTree>
    <p:extLst>
      <p:ext uri="{BB962C8B-B14F-4D97-AF65-F5344CB8AC3E}">
        <p14:creationId xmlns:p14="http://schemas.microsoft.com/office/powerpoint/2010/main" val="8872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AB65-EED4-8161-F28A-91A9ED255CE3}"/>
              </a:ext>
            </a:extLst>
          </p:cNvPr>
          <p:cNvSpPr>
            <a:spLocks noGrp="1"/>
          </p:cNvSpPr>
          <p:nvPr>
            <p:ph type="title"/>
          </p:nvPr>
        </p:nvSpPr>
        <p:spPr>
          <a:xfrm>
            <a:off x="838200" y="365126"/>
            <a:ext cx="10515600" cy="616510"/>
          </a:xfrm>
        </p:spPr>
        <p:txBody>
          <a:bodyPr>
            <a:noAutofit/>
          </a:bodyPr>
          <a:lstStyle/>
          <a:p>
            <a:r>
              <a:rPr lang="ka-GE" sz="3600" b="1" dirty="0">
                <a:solidFill>
                  <a:srgbClr val="0070C0"/>
                </a:solidFill>
              </a:rPr>
              <a:t>ეფექტურობა და ინკლუზიურობა</a:t>
            </a:r>
            <a:endParaRPr lang="en-US" sz="3600" b="1" dirty="0"/>
          </a:p>
        </p:txBody>
      </p:sp>
      <p:sp>
        <p:nvSpPr>
          <p:cNvPr id="3" name="Content Placeholder 2">
            <a:extLst>
              <a:ext uri="{FF2B5EF4-FFF2-40B4-BE49-F238E27FC236}">
                <a16:creationId xmlns:a16="http://schemas.microsoft.com/office/drawing/2014/main" id="{0E783C0C-B4D7-3534-7EE2-C50D82F7EBBC}"/>
              </a:ext>
            </a:extLst>
          </p:cNvPr>
          <p:cNvSpPr>
            <a:spLocks noGrp="1"/>
          </p:cNvSpPr>
          <p:nvPr>
            <p:ph idx="1"/>
          </p:nvPr>
        </p:nvSpPr>
        <p:spPr>
          <a:xfrm>
            <a:off x="838200" y="1250576"/>
            <a:ext cx="10515600" cy="4926387"/>
          </a:xfrm>
        </p:spPr>
        <p:txBody>
          <a:bodyPr>
            <a:normAutofit/>
          </a:bodyPr>
          <a:lstStyle/>
          <a:p>
            <a:pPr marL="0" indent="0" algn="just">
              <a:buNone/>
            </a:pPr>
            <a:r>
              <a:rPr lang="en-US" dirty="0"/>
              <a:t>COST </a:t>
            </a:r>
            <a:r>
              <a:rPr lang="ka-GE" dirty="0"/>
              <a:t>მიზნად ისახავს წვლილი შეიტანოს შესაძლებლობების განვითარებაში (</a:t>
            </a:r>
            <a:r>
              <a:rPr lang="en-US" dirty="0"/>
              <a:t>capacity building</a:t>
            </a:r>
            <a:r>
              <a:rPr lang="ka-GE" dirty="0"/>
              <a:t>), გაზარდოს კოლაბორაცია მაღალი ბარიერის ქსელებში წვდომის პროცესის მეშვეობით.</a:t>
            </a:r>
          </a:p>
          <a:p>
            <a:pPr marL="0" indent="0" algn="just">
              <a:buNone/>
            </a:pPr>
            <a:endParaRPr lang="ka-GE" dirty="0"/>
          </a:p>
          <a:p>
            <a:pPr marL="0" indent="0" algn="just">
              <a:buNone/>
            </a:pPr>
            <a:r>
              <a:rPr lang="en-US" dirty="0"/>
              <a:t>COST </a:t>
            </a:r>
            <a:r>
              <a:rPr lang="ka-GE" dirty="0"/>
              <a:t>ინკლუზიურობის პოლიტიკა შემუშავებულია სამი ძირითადი ელემენტის გარშემო:</a:t>
            </a:r>
          </a:p>
          <a:p>
            <a:pPr marL="0" indent="0" algn="just">
              <a:buNone/>
            </a:pPr>
            <a:endParaRPr lang="ka-GE" dirty="0"/>
          </a:p>
          <a:p>
            <a:pPr algn="just"/>
            <a:r>
              <a:rPr lang="ka-GE" dirty="0">
                <a:solidFill>
                  <a:schemeClr val="accent1"/>
                </a:solidFill>
              </a:rPr>
              <a:t>გეოგრაფიული გავრცელება</a:t>
            </a:r>
          </a:p>
          <a:p>
            <a:pPr algn="just"/>
            <a:r>
              <a:rPr lang="ka-GE" dirty="0">
                <a:solidFill>
                  <a:schemeClr val="accent1"/>
                </a:solidFill>
              </a:rPr>
              <a:t>კარიერის ეტაპი: ახალგაზრდა მკვლევრების ჩართულობა</a:t>
            </a:r>
          </a:p>
          <a:p>
            <a:pPr algn="just"/>
            <a:r>
              <a:rPr lang="ka-GE" dirty="0">
                <a:solidFill>
                  <a:schemeClr val="accent1"/>
                </a:solidFill>
              </a:rPr>
              <a:t>გენდერული ბალანსი</a:t>
            </a:r>
          </a:p>
          <a:p>
            <a:pPr marL="0" indent="0" algn="just">
              <a:buNone/>
            </a:pPr>
            <a:endParaRPr lang="ka-GE" dirty="0">
              <a:solidFill>
                <a:schemeClr val="accent1"/>
              </a:solidFill>
            </a:endParaRPr>
          </a:p>
          <a:p>
            <a:pPr marL="0" indent="0" algn="just">
              <a:buNone/>
            </a:pPr>
            <a:endParaRPr lang="en-US" dirty="0">
              <a:solidFill>
                <a:schemeClr val="accent1"/>
              </a:solidFill>
            </a:endParaRPr>
          </a:p>
        </p:txBody>
      </p:sp>
    </p:spTree>
    <p:extLst>
      <p:ext uri="{BB962C8B-B14F-4D97-AF65-F5344CB8AC3E}">
        <p14:creationId xmlns:p14="http://schemas.microsoft.com/office/powerpoint/2010/main" val="140065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E4B-B35D-4888-F45A-6CDCAD31CFC6}"/>
              </a:ext>
            </a:extLst>
          </p:cNvPr>
          <p:cNvSpPr>
            <a:spLocks noGrp="1"/>
          </p:cNvSpPr>
          <p:nvPr>
            <p:ph type="title"/>
          </p:nvPr>
        </p:nvSpPr>
        <p:spPr>
          <a:xfrm>
            <a:off x="268014" y="365125"/>
            <a:ext cx="11085786" cy="629957"/>
          </a:xfrm>
        </p:spPr>
        <p:txBody>
          <a:bodyPr>
            <a:normAutofit fontScale="90000"/>
          </a:bodyPr>
          <a:lstStyle/>
          <a:p>
            <a:br>
              <a:rPr lang="ka-GE" dirty="0">
                <a:solidFill>
                  <a:schemeClr val="accent1"/>
                </a:solidFill>
              </a:rPr>
            </a:br>
            <a:r>
              <a:rPr lang="ka-GE" dirty="0">
                <a:solidFill>
                  <a:schemeClr val="accent1"/>
                </a:solidFill>
              </a:rPr>
              <a:t>ინკლუზიურობის სამიზნე ქვეყნები (</a:t>
            </a:r>
            <a:r>
              <a:rPr lang="en-US" dirty="0">
                <a:solidFill>
                  <a:schemeClr val="accent1"/>
                </a:solidFill>
              </a:rPr>
              <a:t>ITC)</a:t>
            </a:r>
            <a:r>
              <a:rPr lang="ka-GE" dirty="0">
                <a:solidFill>
                  <a:schemeClr val="accent1"/>
                </a:solidFill>
              </a:rPr>
              <a:t>:</a:t>
            </a:r>
            <a:br>
              <a:rPr lang="ka-GE" dirty="0">
                <a:solidFill>
                  <a:schemeClr val="accent1"/>
                </a:solidFill>
              </a:rPr>
            </a:br>
            <a:endParaRPr lang="en-US" dirty="0"/>
          </a:p>
        </p:txBody>
      </p:sp>
      <p:sp>
        <p:nvSpPr>
          <p:cNvPr id="3" name="Content Placeholder 2">
            <a:extLst>
              <a:ext uri="{FF2B5EF4-FFF2-40B4-BE49-F238E27FC236}">
                <a16:creationId xmlns:a16="http://schemas.microsoft.com/office/drawing/2014/main" id="{970B9711-BAF7-795B-82EE-CAB8C8078797}"/>
              </a:ext>
            </a:extLst>
          </p:cNvPr>
          <p:cNvSpPr>
            <a:spLocks noGrp="1"/>
          </p:cNvSpPr>
          <p:nvPr>
            <p:ph idx="1"/>
          </p:nvPr>
        </p:nvSpPr>
        <p:spPr>
          <a:xfrm>
            <a:off x="430924" y="995082"/>
            <a:ext cx="6316717" cy="5721028"/>
          </a:xfrm>
        </p:spPr>
        <p:txBody>
          <a:bodyPr>
            <a:normAutofit fontScale="92500"/>
          </a:bodyPr>
          <a:lstStyle/>
          <a:p>
            <a:pPr marL="0" indent="0" algn="just">
              <a:buNone/>
            </a:pPr>
            <a:r>
              <a:rPr lang="ka-GE" dirty="0">
                <a:solidFill>
                  <a:schemeClr val="accent1"/>
                </a:solidFill>
              </a:rPr>
              <a:t>გეოგრაფიული გავრცელება </a:t>
            </a:r>
            <a:r>
              <a:rPr lang="ka-GE" dirty="0"/>
              <a:t>მოიცავს სამეცნიერო კვლევებში ნაკლებად ინტენსიურ </a:t>
            </a:r>
            <a:r>
              <a:rPr lang="en-US" dirty="0"/>
              <a:t>COST </a:t>
            </a:r>
            <a:r>
              <a:rPr lang="ka-GE" dirty="0"/>
              <a:t>წევრებს. </a:t>
            </a:r>
            <a:endParaRPr lang="en-US" dirty="0"/>
          </a:p>
          <a:p>
            <a:pPr marL="0" indent="0" algn="just">
              <a:buNone/>
            </a:pPr>
            <a:endParaRPr lang="en-US" dirty="0"/>
          </a:p>
          <a:p>
            <a:pPr marL="0" indent="0" algn="just">
              <a:buNone/>
            </a:pPr>
            <a:r>
              <a:rPr lang="en-US" dirty="0"/>
              <a:t>ITC-</a:t>
            </a:r>
            <a:r>
              <a:rPr lang="ka-GE" dirty="0"/>
              <a:t>ების სია მოიცავს: ალბანეთი, სომხეთი, ბოსნია და ჰერცეგოვინა, ბულგარეთი, კვიპროსი, ჩეხეთი, ესტონეთი, ხორვატია, </a:t>
            </a:r>
            <a:r>
              <a:rPr lang="ka-GE" dirty="0">
                <a:solidFill>
                  <a:srgbClr val="FF0000"/>
                </a:solidFill>
              </a:rPr>
              <a:t>საქართველო</a:t>
            </a:r>
            <a:r>
              <a:rPr lang="ka-GE" dirty="0"/>
              <a:t>, საბერძნეთი, უნგრეთი, ლიტვა, ლატვია, მალტა, მოლდოვა, მონტენეგრო, პოლონეთი, პორტუგალია, რუმინეთი, სლოვენია, სლოვაკეთი, ჩრდილოეთ მაკედონიის რესპუბლიკა, სერბეთის რესპუბლიკა, თურქეთი და უკრაინა (რუკაზე მწვანედ).</a:t>
            </a:r>
            <a:endParaRPr lang="en-US" dirty="0"/>
          </a:p>
        </p:txBody>
      </p:sp>
      <p:pic>
        <p:nvPicPr>
          <p:cNvPr id="7" name="Picture 6">
            <a:extLst>
              <a:ext uri="{FF2B5EF4-FFF2-40B4-BE49-F238E27FC236}">
                <a16:creationId xmlns:a16="http://schemas.microsoft.com/office/drawing/2014/main" id="{72ED35BE-1864-8EEE-89CE-EEBDEDED4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126" y="1690851"/>
            <a:ext cx="4776950" cy="3476298"/>
          </a:xfrm>
          <a:prstGeom prst="rect">
            <a:avLst/>
          </a:prstGeom>
        </p:spPr>
      </p:pic>
    </p:spTree>
    <p:extLst>
      <p:ext uri="{BB962C8B-B14F-4D97-AF65-F5344CB8AC3E}">
        <p14:creationId xmlns:p14="http://schemas.microsoft.com/office/powerpoint/2010/main" val="166022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105C-55A0-FBF9-C731-096D3B12B24C}"/>
              </a:ext>
            </a:extLst>
          </p:cNvPr>
          <p:cNvSpPr>
            <a:spLocks noGrp="1"/>
          </p:cNvSpPr>
          <p:nvPr>
            <p:ph type="title"/>
          </p:nvPr>
        </p:nvSpPr>
        <p:spPr>
          <a:xfrm>
            <a:off x="824989" y="365126"/>
            <a:ext cx="6743599" cy="814318"/>
          </a:xfrm>
        </p:spPr>
        <p:txBody>
          <a:bodyPr>
            <a:normAutofit/>
          </a:bodyPr>
          <a:lstStyle/>
          <a:p>
            <a:r>
              <a:rPr lang="ka-GE" sz="4000" b="1" dirty="0">
                <a:solidFill>
                  <a:srgbClr val="0070C0"/>
                </a:solidFill>
              </a:rPr>
              <a:t>გენდერული თანასწორობა</a:t>
            </a:r>
            <a:endParaRPr lang="en-US" sz="4000" b="1" dirty="0"/>
          </a:p>
        </p:txBody>
      </p:sp>
      <p:sp>
        <p:nvSpPr>
          <p:cNvPr id="3" name="Content Placeholder 2">
            <a:extLst>
              <a:ext uri="{FF2B5EF4-FFF2-40B4-BE49-F238E27FC236}">
                <a16:creationId xmlns:a16="http://schemas.microsoft.com/office/drawing/2014/main" id="{8F47A2B8-3E8D-C372-869C-D036C04531E5}"/>
              </a:ext>
            </a:extLst>
          </p:cNvPr>
          <p:cNvSpPr>
            <a:spLocks noGrp="1"/>
          </p:cNvSpPr>
          <p:nvPr>
            <p:ph idx="1"/>
          </p:nvPr>
        </p:nvSpPr>
        <p:spPr>
          <a:xfrm>
            <a:off x="219061" y="1179444"/>
            <a:ext cx="7955456" cy="5512904"/>
          </a:xfrm>
        </p:spPr>
        <p:txBody>
          <a:bodyPr>
            <a:normAutofit fontScale="92500" lnSpcReduction="10000"/>
          </a:bodyPr>
          <a:lstStyle/>
          <a:p>
            <a:pPr algn="just">
              <a:lnSpc>
                <a:spcPct val="150000"/>
              </a:lnSpc>
            </a:pPr>
            <a:r>
              <a:rPr lang="en-US" sz="2000" dirty="0"/>
              <a:t>COST </a:t>
            </a:r>
            <a:r>
              <a:rPr lang="ka-GE" sz="2000" dirty="0"/>
              <a:t>სრულად არის მოწოდებული გენდერული თანასწორობის ხელშეწყობისთვის კვლევებსა და ინოვაციებში. </a:t>
            </a:r>
            <a:r>
              <a:rPr lang="en-US" sz="2000" dirty="0"/>
              <a:t>COST </a:t>
            </a:r>
            <a:r>
              <a:rPr lang="ka-GE" sz="2000" dirty="0"/>
              <a:t>ეფექტურობისა და ინკლუზიურობის პოლიტიკა ცალსახად მხარს უჭერს კვლევითი ქსელების გენდერულ ბალანსს, ასევე (ახალგაზრდა) ქალების მიერ </a:t>
            </a:r>
            <a:r>
              <a:rPr lang="en-US" sz="2000" dirty="0"/>
              <a:t>COST Action</a:t>
            </a:r>
            <a:r>
              <a:rPr lang="ka-GE" sz="2000" dirty="0"/>
              <a:t>-ში ლიდერის პოზიციების დაკავებას.</a:t>
            </a:r>
          </a:p>
          <a:p>
            <a:pPr algn="just">
              <a:lnSpc>
                <a:spcPct val="150000"/>
              </a:lnSpc>
            </a:pPr>
            <a:r>
              <a:rPr lang="ka-GE" sz="2000" dirty="0"/>
              <a:t>გენდერული თანასწორობის განვითარება კვლევებსა და ინოვაციებში არის ევროკავშირის გენდერული თანასწორობის პოლიტიკის მთავარი მიზანი. მთელს ევროპაში ქალთა რიცხვი გაიზარდა ბოლო წლების განმავლობაში (დოქტორანტებს შორის ქალები უმრავლესობას წარმოადგენენ), თუმცა ქალების მხოლოდ მესამედია მეცნიერი. ეს ფენომენი განსაკუთრებით შესამჩნევი </a:t>
            </a:r>
            <a:r>
              <a:rPr lang="en-US" sz="2000" dirty="0"/>
              <a:t>STEM-</a:t>
            </a:r>
            <a:r>
              <a:rPr lang="ka-GE" sz="2000" dirty="0"/>
              <a:t>ში (მეცნიერება, ტექნოლოგია, ინჟინერია და მათემატიკა), სადაც ქალებიც არიან, თუმცა - ნაკლებად წარმოდგენილნი.</a:t>
            </a:r>
            <a:endParaRPr lang="en-US" sz="2000" dirty="0"/>
          </a:p>
        </p:txBody>
      </p:sp>
      <p:sp>
        <p:nvSpPr>
          <p:cNvPr id="4" name="Right Arrow 3">
            <a:extLst>
              <a:ext uri="{FF2B5EF4-FFF2-40B4-BE49-F238E27FC236}">
                <a16:creationId xmlns:a16="http://schemas.microsoft.com/office/drawing/2014/main" id="{ACCAA4EB-A09A-86A2-84E3-507CFA0911A3}"/>
              </a:ext>
            </a:extLst>
          </p:cNvPr>
          <p:cNvSpPr/>
          <p:nvPr/>
        </p:nvSpPr>
        <p:spPr>
          <a:xfrm>
            <a:off x="10375392" y="620771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ED22C2-B482-DA2A-1192-113CF9846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70" y="2541038"/>
            <a:ext cx="3767767" cy="2305084"/>
          </a:xfrm>
          <a:prstGeom prst="rect">
            <a:avLst/>
          </a:prstGeom>
        </p:spPr>
      </p:pic>
    </p:spTree>
    <p:extLst>
      <p:ext uri="{BB962C8B-B14F-4D97-AF65-F5344CB8AC3E}">
        <p14:creationId xmlns:p14="http://schemas.microsoft.com/office/powerpoint/2010/main" val="252979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5136-C35F-0767-E8B8-D15791F207AE}"/>
              </a:ext>
            </a:extLst>
          </p:cNvPr>
          <p:cNvSpPr>
            <a:spLocks noGrp="1"/>
          </p:cNvSpPr>
          <p:nvPr>
            <p:ph type="title"/>
          </p:nvPr>
        </p:nvSpPr>
        <p:spPr>
          <a:xfrm>
            <a:off x="450574" y="365126"/>
            <a:ext cx="10903226" cy="1052858"/>
          </a:xfrm>
        </p:spPr>
        <p:txBody>
          <a:bodyPr/>
          <a:lstStyle/>
          <a:p>
            <a:pPr algn="just"/>
            <a:r>
              <a:rPr lang="ka-GE" sz="3200" b="1" dirty="0">
                <a:solidFill>
                  <a:schemeClr val="accent1"/>
                </a:solidFill>
              </a:rPr>
              <a:t>ქალების წარმომადგენლობის მდგომარეობა </a:t>
            </a:r>
            <a:r>
              <a:rPr lang="en-US" sz="3200" b="1" dirty="0">
                <a:solidFill>
                  <a:schemeClr val="accent1"/>
                </a:solidFill>
              </a:rPr>
              <a:t>COST </a:t>
            </a:r>
            <a:r>
              <a:rPr lang="ka-GE" sz="3200" b="1" dirty="0">
                <a:solidFill>
                  <a:schemeClr val="accent1"/>
                </a:solidFill>
              </a:rPr>
              <a:t>მოქმედებებში</a:t>
            </a:r>
            <a:endParaRPr lang="en-US" b="1" dirty="0">
              <a:solidFill>
                <a:schemeClr val="accent1"/>
              </a:solidFill>
            </a:endParaRPr>
          </a:p>
        </p:txBody>
      </p:sp>
      <p:sp>
        <p:nvSpPr>
          <p:cNvPr id="3" name="Content Placeholder 2">
            <a:extLst>
              <a:ext uri="{FF2B5EF4-FFF2-40B4-BE49-F238E27FC236}">
                <a16:creationId xmlns:a16="http://schemas.microsoft.com/office/drawing/2014/main" id="{E356A90B-F2CA-C246-B311-4ABE0CE497A4}"/>
              </a:ext>
            </a:extLst>
          </p:cNvPr>
          <p:cNvSpPr>
            <a:spLocks noGrp="1"/>
          </p:cNvSpPr>
          <p:nvPr>
            <p:ph idx="1"/>
          </p:nvPr>
        </p:nvSpPr>
        <p:spPr>
          <a:xfrm>
            <a:off x="480391" y="1073427"/>
            <a:ext cx="6317974" cy="5685182"/>
          </a:xfrm>
        </p:spPr>
        <p:txBody>
          <a:bodyPr>
            <a:normAutofit/>
          </a:bodyPr>
          <a:lstStyle/>
          <a:p>
            <a:pPr algn="just"/>
            <a:endParaRPr lang="ka-GE" dirty="0">
              <a:latin typeface="Sylfaen" pitchFamily="18" charset="0"/>
            </a:endParaRPr>
          </a:p>
          <a:p>
            <a:pPr algn="just"/>
            <a:r>
              <a:rPr lang="en-US" dirty="0">
                <a:latin typeface="Sylfaen" pitchFamily="18" charset="0"/>
              </a:rPr>
              <a:t>COST Actions-</a:t>
            </a:r>
            <a:r>
              <a:rPr lang="ka-GE" dirty="0">
                <a:latin typeface="Sylfaen" pitchFamily="18" charset="0"/>
              </a:rPr>
              <a:t>ს აქვს საშუალოდ 49% ქალების წარმომადგენლობა</a:t>
            </a:r>
          </a:p>
          <a:p>
            <a:pPr algn="just"/>
            <a:r>
              <a:rPr lang="en-US" dirty="0">
                <a:latin typeface="Sylfaen" pitchFamily="18" charset="0"/>
              </a:rPr>
              <a:t>COST Action-</a:t>
            </a:r>
            <a:r>
              <a:rPr lang="ka-GE" dirty="0">
                <a:latin typeface="Sylfaen" pitchFamily="18" charset="0"/>
              </a:rPr>
              <a:t>ის ხელმძღვანელ პოზიციებზე მკვლევართა 52% ქალია</a:t>
            </a:r>
          </a:p>
          <a:p>
            <a:pPr algn="just"/>
            <a:r>
              <a:rPr lang="ka-GE" dirty="0">
                <a:latin typeface="Sylfaen" pitchFamily="18" charset="0"/>
              </a:rPr>
              <a:t>ხელმძღვანელების 39% და მოადგილეების 57% ქალია</a:t>
            </a:r>
          </a:p>
          <a:p>
            <a:pPr algn="just"/>
            <a:r>
              <a:rPr lang="en-US" dirty="0">
                <a:latin typeface="Sylfaen" pitchFamily="18" charset="0"/>
              </a:rPr>
              <a:t>COST Actions-</a:t>
            </a:r>
            <a:r>
              <a:rPr lang="ka-GE" dirty="0">
                <a:latin typeface="Sylfaen" pitchFamily="18" charset="0"/>
              </a:rPr>
              <a:t>ში ახალგაზრდა მონაწილეთა 55% ქალია</a:t>
            </a:r>
          </a:p>
          <a:p>
            <a:pPr algn="just"/>
            <a:r>
              <a:rPr lang="en-US" dirty="0">
                <a:latin typeface="Sylfaen" pitchFamily="18" charset="0"/>
              </a:rPr>
              <a:t>COST Actions-</a:t>
            </a:r>
            <a:r>
              <a:rPr lang="ka-GE" dirty="0">
                <a:latin typeface="Sylfaen" pitchFamily="18" charset="0"/>
              </a:rPr>
              <a:t>ში </a:t>
            </a:r>
            <a:r>
              <a:rPr lang="en-US" dirty="0">
                <a:latin typeface="Sylfaen" pitchFamily="18" charset="0"/>
              </a:rPr>
              <a:t>ITC </a:t>
            </a:r>
            <a:r>
              <a:rPr lang="ka-GE" dirty="0">
                <a:latin typeface="Sylfaen" pitchFamily="18" charset="0"/>
              </a:rPr>
              <a:t>მონაწილეთა 57% ქალია</a:t>
            </a:r>
            <a:endParaRPr lang="en-US" dirty="0">
              <a:latin typeface="Sylfaen" pitchFamily="18" charset="0"/>
            </a:endParaRPr>
          </a:p>
        </p:txBody>
      </p:sp>
      <p:pic>
        <p:nvPicPr>
          <p:cNvPr id="5" name="Picture 4">
            <a:extLst>
              <a:ext uri="{FF2B5EF4-FFF2-40B4-BE49-F238E27FC236}">
                <a16:creationId xmlns:a16="http://schemas.microsoft.com/office/drawing/2014/main" id="{ACAB2F66-182E-9CB0-28F7-E868603B6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52" y="1381540"/>
            <a:ext cx="5035826" cy="4094920"/>
          </a:xfrm>
          <a:prstGeom prst="rect">
            <a:avLst/>
          </a:prstGeom>
        </p:spPr>
      </p:pic>
      <p:sp>
        <p:nvSpPr>
          <p:cNvPr id="6" name="TextBox 5">
            <a:extLst>
              <a:ext uri="{FF2B5EF4-FFF2-40B4-BE49-F238E27FC236}">
                <a16:creationId xmlns:a16="http://schemas.microsoft.com/office/drawing/2014/main" id="{9482D2FE-4ED7-129D-BFDD-B0543B95AC27}"/>
              </a:ext>
            </a:extLst>
          </p:cNvPr>
          <p:cNvSpPr txBox="1"/>
          <p:nvPr/>
        </p:nvSpPr>
        <p:spPr>
          <a:xfrm>
            <a:off x="6798365" y="6184761"/>
            <a:ext cx="5310043" cy="369332"/>
          </a:xfrm>
          <a:prstGeom prst="rect">
            <a:avLst/>
          </a:prstGeom>
          <a:noFill/>
        </p:spPr>
        <p:txBody>
          <a:bodyPr wrap="none" rtlCol="0">
            <a:spAutoFit/>
          </a:bodyPr>
          <a:lstStyle/>
          <a:p>
            <a:r>
              <a:rPr lang="en-US" dirty="0">
                <a:hlinkClick r:id="rId3"/>
              </a:rPr>
              <a:t>https://www.cost.eu/about/strategy/gender-equality/</a:t>
            </a:r>
            <a:r>
              <a:rPr lang="en-US" dirty="0"/>
              <a:t> </a:t>
            </a:r>
          </a:p>
        </p:txBody>
      </p:sp>
      <p:cxnSp>
        <p:nvCxnSpPr>
          <p:cNvPr id="8" name="Straight Arrow Connector 7">
            <a:extLst>
              <a:ext uri="{FF2B5EF4-FFF2-40B4-BE49-F238E27FC236}">
                <a16:creationId xmlns:a16="http://schemas.microsoft.com/office/drawing/2014/main" id="{36E43240-BEDD-AF1B-571B-6B71E8264ADF}"/>
              </a:ext>
            </a:extLst>
          </p:cNvPr>
          <p:cNvCxnSpPr/>
          <p:nvPr/>
        </p:nvCxnSpPr>
        <p:spPr>
          <a:xfrm>
            <a:off x="7023652" y="506584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0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BA4F-CE80-CA51-6F2F-EB0A88EAEEE0}"/>
              </a:ext>
            </a:extLst>
          </p:cNvPr>
          <p:cNvSpPr>
            <a:spLocks noGrp="1"/>
          </p:cNvSpPr>
          <p:nvPr>
            <p:ph type="title"/>
          </p:nvPr>
        </p:nvSpPr>
        <p:spPr>
          <a:xfrm>
            <a:off x="838200" y="144686"/>
            <a:ext cx="10515600" cy="758140"/>
          </a:xfrm>
        </p:spPr>
        <p:txBody>
          <a:bodyPr/>
          <a:lstStyle/>
          <a:p>
            <a:pPr algn="ctr"/>
            <a:r>
              <a:rPr lang="ka-GE" sz="4000" b="1" dirty="0">
                <a:solidFill>
                  <a:schemeClr val="accent1"/>
                </a:solidFill>
              </a:rPr>
              <a:t>გეგმა</a:t>
            </a:r>
            <a:r>
              <a:rPr lang="en-US" b="1" dirty="0">
                <a:solidFill>
                  <a:schemeClr val="accent1"/>
                </a:solidFill>
              </a:rPr>
              <a:t>:</a:t>
            </a:r>
          </a:p>
        </p:txBody>
      </p:sp>
      <p:sp>
        <p:nvSpPr>
          <p:cNvPr id="3" name="Content Placeholder 2">
            <a:extLst>
              <a:ext uri="{FF2B5EF4-FFF2-40B4-BE49-F238E27FC236}">
                <a16:creationId xmlns:a16="http://schemas.microsoft.com/office/drawing/2014/main" id="{2EA5A3E6-55A9-A38D-7161-DB8D8C2902A9}"/>
              </a:ext>
            </a:extLst>
          </p:cNvPr>
          <p:cNvSpPr>
            <a:spLocks noGrp="1"/>
          </p:cNvSpPr>
          <p:nvPr>
            <p:ph idx="1"/>
          </p:nvPr>
        </p:nvSpPr>
        <p:spPr>
          <a:xfrm>
            <a:off x="544976" y="902826"/>
            <a:ext cx="10515600" cy="5955174"/>
          </a:xfrm>
        </p:spPr>
        <p:txBody>
          <a:bodyPr>
            <a:normAutofit fontScale="92500" lnSpcReduction="20000"/>
          </a:bodyPr>
          <a:lstStyle/>
          <a:p>
            <a:pPr>
              <a:buFont typeface="Wingdings" pitchFamily="2" charset="2"/>
              <a:buChar char="Ø"/>
            </a:pPr>
            <a:r>
              <a:rPr lang="en-US" dirty="0"/>
              <a:t>COST</a:t>
            </a:r>
            <a:r>
              <a:rPr lang="ka-GE" dirty="0"/>
              <a:t>-ის შესახებ</a:t>
            </a:r>
            <a:r>
              <a:rPr lang="en-US" dirty="0"/>
              <a:t>.</a:t>
            </a:r>
            <a:endParaRPr lang="ka-GE" dirty="0"/>
          </a:p>
          <a:p>
            <a:pPr>
              <a:buFont typeface="Wingdings" pitchFamily="2" charset="2"/>
              <a:buChar char="Ø"/>
            </a:pPr>
            <a:r>
              <a:rPr lang="ka-GE" dirty="0"/>
              <a:t>რა არის </a:t>
            </a:r>
            <a:r>
              <a:rPr lang="en-US" dirty="0"/>
              <a:t>COST Actions?</a:t>
            </a:r>
          </a:p>
          <a:p>
            <a:pPr>
              <a:buFont typeface="Wingdings" pitchFamily="2" charset="2"/>
              <a:buChar char="Ø"/>
            </a:pPr>
            <a:r>
              <a:rPr lang="en-US" dirty="0"/>
              <a:t>COST</a:t>
            </a:r>
            <a:r>
              <a:rPr lang="ka-GE" dirty="0"/>
              <a:t>-ის მისია</a:t>
            </a:r>
            <a:endParaRPr lang="en-US" dirty="0"/>
          </a:p>
          <a:p>
            <a:pPr>
              <a:buFont typeface="Wingdings" pitchFamily="2" charset="2"/>
              <a:buChar char="Ø"/>
            </a:pPr>
            <a:r>
              <a:rPr lang="en-US" dirty="0"/>
              <a:t>COST</a:t>
            </a:r>
            <a:r>
              <a:rPr lang="ka-GE" dirty="0"/>
              <a:t>-ის სტრატეგია</a:t>
            </a:r>
            <a:endParaRPr lang="en-US" dirty="0"/>
          </a:p>
          <a:p>
            <a:pPr marL="0" indent="0">
              <a:buNone/>
            </a:pPr>
            <a:r>
              <a:rPr lang="ka-GE" dirty="0">
                <a:solidFill>
                  <a:srgbClr val="0070C0"/>
                </a:solidFill>
              </a:rPr>
              <a:t>- საერთაშორისო თანამშრომლობა</a:t>
            </a:r>
            <a:r>
              <a:rPr lang="en-US" dirty="0">
                <a:solidFill>
                  <a:srgbClr val="0070C0"/>
                </a:solidFill>
              </a:rPr>
              <a:t>.</a:t>
            </a:r>
          </a:p>
          <a:p>
            <a:pPr marL="0" indent="0">
              <a:buNone/>
            </a:pPr>
            <a:r>
              <a:rPr lang="en-US" dirty="0">
                <a:solidFill>
                  <a:srgbClr val="0070C0"/>
                </a:solidFill>
              </a:rPr>
              <a:t>- </a:t>
            </a:r>
            <a:r>
              <a:rPr lang="ka-GE" dirty="0">
                <a:solidFill>
                  <a:srgbClr val="0070C0"/>
                </a:solidFill>
              </a:rPr>
              <a:t>ეფექტურობა და ინკლუზიურობა</a:t>
            </a:r>
            <a:r>
              <a:rPr lang="en-US" dirty="0">
                <a:solidFill>
                  <a:srgbClr val="0070C0"/>
                </a:solidFill>
              </a:rPr>
              <a:t>.</a:t>
            </a:r>
          </a:p>
          <a:p>
            <a:pPr marL="0" indent="0">
              <a:buNone/>
            </a:pPr>
            <a:r>
              <a:rPr lang="en-US" dirty="0">
                <a:solidFill>
                  <a:srgbClr val="0070C0"/>
                </a:solidFill>
              </a:rPr>
              <a:t>- </a:t>
            </a:r>
            <a:r>
              <a:rPr lang="ka-GE" dirty="0">
                <a:solidFill>
                  <a:srgbClr val="0070C0"/>
                </a:solidFill>
              </a:rPr>
              <a:t>გენდერული თანასწორობა</a:t>
            </a:r>
            <a:r>
              <a:rPr lang="en-US" dirty="0">
                <a:solidFill>
                  <a:srgbClr val="0070C0"/>
                </a:solidFill>
              </a:rPr>
              <a:t>.</a:t>
            </a:r>
            <a:endParaRPr lang="ka-GE" dirty="0"/>
          </a:p>
          <a:p>
            <a:pPr>
              <a:buFont typeface="Wingdings" pitchFamily="2" charset="2"/>
              <a:buChar char="Ø"/>
            </a:pPr>
            <a:r>
              <a:rPr lang="ka-GE" dirty="0"/>
              <a:t>რას ვაფინანსებთ</a:t>
            </a:r>
            <a:r>
              <a:rPr lang="en-US" dirty="0"/>
              <a:t>?</a:t>
            </a:r>
            <a:endParaRPr lang="ka-GE" dirty="0"/>
          </a:p>
          <a:p>
            <a:pPr>
              <a:buFont typeface="Wingdings" pitchFamily="2" charset="2"/>
              <a:buChar char="Ø"/>
            </a:pPr>
            <a:r>
              <a:rPr lang="ka-GE" dirty="0"/>
              <a:t>როგორ გავაკეთოთ განაცხადი</a:t>
            </a:r>
            <a:r>
              <a:rPr lang="en-US" dirty="0"/>
              <a:t>?</a:t>
            </a:r>
          </a:p>
          <a:p>
            <a:pPr>
              <a:buFont typeface="Wingdings" pitchFamily="2" charset="2"/>
              <a:buChar char="Ø"/>
            </a:pPr>
            <a:r>
              <a:rPr lang="ka-GE" dirty="0"/>
              <a:t>დოკუმენტაცია და გაიდლაინები</a:t>
            </a:r>
            <a:r>
              <a:rPr lang="en-US" dirty="0"/>
              <a:t>.</a:t>
            </a:r>
          </a:p>
          <a:p>
            <a:pPr>
              <a:buFont typeface="Wingdings" pitchFamily="2" charset="2"/>
              <a:buChar char="Ø"/>
            </a:pPr>
            <a:r>
              <a:rPr lang="ka-GE" dirty="0"/>
              <a:t>ქმედებების</a:t>
            </a:r>
            <a:r>
              <a:rPr lang="en-US" dirty="0"/>
              <a:t> </a:t>
            </a:r>
            <a:r>
              <a:rPr lang="ka-GE" dirty="0"/>
              <a:t>(</a:t>
            </a:r>
            <a:r>
              <a:rPr lang="en-US" dirty="0"/>
              <a:t>Actions</a:t>
            </a:r>
            <a:r>
              <a:rPr lang="ka-GE" dirty="0"/>
              <a:t>) შესწავლა.</a:t>
            </a:r>
            <a:endParaRPr lang="en-US" dirty="0"/>
          </a:p>
          <a:p>
            <a:pPr>
              <a:buFont typeface="Wingdings" pitchFamily="2" charset="2"/>
              <a:buChar char="Ø"/>
            </a:pPr>
            <a:r>
              <a:rPr lang="en-US" dirty="0"/>
              <a:t>NSF – COST </a:t>
            </a:r>
            <a:r>
              <a:rPr lang="ka-GE" dirty="0"/>
              <a:t>თანამშრომლობა</a:t>
            </a:r>
            <a:r>
              <a:rPr lang="en-US" dirty="0"/>
              <a:t> – </a:t>
            </a:r>
            <a:r>
              <a:rPr lang="en-US" dirty="0" err="1"/>
              <a:t>ExcelnNet</a:t>
            </a:r>
            <a:endParaRPr lang="en-US" dirty="0"/>
          </a:p>
          <a:p>
            <a:pPr marL="0" indent="0">
              <a:buNone/>
            </a:pPr>
            <a:r>
              <a:rPr lang="en-US" dirty="0">
                <a:solidFill>
                  <a:srgbClr val="0070C0"/>
                </a:solidFill>
              </a:rPr>
              <a:t>- </a:t>
            </a:r>
            <a:r>
              <a:rPr lang="ka-GE" dirty="0">
                <a:solidFill>
                  <a:srgbClr val="0070C0"/>
                </a:solidFill>
              </a:rPr>
              <a:t>საგრანტო კონკურსის აღწერა.</a:t>
            </a:r>
            <a:endParaRPr lang="en-US" dirty="0">
              <a:solidFill>
                <a:srgbClr val="0070C0"/>
              </a:solidFill>
            </a:endParaRPr>
          </a:p>
          <a:p>
            <a:pPr>
              <a:buFont typeface="Wingdings" pitchFamily="2" charset="2"/>
              <a:buChar char="Ø"/>
            </a:pPr>
            <a:r>
              <a:rPr lang="ka-GE" dirty="0"/>
              <a:t>მნიშვნელოვანი ბმულები და კონტაქტები</a:t>
            </a:r>
            <a:endParaRPr lang="en-US" dirty="0"/>
          </a:p>
          <a:p>
            <a:endParaRPr lang="en-US" dirty="0"/>
          </a:p>
          <a:p>
            <a:endParaRPr lang="en-US" dirty="0"/>
          </a:p>
        </p:txBody>
      </p:sp>
      <p:pic>
        <p:nvPicPr>
          <p:cNvPr id="5" name="Picture 4">
            <a:extLst>
              <a:ext uri="{FF2B5EF4-FFF2-40B4-BE49-F238E27FC236}">
                <a16:creationId xmlns:a16="http://schemas.microsoft.com/office/drawing/2014/main" id="{57F36676-7577-5B57-4F23-E69C2F9F3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68" y="1038122"/>
            <a:ext cx="5554230" cy="4368800"/>
          </a:xfrm>
          <a:prstGeom prst="rect">
            <a:avLst/>
          </a:prstGeom>
        </p:spPr>
      </p:pic>
    </p:spTree>
    <p:extLst>
      <p:ext uri="{BB962C8B-B14F-4D97-AF65-F5344CB8AC3E}">
        <p14:creationId xmlns:p14="http://schemas.microsoft.com/office/powerpoint/2010/main" val="3152401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75FB-EE57-DF06-6133-DBD4BCC0E2BC}"/>
              </a:ext>
            </a:extLst>
          </p:cNvPr>
          <p:cNvSpPr>
            <a:spLocks noGrp="1"/>
          </p:cNvSpPr>
          <p:nvPr>
            <p:ph type="title"/>
          </p:nvPr>
        </p:nvSpPr>
        <p:spPr>
          <a:xfrm>
            <a:off x="838200" y="365126"/>
            <a:ext cx="10515600" cy="496266"/>
          </a:xfrm>
        </p:spPr>
        <p:txBody>
          <a:bodyPr>
            <a:normAutofit fontScale="90000"/>
          </a:bodyPr>
          <a:lstStyle/>
          <a:p>
            <a:br>
              <a:rPr lang="en-US" b="1" dirty="0"/>
            </a:br>
            <a:r>
              <a:rPr lang="ka-GE" b="1" dirty="0"/>
              <a:t>რას ვაფინანსებთ</a:t>
            </a:r>
            <a:r>
              <a:rPr lang="en-US" b="1" dirty="0"/>
              <a:t>?</a:t>
            </a:r>
            <a:br>
              <a:rPr lang="ka-GE" b="1" dirty="0"/>
            </a:br>
            <a:endParaRPr lang="en-US" b="1" dirty="0"/>
          </a:p>
        </p:txBody>
      </p:sp>
      <p:sp>
        <p:nvSpPr>
          <p:cNvPr id="3" name="Content Placeholder 2">
            <a:extLst>
              <a:ext uri="{FF2B5EF4-FFF2-40B4-BE49-F238E27FC236}">
                <a16:creationId xmlns:a16="http://schemas.microsoft.com/office/drawing/2014/main" id="{F9683774-D199-819B-3734-B9DDDA7F2151}"/>
              </a:ext>
            </a:extLst>
          </p:cNvPr>
          <p:cNvSpPr>
            <a:spLocks noGrp="1"/>
          </p:cNvSpPr>
          <p:nvPr>
            <p:ph idx="1"/>
          </p:nvPr>
        </p:nvSpPr>
        <p:spPr>
          <a:xfrm>
            <a:off x="838200" y="1020417"/>
            <a:ext cx="10515600" cy="5156546"/>
          </a:xfrm>
        </p:spPr>
        <p:txBody>
          <a:bodyPr>
            <a:normAutofit/>
          </a:bodyPr>
          <a:lstStyle/>
          <a:p>
            <a:pPr algn="just">
              <a:lnSpc>
                <a:spcPct val="150000"/>
              </a:lnSpc>
            </a:pPr>
            <a:r>
              <a:rPr lang="en-US" sz="2400" dirty="0"/>
              <a:t>COST </a:t>
            </a:r>
            <a:r>
              <a:rPr lang="ka-GE" sz="2400" dirty="0"/>
              <a:t>აფინანსებს ინტერდისციპლინურ კვლევით ქსელებს სახელწოდებით </a:t>
            </a:r>
            <a:r>
              <a:rPr lang="en-US" sz="2400" dirty="0"/>
              <a:t>COST Actions. </a:t>
            </a:r>
            <a:r>
              <a:rPr lang="ka-GE" sz="2400" dirty="0"/>
              <a:t>ეს ქმედებები აერთიანებს მკვლევარებს, ნოვატორებს და სხვა პროფესიონალებს, მათ შორის ინდუსტრიის სპეციალისტებს, რომლებიც დაფუძნებულია ევროპაში და მის ფარგლებს გარეთ, რათა ითანამშრომლონ კვლევის თემებზე 4 წლის განმავლობაში.</a:t>
            </a:r>
            <a:endParaRPr lang="en-US" sz="2400" dirty="0"/>
          </a:p>
        </p:txBody>
      </p:sp>
      <p:pic>
        <p:nvPicPr>
          <p:cNvPr id="5" name="Picture 4">
            <a:extLst>
              <a:ext uri="{FF2B5EF4-FFF2-40B4-BE49-F238E27FC236}">
                <a16:creationId xmlns:a16="http://schemas.microsoft.com/office/drawing/2014/main" id="{76C798FA-6D79-9CEF-A490-435D6A8DA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971" y="3889215"/>
            <a:ext cx="5938786" cy="2968785"/>
          </a:xfrm>
          <a:prstGeom prst="rect">
            <a:avLst/>
          </a:prstGeom>
        </p:spPr>
      </p:pic>
    </p:spTree>
    <p:extLst>
      <p:ext uri="{BB962C8B-B14F-4D97-AF65-F5344CB8AC3E}">
        <p14:creationId xmlns:p14="http://schemas.microsoft.com/office/powerpoint/2010/main" val="36464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DE49-D7DC-392B-A4ED-C69998237839}"/>
              </a:ext>
            </a:extLst>
          </p:cNvPr>
          <p:cNvSpPr>
            <a:spLocks noGrp="1"/>
          </p:cNvSpPr>
          <p:nvPr>
            <p:ph type="title"/>
          </p:nvPr>
        </p:nvSpPr>
        <p:spPr>
          <a:xfrm>
            <a:off x="838200" y="365126"/>
            <a:ext cx="10515600" cy="666506"/>
          </a:xfrm>
        </p:spPr>
        <p:txBody>
          <a:bodyPr>
            <a:normAutofit fontScale="90000"/>
          </a:bodyPr>
          <a:lstStyle/>
          <a:p>
            <a:r>
              <a:rPr lang="ka-GE" b="1" dirty="0"/>
              <a:t>ბიუჯეტი</a:t>
            </a:r>
            <a:endParaRPr lang="en-US" b="1" dirty="0"/>
          </a:p>
        </p:txBody>
      </p:sp>
      <p:sp>
        <p:nvSpPr>
          <p:cNvPr id="3" name="Content Placeholder 2">
            <a:extLst>
              <a:ext uri="{FF2B5EF4-FFF2-40B4-BE49-F238E27FC236}">
                <a16:creationId xmlns:a16="http://schemas.microsoft.com/office/drawing/2014/main" id="{F063231C-31C1-79D3-10AD-82E174CCE7D5}"/>
              </a:ext>
            </a:extLst>
          </p:cNvPr>
          <p:cNvSpPr>
            <a:spLocks noGrp="1"/>
          </p:cNvSpPr>
          <p:nvPr>
            <p:ph idx="1"/>
          </p:nvPr>
        </p:nvSpPr>
        <p:spPr>
          <a:xfrm>
            <a:off x="838200" y="1125415"/>
            <a:ext cx="10515600" cy="5051548"/>
          </a:xfrm>
        </p:spPr>
        <p:txBody>
          <a:bodyPr>
            <a:normAutofit lnSpcReduction="10000"/>
          </a:bodyPr>
          <a:lstStyle/>
          <a:p>
            <a:pPr algn="just">
              <a:lnSpc>
                <a:spcPct val="150000"/>
              </a:lnSpc>
            </a:pPr>
            <a:r>
              <a:rPr lang="en-US" dirty="0"/>
              <a:t>COST Action-</a:t>
            </a:r>
            <a:r>
              <a:rPr lang="ka-GE" dirty="0"/>
              <a:t>ის დაფინანსება ფარავს ქსელური საქმიანობის ხარჯებს. ბიუჯეტი გამოიყენება ღონისძიებების, მოკლევადიანი სამეცნიერო მისიების, სასწავლო სკოლების, საკომუნიკაციო აქტივობებისა და ვირტუალური ქსელის ინსტრუმენტების ორგანიზებისა და დასაფინანსებლად.</a:t>
            </a:r>
          </a:p>
          <a:p>
            <a:pPr algn="just">
              <a:lnSpc>
                <a:spcPct val="150000"/>
              </a:lnSpc>
            </a:pPr>
            <a:r>
              <a:rPr lang="ka-GE" dirty="0"/>
              <a:t>დაახლოებით 125,000 ევრო ხელმისაწვდომია </a:t>
            </a:r>
            <a:r>
              <a:rPr lang="en-US" dirty="0"/>
              <a:t>COST Action-</a:t>
            </a:r>
            <a:r>
              <a:rPr lang="ka-GE" dirty="0"/>
              <a:t>ისთვის მის პირველ წელს და საშუალოდ 150,000 ევრო წელიწადში დანარჩენი 3 წლის განმავლობაში.</a:t>
            </a:r>
            <a:endParaRPr lang="en-US" dirty="0"/>
          </a:p>
        </p:txBody>
      </p:sp>
    </p:spTree>
    <p:extLst>
      <p:ext uri="{BB962C8B-B14F-4D97-AF65-F5344CB8AC3E}">
        <p14:creationId xmlns:p14="http://schemas.microsoft.com/office/powerpoint/2010/main" val="322947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CCB9-0B68-4EC8-EC94-C3C8FA6238DB}"/>
              </a:ext>
            </a:extLst>
          </p:cNvPr>
          <p:cNvSpPr>
            <a:spLocks noGrp="1"/>
          </p:cNvSpPr>
          <p:nvPr>
            <p:ph type="title"/>
          </p:nvPr>
        </p:nvSpPr>
        <p:spPr/>
        <p:txBody>
          <a:bodyPr/>
          <a:lstStyle/>
          <a:p>
            <a:r>
              <a:rPr lang="ka-GE" b="1" dirty="0"/>
              <a:t>სარგებლიანობა</a:t>
            </a:r>
            <a:endParaRPr lang="en-US" b="1" dirty="0"/>
          </a:p>
        </p:txBody>
      </p:sp>
      <p:sp>
        <p:nvSpPr>
          <p:cNvPr id="3" name="Content Placeholder 2">
            <a:extLst>
              <a:ext uri="{FF2B5EF4-FFF2-40B4-BE49-F238E27FC236}">
                <a16:creationId xmlns:a16="http://schemas.microsoft.com/office/drawing/2014/main" id="{8E269F1C-7E5A-5237-C7A0-CDC73D2A7293}"/>
              </a:ext>
            </a:extLst>
          </p:cNvPr>
          <p:cNvSpPr>
            <a:spLocks noGrp="1"/>
          </p:cNvSpPr>
          <p:nvPr>
            <p:ph idx="1"/>
          </p:nvPr>
        </p:nvSpPr>
        <p:spPr>
          <a:xfrm>
            <a:off x="694981" y="1703125"/>
            <a:ext cx="7330077" cy="4861614"/>
          </a:xfrm>
        </p:spPr>
        <p:txBody>
          <a:bodyPr>
            <a:normAutofit fontScale="77500" lnSpcReduction="20000"/>
          </a:bodyPr>
          <a:lstStyle/>
          <a:p>
            <a:pPr algn="just">
              <a:lnSpc>
                <a:spcPct val="150000"/>
              </a:lnSpc>
            </a:pPr>
            <a:r>
              <a:rPr lang="en-US" sz="3200" dirty="0"/>
              <a:t>COST Actions-</a:t>
            </a:r>
            <a:r>
              <a:rPr lang="ka-GE" sz="3200" dirty="0"/>
              <a:t>ში მონაწილეობა წარმატების კოეფიციენტით, სამჯერ აღემატება სხვა პროგრამების საშუალო წარმატების მაჩვენებელს (37% წარმატების მაჩვენებელი). </a:t>
            </a:r>
          </a:p>
          <a:p>
            <a:pPr algn="just">
              <a:lnSpc>
                <a:spcPct val="150000"/>
              </a:lnSpc>
            </a:pPr>
            <a:r>
              <a:rPr lang="en-US" sz="3200" dirty="0"/>
              <a:t>COST </a:t>
            </a:r>
            <a:r>
              <a:rPr lang="ka-GE" sz="3200" dirty="0"/>
              <a:t>წარმოადგენს ერთგვარ ტრამპლინს შემდგომი კვლევებისა და ინოვაციების დაფინანსებისთვის, როგორიცაა </a:t>
            </a:r>
            <a:r>
              <a:rPr lang="en-US" sz="3200" dirty="0"/>
              <a:t>Horizon Europe</a:t>
            </a:r>
            <a:r>
              <a:rPr lang="ka-GE" sz="3200" dirty="0"/>
              <a:t>.</a:t>
            </a:r>
          </a:p>
          <a:p>
            <a:endParaRPr lang="en-US" dirty="0"/>
          </a:p>
        </p:txBody>
      </p:sp>
      <p:sp>
        <p:nvSpPr>
          <p:cNvPr id="4" name="Right Arrow 3">
            <a:extLst>
              <a:ext uri="{FF2B5EF4-FFF2-40B4-BE49-F238E27FC236}">
                <a16:creationId xmlns:a16="http://schemas.microsoft.com/office/drawing/2014/main" id="{E74EF182-FA2F-CB28-B580-9050126F171A}"/>
              </a:ext>
            </a:extLst>
          </p:cNvPr>
          <p:cNvSpPr/>
          <p:nvPr/>
        </p:nvSpPr>
        <p:spPr>
          <a:xfrm>
            <a:off x="9679577" y="632242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AA07D4-511D-C130-A44F-31CDC2E20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155" y="2082800"/>
            <a:ext cx="3022600" cy="2692400"/>
          </a:xfrm>
          <a:prstGeom prst="rect">
            <a:avLst/>
          </a:prstGeom>
        </p:spPr>
      </p:pic>
    </p:spTree>
    <p:extLst>
      <p:ext uri="{BB962C8B-B14F-4D97-AF65-F5344CB8AC3E}">
        <p14:creationId xmlns:p14="http://schemas.microsoft.com/office/powerpoint/2010/main" val="419175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F1C7-6C6F-7745-236F-039D2194F146}"/>
              </a:ext>
            </a:extLst>
          </p:cNvPr>
          <p:cNvSpPr>
            <a:spLocks noGrp="1"/>
          </p:cNvSpPr>
          <p:nvPr>
            <p:ph type="title"/>
          </p:nvPr>
        </p:nvSpPr>
        <p:spPr/>
        <p:txBody>
          <a:bodyPr/>
          <a:lstStyle/>
          <a:p>
            <a:r>
              <a:rPr lang="ka-GE" b="1" dirty="0"/>
              <a:t>სარგებლიანობა</a:t>
            </a:r>
            <a:endParaRPr lang="en-US" b="1" dirty="0"/>
          </a:p>
        </p:txBody>
      </p:sp>
      <p:sp>
        <p:nvSpPr>
          <p:cNvPr id="3" name="Content Placeholder 2">
            <a:extLst>
              <a:ext uri="{FF2B5EF4-FFF2-40B4-BE49-F238E27FC236}">
                <a16:creationId xmlns:a16="http://schemas.microsoft.com/office/drawing/2014/main" id="{4E1D6F40-5213-2881-9627-C31A13C7CF3E}"/>
              </a:ext>
            </a:extLst>
          </p:cNvPr>
          <p:cNvSpPr>
            <a:spLocks noGrp="1"/>
          </p:cNvSpPr>
          <p:nvPr>
            <p:ph idx="1"/>
          </p:nvPr>
        </p:nvSpPr>
        <p:spPr>
          <a:xfrm>
            <a:off x="838200" y="1520327"/>
            <a:ext cx="10891090" cy="4972547"/>
          </a:xfrm>
        </p:spPr>
        <p:txBody>
          <a:bodyPr/>
          <a:lstStyle/>
          <a:p>
            <a:pPr marL="0" indent="0" algn="just">
              <a:buNone/>
            </a:pPr>
            <a:r>
              <a:rPr lang="ka-GE" dirty="0"/>
              <a:t>კვლევითი ქსელის დაფინანსება </a:t>
            </a:r>
            <a:r>
              <a:rPr lang="en-US" dirty="0"/>
              <a:t>COST Actions-</a:t>
            </a:r>
            <a:r>
              <a:rPr lang="ka-GE" dirty="0"/>
              <a:t>ით ბევრ სხვა მრავალფეროვანი სარგებელი მოაქვს მკვლევრებისთვის და უფრო ფართოდ </a:t>
            </a:r>
            <a:r>
              <a:rPr lang="en-US" dirty="0"/>
              <a:t>R&amp;I </a:t>
            </a:r>
            <a:r>
              <a:rPr lang="ka-GE" dirty="0"/>
              <a:t>სექტორისთვის, რაც მოიცავს:</a:t>
            </a:r>
          </a:p>
          <a:p>
            <a:pPr marL="0" indent="0">
              <a:buNone/>
            </a:pPr>
            <a:endParaRPr lang="ka-GE" dirty="0"/>
          </a:p>
          <a:p>
            <a:r>
              <a:rPr lang="ka-GE" dirty="0"/>
              <a:t>სამეცნიერო სარგებელს </a:t>
            </a:r>
          </a:p>
          <a:p>
            <a:r>
              <a:rPr lang="ka-GE" dirty="0"/>
              <a:t>ქსელურ თანამშრომლობას</a:t>
            </a:r>
          </a:p>
          <a:p>
            <a:r>
              <a:rPr lang="ka-GE" dirty="0"/>
              <a:t>მობილობა და ხილვადობა</a:t>
            </a:r>
          </a:p>
          <a:p>
            <a:r>
              <a:rPr lang="ka-GE" dirty="0"/>
              <a:t>კარიერული შესაძლებლობები</a:t>
            </a:r>
          </a:p>
          <a:p>
            <a:r>
              <a:rPr lang="ka-GE" dirty="0"/>
              <a:t>ფინანსური მხარდაჭერა</a:t>
            </a:r>
            <a:endParaRPr lang="en-US" dirty="0"/>
          </a:p>
        </p:txBody>
      </p:sp>
      <p:pic>
        <p:nvPicPr>
          <p:cNvPr id="5" name="Picture 4">
            <a:extLst>
              <a:ext uri="{FF2B5EF4-FFF2-40B4-BE49-F238E27FC236}">
                <a16:creationId xmlns:a16="http://schemas.microsoft.com/office/drawing/2014/main" id="{90DA724D-E1F5-87D4-0808-DF4758D50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495" y="3232132"/>
            <a:ext cx="5526795" cy="3260743"/>
          </a:xfrm>
          <a:prstGeom prst="rect">
            <a:avLst/>
          </a:prstGeom>
        </p:spPr>
      </p:pic>
    </p:spTree>
    <p:extLst>
      <p:ext uri="{BB962C8B-B14F-4D97-AF65-F5344CB8AC3E}">
        <p14:creationId xmlns:p14="http://schemas.microsoft.com/office/powerpoint/2010/main" val="171532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F30B-C667-2F3F-31E9-333B6C2EC001}"/>
              </a:ext>
            </a:extLst>
          </p:cNvPr>
          <p:cNvSpPr>
            <a:spLocks noGrp="1"/>
          </p:cNvSpPr>
          <p:nvPr>
            <p:ph type="title"/>
          </p:nvPr>
        </p:nvSpPr>
        <p:spPr>
          <a:xfrm>
            <a:off x="838200" y="365126"/>
            <a:ext cx="10515600" cy="536212"/>
          </a:xfrm>
        </p:spPr>
        <p:txBody>
          <a:bodyPr>
            <a:noAutofit/>
          </a:bodyPr>
          <a:lstStyle/>
          <a:p>
            <a:br>
              <a:rPr lang="ka-GE" sz="3600" b="1" dirty="0"/>
            </a:br>
            <a:r>
              <a:rPr lang="ka-GE" sz="3600" b="1" dirty="0"/>
              <a:t>როგორ გავაკეთოთ განაცხადი</a:t>
            </a:r>
            <a:r>
              <a:rPr lang="en-US" sz="3600" b="1" dirty="0"/>
              <a:t>?</a:t>
            </a:r>
            <a:br>
              <a:rPr lang="en-US" sz="3600" b="1" dirty="0"/>
            </a:br>
            <a:endParaRPr lang="en-US" sz="3600" b="1" dirty="0"/>
          </a:p>
        </p:txBody>
      </p:sp>
      <p:sp>
        <p:nvSpPr>
          <p:cNvPr id="3" name="Content Placeholder 2">
            <a:extLst>
              <a:ext uri="{FF2B5EF4-FFF2-40B4-BE49-F238E27FC236}">
                <a16:creationId xmlns:a16="http://schemas.microsoft.com/office/drawing/2014/main" id="{BB468F1F-4210-D4DF-2736-27EE895AC335}"/>
              </a:ext>
            </a:extLst>
          </p:cNvPr>
          <p:cNvSpPr>
            <a:spLocks noGrp="1"/>
          </p:cNvSpPr>
          <p:nvPr>
            <p:ph idx="1"/>
          </p:nvPr>
        </p:nvSpPr>
        <p:spPr>
          <a:xfrm>
            <a:off x="838200" y="901337"/>
            <a:ext cx="10515600" cy="5734593"/>
          </a:xfrm>
        </p:spPr>
        <p:txBody>
          <a:bodyPr>
            <a:normAutofit fontScale="70000" lnSpcReduction="20000"/>
          </a:bodyPr>
          <a:lstStyle/>
          <a:p>
            <a:pPr algn="just">
              <a:lnSpc>
                <a:spcPct val="170000"/>
              </a:lnSpc>
            </a:pPr>
            <a:r>
              <a:rPr lang="ka-GE" dirty="0">
                <a:latin typeface="Sylfaen" pitchFamily="18" charset="0"/>
              </a:rPr>
              <a:t>საპროექტო შეთავაზებების განაცხადი წარმოდგენილია ოფიციალურ ვებგვერდზე. </a:t>
            </a:r>
          </a:p>
          <a:p>
            <a:pPr algn="just">
              <a:lnSpc>
                <a:spcPct val="170000"/>
              </a:lnSpc>
            </a:pPr>
            <a:r>
              <a:rPr lang="ka-GE" dirty="0">
                <a:latin typeface="Sylfaen" pitchFamily="18" charset="0"/>
              </a:rPr>
              <a:t>დედლაინის შემდეგ ყველა განაცხადი ფასდება მკაფიო კრიტერიუმების საფუძველზე.</a:t>
            </a:r>
          </a:p>
          <a:p>
            <a:pPr algn="just">
              <a:lnSpc>
                <a:spcPct val="170000"/>
              </a:lnSpc>
            </a:pPr>
            <a:r>
              <a:rPr lang="en-US" dirty="0">
                <a:latin typeface="Sylfaen" pitchFamily="18" charset="0"/>
              </a:rPr>
              <a:t>COST </a:t>
            </a:r>
            <a:r>
              <a:rPr lang="ka-GE" dirty="0">
                <a:latin typeface="Sylfaen" pitchFamily="18" charset="0"/>
              </a:rPr>
              <a:t>ქმედებები არის ქვემოდან ზევით და შეიძლება იყოს ნებისმიერ თემაზე, თუმცა დასამტკიცებლად ისინი უნდა აკმაყოფილებდეს გარკვეულ კრიტერიუმებს, როგორიცაა </a:t>
            </a:r>
            <a:r>
              <a:rPr lang="en-US" dirty="0">
                <a:latin typeface="Sylfaen" pitchFamily="18" charset="0"/>
              </a:rPr>
              <a:t>COST-</a:t>
            </a:r>
            <a:r>
              <a:rPr lang="ka-GE" dirty="0">
                <a:latin typeface="Sylfaen" pitchFamily="18" charset="0"/>
              </a:rPr>
              <a:t>ის მინიმუმ შვიდი </a:t>
            </a:r>
            <a:r>
              <a:rPr lang="ka-GE" dirty="0"/>
              <a:t>წევრი</a:t>
            </a:r>
            <a:r>
              <a:rPr lang="ka-GE" dirty="0">
                <a:latin typeface="Sylfaen" pitchFamily="18" charset="0"/>
              </a:rPr>
              <a:t>ქვეყნის მკვლევრების ჩათვლით, რომელთა ნახევარი მოდის ჩვენი ინკლუზიურობის სამიზნე ქვეყნებიდან (</a:t>
            </a:r>
            <a:r>
              <a:rPr lang="en-US" dirty="0">
                <a:latin typeface="Sylfaen" pitchFamily="18" charset="0"/>
              </a:rPr>
              <a:t>ITC).</a:t>
            </a:r>
          </a:p>
          <a:p>
            <a:pPr algn="just">
              <a:lnSpc>
                <a:spcPct val="170000"/>
              </a:lnSpc>
            </a:pPr>
            <a:r>
              <a:rPr lang="ka-GE" dirty="0">
                <a:latin typeface="Sylfaen" pitchFamily="18" charset="0"/>
              </a:rPr>
              <a:t>საფუძვლიანი შეფასებისა და შერჩევის პროცესის შემდეგ, გადაწყვეტილებას საპროექტო</a:t>
            </a:r>
            <a:r>
              <a:rPr lang="en-US" dirty="0">
                <a:latin typeface="Sylfaen" pitchFamily="18" charset="0"/>
              </a:rPr>
              <a:t> </a:t>
            </a:r>
            <a:r>
              <a:rPr lang="ka-GE" dirty="0">
                <a:latin typeface="Sylfaen" pitchFamily="18" charset="0"/>
              </a:rPr>
              <a:t>წინადადების დაფინანსებაზე იღებს უმაღლესი თანამდებობის პირთა </a:t>
            </a:r>
            <a:r>
              <a:rPr lang="en-US" dirty="0">
                <a:latin typeface="Sylfaen" pitchFamily="18" charset="0"/>
              </a:rPr>
              <a:t>COST </a:t>
            </a:r>
            <a:r>
              <a:rPr lang="ka-GE" dirty="0">
                <a:latin typeface="Sylfaen" pitchFamily="18" charset="0"/>
              </a:rPr>
              <a:t>კომიტეტი (</a:t>
            </a:r>
            <a:r>
              <a:rPr lang="en-US" dirty="0">
                <a:latin typeface="Sylfaen" pitchFamily="18" charset="0"/>
              </a:rPr>
              <a:t>CSO) </a:t>
            </a:r>
            <a:r>
              <a:rPr lang="ka-GE" dirty="0">
                <a:latin typeface="Sylfaen" pitchFamily="18" charset="0"/>
              </a:rPr>
              <a:t>დედლაინიდან რვა თვის განმავლობაში. </a:t>
            </a:r>
          </a:p>
          <a:p>
            <a:pPr algn="just">
              <a:lnSpc>
                <a:spcPct val="170000"/>
              </a:lnSpc>
            </a:pPr>
            <a:r>
              <a:rPr lang="ka-GE" dirty="0">
                <a:latin typeface="Sylfaen" pitchFamily="18" charset="0"/>
              </a:rPr>
              <a:t>წარმატებული პროექტები დამტკიცდება როგორც </a:t>
            </a:r>
            <a:r>
              <a:rPr lang="en-US" dirty="0">
                <a:latin typeface="Sylfaen" pitchFamily="18" charset="0"/>
              </a:rPr>
              <a:t>COST </a:t>
            </a:r>
            <a:r>
              <a:rPr lang="ka-GE" dirty="0">
                <a:latin typeface="Sylfaen" pitchFamily="18" charset="0"/>
              </a:rPr>
              <a:t>ქმედებები და ფუნქციონირება დაიწყება დამტკიცებიდან სამი თვის ფარგლებში.</a:t>
            </a:r>
            <a:endParaRPr lang="en-US" dirty="0">
              <a:latin typeface="Sylfaen" pitchFamily="18" charset="0"/>
            </a:endParaRPr>
          </a:p>
        </p:txBody>
      </p:sp>
    </p:spTree>
    <p:extLst>
      <p:ext uri="{BB962C8B-B14F-4D97-AF65-F5344CB8AC3E}">
        <p14:creationId xmlns:p14="http://schemas.microsoft.com/office/powerpoint/2010/main" val="107455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E9CD-26C2-7A5A-98E1-E1809852B157}"/>
              </a:ext>
            </a:extLst>
          </p:cNvPr>
          <p:cNvSpPr>
            <a:spLocks noGrp="1"/>
          </p:cNvSpPr>
          <p:nvPr>
            <p:ph type="title"/>
          </p:nvPr>
        </p:nvSpPr>
        <p:spPr>
          <a:xfrm>
            <a:off x="838200" y="365125"/>
            <a:ext cx="10515600" cy="483961"/>
          </a:xfrm>
        </p:spPr>
        <p:txBody>
          <a:bodyPr>
            <a:noAutofit/>
          </a:bodyPr>
          <a:lstStyle/>
          <a:p>
            <a:r>
              <a:rPr lang="ka-GE" sz="3600" b="1" dirty="0"/>
              <a:t>ახალი განაცხადი</a:t>
            </a:r>
            <a:r>
              <a:rPr lang="en-US" sz="3600" b="1" dirty="0"/>
              <a:t> / Call</a:t>
            </a:r>
          </a:p>
        </p:txBody>
      </p:sp>
      <p:sp>
        <p:nvSpPr>
          <p:cNvPr id="3" name="Content Placeholder 2">
            <a:extLst>
              <a:ext uri="{FF2B5EF4-FFF2-40B4-BE49-F238E27FC236}">
                <a16:creationId xmlns:a16="http://schemas.microsoft.com/office/drawing/2014/main" id="{88A1A669-3399-0502-39D1-D5515B398E1B}"/>
              </a:ext>
            </a:extLst>
          </p:cNvPr>
          <p:cNvSpPr>
            <a:spLocks noGrp="1"/>
          </p:cNvSpPr>
          <p:nvPr>
            <p:ph idx="1"/>
          </p:nvPr>
        </p:nvSpPr>
        <p:spPr>
          <a:xfrm>
            <a:off x="629195" y="1058091"/>
            <a:ext cx="10515600" cy="5656218"/>
          </a:xfrm>
        </p:spPr>
        <p:txBody>
          <a:bodyPr>
            <a:normAutofit fontScale="92500"/>
          </a:bodyPr>
          <a:lstStyle/>
          <a:p>
            <a:pPr algn="just"/>
            <a:r>
              <a:rPr lang="ka-GE" sz="2400" dirty="0">
                <a:latin typeface="Sylfaen" pitchFamily="18" charset="0"/>
              </a:rPr>
              <a:t>მონაწილეებს შეუძლიათ წარმოადგინონ </a:t>
            </a:r>
            <a:r>
              <a:rPr lang="en-US" sz="2400" dirty="0">
                <a:latin typeface="Sylfaen" pitchFamily="18" charset="0"/>
              </a:rPr>
              <a:t>COST Action </a:t>
            </a:r>
            <a:r>
              <a:rPr lang="ka-GE" sz="2400" dirty="0">
                <a:latin typeface="Sylfaen" pitchFamily="18" charset="0"/>
              </a:rPr>
              <a:t>წინადადებები, რომლებიც ხელს უწყობენ ევროპის სამეცნიერო, ტექნოლოგიურ, ეკონომიკურ, კულტურულ ან საზოგადოებრივ ცოდნის წინსვლასა და განვითარებას. წახალისებულია მრავალმხრივი და ინტერდისციპლინარული წინადადებები.</a:t>
            </a:r>
          </a:p>
          <a:p>
            <a:pPr algn="just"/>
            <a:endParaRPr lang="ka-GE" sz="2400" dirty="0">
              <a:latin typeface="Sylfaen" pitchFamily="18" charset="0"/>
            </a:endParaRPr>
          </a:p>
          <a:p>
            <a:pPr algn="just"/>
            <a:r>
              <a:rPr lang="ka-GE" sz="2400" dirty="0">
                <a:latin typeface="Sylfaen" pitchFamily="18" charset="0"/>
              </a:rPr>
              <a:t>ღია საპროექტო განაცხადის წარდგენის, შეფასების, შერჩევისა და დამტკიცების (</a:t>
            </a:r>
            <a:r>
              <a:rPr lang="en-US" sz="2400" dirty="0">
                <a:latin typeface="Sylfaen" pitchFamily="18" charset="0"/>
              </a:rPr>
              <a:t>SESA) </a:t>
            </a:r>
            <a:r>
              <a:rPr lang="ka-GE" sz="2400" dirty="0">
                <a:latin typeface="Sylfaen" pitchFamily="18" charset="0"/>
              </a:rPr>
              <a:t>პროცედურა მთლიანად მეცნიერებასა და ტექნოლოგიაზეა ორიენტირებული და უზრუნველყოფს საპროექტო განაცხადების შეფასების და შერჩევის მარტივ, გამჭვირვალე და კონკურენტულ პროცესს, რომელიც ასახავს </a:t>
            </a:r>
            <a:r>
              <a:rPr lang="en-US" sz="2400" dirty="0">
                <a:latin typeface="Sylfaen" pitchFamily="18" charset="0"/>
              </a:rPr>
              <a:t>COST-</a:t>
            </a:r>
            <a:r>
              <a:rPr lang="ka-GE" sz="2400" dirty="0">
                <a:latin typeface="Sylfaen" pitchFamily="18" charset="0"/>
              </a:rPr>
              <a:t>ის ქვემოდან ზევით, ღია და ინკლუზიურ პრინციპებს. </a:t>
            </a:r>
          </a:p>
          <a:p>
            <a:pPr algn="just"/>
            <a:endParaRPr lang="ka-GE" sz="2400" dirty="0">
              <a:latin typeface="Sylfaen" pitchFamily="18" charset="0"/>
            </a:endParaRPr>
          </a:p>
          <a:p>
            <a:pPr algn="just"/>
            <a:r>
              <a:rPr lang="ka-GE" sz="2400" dirty="0">
                <a:latin typeface="Sylfaen" pitchFamily="18" charset="0"/>
              </a:rPr>
              <a:t>მონაწილეებმა, რომლებიც გეგმავენ წინადადების წარდგენას </a:t>
            </a:r>
            <a:r>
              <a:rPr lang="en-US" sz="2400" dirty="0">
                <a:latin typeface="Sylfaen" pitchFamily="18" charset="0"/>
              </a:rPr>
              <a:t>COST Action-</a:t>
            </a:r>
            <a:r>
              <a:rPr lang="ka-GE" sz="2400" dirty="0">
                <a:latin typeface="Sylfaen" pitchFamily="18" charset="0"/>
              </a:rPr>
              <a:t>ისთვის, უნდა მიმართონ </a:t>
            </a:r>
            <a:r>
              <a:rPr lang="en-US" sz="2400" dirty="0">
                <a:latin typeface="Sylfaen" pitchFamily="18" charset="0"/>
              </a:rPr>
              <a:t>SESA-</a:t>
            </a:r>
            <a:r>
              <a:rPr lang="ka-GE" sz="2400" dirty="0">
                <a:latin typeface="Sylfaen" pitchFamily="18" charset="0"/>
              </a:rPr>
              <a:t>ს სახელმძღვანელო პრინციპებს და ღია საგრანტო განაცხადს (ე.წ. </a:t>
            </a:r>
            <a:r>
              <a:rPr lang="en-US" sz="2400" dirty="0">
                <a:latin typeface="Sylfaen" pitchFamily="18" charset="0"/>
              </a:rPr>
              <a:t>Call</a:t>
            </a:r>
            <a:r>
              <a:rPr lang="ka-GE" sz="2400" dirty="0">
                <a:latin typeface="Sylfaen" pitchFamily="18" charset="0"/>
              </a:rPr>
              <a:t>) დოკუმენტებისა და გაიდლაინების გვერდზე (</a:t>
            </a:r>
            <a:r>
              <a:rPr lang="en-US" sz="2400" dirty="0">
                <a:latin typeface="Sylfaen" pitchFamily="18" charset="0"/>
                <a:hlinkClick r:id="rId2"/>
              </a:rPr>
              <a:t>https://www.cost.eu/funding/documents-guidelines/</a:t>
            </a:r>
            <a:r>
              <a:rPr lang="ka-GE" sz="2400" dirty="0">
                <a:latin typeface="Sylfaen" pitchFamily="18" charset="0"/>
              </a:rPr>
              <a:t>). </a:t>
            </a:r>
            <a:endParaRPr lang="en-US" sz="2400" dirty="0">
              <a:latin typeface="Sylfaen" pitchFamily="18" charset="0"/>
            </a:endParaRPr>
          </a:p>
        </p:txBody>
      </p:sp>
    </p:spTree>
    <p:extLst>
      <p:ext uri="{BB962C8B-B14F-4D97-AF65-F5344CB8AC3E}">
        <p14:creationId xmlns:p14="http://schemas.microsoft.com/office/powerpoint/2010/main" val="68707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697A-CD55-4005-29F0-19A7DC292F21}"/>
              </a:ext>
            </a:extLst>
          </p:cNvPr>
          <p:cNvSpPr>
            <a:spLocks noGrp="1"/>
          </p:cNvSpPr>
          <p:nvPr>
            <p:ph type="title"/>
          </p:nvPr>
        </p:nvSpPr>
        <p:spPr>
          <a:xfrm>
            <a:off x="381077" y="274529"/>
            <a:ext cx="10515600" cy="536749"/>
          </a:xfrm>
        </p:spPr>
        <p:txBody>
          <a:bodyPr>
            <a:normAutofit fontScale="90000"/>
          </a:bodyPr>
          <a:lstStyle/>
          <a:p>
            <a:br>
              <a:rPr lang="ka-GE" dirty="0"/>
            </a:br>
            <a:br>
              <a:rPr lang="en-US" dirty="0"/>
            </a:br>
            <a:br>
              <a:rPr lang="en-US" dirty="0"/>
            </a:br>
            <a:br>
              <a:rPr lang="en-US" dirty="0"/>
            </a:br>
            <a:r>
              <a:rPr lang="ka-GE" sz="4000" b="1" dirty="0"/>
              <a:t>დოკუმენტაცია და გაიდლაინები</a:t>
            </a:r>
            <a:br>
              <a:rPr lang="en-US" dirty="0"/>
            </a:br>
            <a:r>
              <a:rPr lang="ka-GE" sz="3600" b="1" dirty="0">
                <a:solidFill>
                  <a:srgbClr val="C00000"/>
                </a:solidFill>
              </a:rPr>
              <a:t>ღია ქოლი 2024</a:t>
            </a:r>
            <a:br>
              <a:rPr lang="en-US" sz="4000" dirty="0">
                <a:solidFill>
                  <a:srgbClr val="C00000"/>
                </a:solidFill>
              </a:rPr>
            </a:br>
            <a:r>
              <a:rPr lang="ka-GE" sz="4000" dirty="0">
                <a:solidFill>
                  <a:srgbClr val="C00000"/>
                </a:solidFill>
              </a:rPr>
              <a:t> </a:t>
            </a:r>
            <a:br>
              <a:rPr lang="en-US" sz="4000" dirty="0">
                <a:solidFill>
                  <a:srgbClr val="C00000"/>
                </a:solidFill>
              </a:rPr>
            </a:br>
            <a:br>
              <a:rPr lang="ka-GE" dirty="0"/>
            </a:br>
            <a:endParaRPr lang="en-US" dirty="0"/>
          </a:p>
        </p:txBody>
      </p:sp>
      <p:sp>
        <p:nvSpPr>
          <p:cNvPr id="3" name="Content Placeholder 2">
            <a:extLst>
              <a:ext uri="{FF2B5EF4-FFF2-40B4-BE49-F238E27FC236}">
                <a16:creationId xmlns:a16="http://schemas.microsoft.com/office/drawing/2014/main" id="{CA6532AF-3B0C-7E07-3EE4-4210F4CA169F}"/>
              </a:ext>
            </a:extLst>
          </p:cNvPr>
          <p:cNvSpPr>
            <a:spLocks noGrp="1"/>
          </p:cNvSpPr>
          <p:nvPr>
            <p:ph idx="1"/>
          </p:nvPr>
        </p:nvSpPr>
        <p:spPr>
          <a:xfrm>
            <a:off x="381077" y="1642259"/>
            <a:ext cx="10515600" cy="3995623"/>
          </a:xfrm>
        </p:spPr>
        <p:txBody>
          <a:bodyPr/>
          <a:lstStyle/>
          <a:p>
            <a:r>
              <a:rPr lang="ka-GE" sz="2400" b="1" dirty="0"/>
              <a:t>დედლაინი: 2024 წლის 23 ოქტომბერი, 12.00 (შუადღე) </a:t>
            </a:r>
            <a:r>
              <a:rPr lang="en-US" sz="2400" b="1" dirty="0"/>
              <a:t>CEST.</a:t>
            </a:r>
            <a:endParaRPr lang="ka-GE" sz="2400" b="1" dirty="0"/>
          </a:p>
          <a:p>
            <a:pPr algn="r"/>
            <a:r>
              <a:rPr lang="ka-GE" sz="2400" b="1" dirty="0"/>
              <a:t>შემდეგი დედლაინი იგეგმება 2025 წლის შემოდგომაზე.</a:t>
            </a:r>
            <a:endParaRPr lang="ka-GE" dirty="0"/>
          </a:p>
          <a:p>
            <a:pPr marL="0" indent="0" algn="r">
              <a:buNone/>
            </a:pPr>
            <a:endParaRPr lang="en-US" dirty="0">
              <a:solidFill>
                <a:srgbClr val="C00000"/>
              </a:solidFill>
            </a:endParaRPr>
          </a:p>
          <a:p>
            <a:pPr marL="0" indent="0" algn="ctr">
              <a:buNone/>
            </a:pPr>
            <a:r>
              <a:rPr lang="ka-GE" dirty="0">
                <a:solidFill>
                  <a:srgbClr val="C00000"/>
                </a:solidFill>
              </a:rPr>
              <a:t>საგრანტო კონკურსის ლინკი</a:t>
            </a:r>
            <a:r>
              <a:rPr lang="ka-GE" dirty="0"/>
              <a:t>:</a:t>
            </a:r>
          </a:p>
          <a:p>
            <a:r>
              <a:rPr lang="en-US" sz="2400" dirty="0">
                <a:hlinkClick r:id="rId2"/>
              </a:rPr>
              <a:t>https://www.cost.eu/funding/open-call-a-simple-one-step-application-process/</a:t>
            </a:r>
            <a:endParaRPr lang="en-US" sz="2400" dirty="0"/>
          </a:p>
        </p:txBody>
      </p:sp>
      <p:pic>
        <p:nvPicPr>
          <p:cNvPr id="5" name="Picture 4">
            <a:extLst>
              <a:ext uri="{FF2B5EF4-FFF2-40B4-BE49-F238E27FC236}">
                <a16:creationId xmlns:a16="http://schemas.microsoft.com/office/drawing/2014/main" id="{AD8350D3-8616-9419-D329-6FFE3043E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284" y="3988106"/>
            <a:ext cx="5714923" cy="2869894"/>
          </a:xfrm>
          <a:prstGeom prst="rect">
            <a:avLst/>
          </a:prstGeom>
        </p:spPr>
      </p:pic>
    </p:spTree>
    <p:extLst>
      <p:ext uri="{BB962C8B-B14F-4D97-AF65-F5344CB8AC3E}">
        <p14:creationId xmlns:p14="http://schemas.microsoft.com/office/powerpoint/2010/main" val="266367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738-36F8-C908-A38A-A4B892F0B10A}"/>
              </a:ext>
            </a:extLst>
          </p:cNvPr>
          <p:cNvSpPr>
            <a:spLocks noGrp="1"/>
          </p:cNvSpPr>
          <p:nvPr>
            <p:ph type="title"/>
          </p:nvPr>
        </p:nvSpPr>
        <p:spPr/>
        <p:txBody>
          <a:bodyPr>
            <a:noAutofit/>
          </a:bodyPr>
          <a:lstStyle/>
          <a:p>
            <a:r>
              <a:rPr lang="ka-GE" sz="3200" b="1" dirty="0"/>
              <a:t>ქმედებების</a:t>
            </a:r>
            <a:r>
              <a:rPr lang="en-US" sz="3200" b="1" dirty="0"/>
              <a:t> </a:t>
            </a:r>
            <a:r>
              <a:rPr lang="ka-GE" sz="3200" b="1" dirty="0"/>
              <a:t>(</a:t>
            </a:r>
            <a:r>
              <a:rPr lang="en-US" sz="3200" b="1" dirty="0"/>
              <a:t>Actions</a:t>
            </a:r>
            <a:r>
              <a:rPr lang="ka-GE" sz="3200" b="1" dirty="0"/>
              <a:t>) შესწავლა</a:t>
            </a:r>
            <a:br>
              <a:rPr lang="en-US" sz="3200" dirty="0"/>
            </a:br>
            <a:r>
              <a:rPr lang="en-US" sz="2400" dirty="0">
                <a:hlinkClick r:id="rId2"/>
              </a:rPr>
              <a:t>https://www.cost.eu/cost-actions-event/browse-actions/</a:t>
            </a:r>
            <a:r>
              <a:rPr lang="ka-GE" sz="2400" dirty="0"/>
              <a:t> </a:t>
            </a:r>
            <a:endParaRPr lang="en-US" sz="3200" dirty="0"/>
          </a:p>
        </p:txBody>
      </p:sp>
      <p:sp>
        <p:nvSpPr>
          <p:cNvPr id="3" name="Content Placeholder 2">
            <a:extLst>
              <a:ext uri="{FF2B5EF4-FFF2-40B4-BE49-F238E27FC236}">
                <a16:creationId xmlns:a16="http://schemas.microsoft.com/office/drawing/2014/main" id="{E1DCD35D-8E08-C973-D45C-379ACE0420FF}"/>
              </a:ext>
            </a:extLst>
          </p:cNvPr>
          <p:cNvSpPr>
            <a:spLocks noGrp="1"/>
          </p:cNvSpPr>
          <p:nvPr>
            <p:ph idx="1"/>
          </p:nvPr>
        </p:nvSpPr>
        <p:spPr/>
        <p:txBody>
          <a:bodyPr>
            <a:normAutofit fontScale="85000" lnSpcReduction="10000"/>
          </a:bodyPr>
          <a:lstStyle/>
          <a:p>
            <a:r>
              <a:rPr lang="ka-GE" dirty="0"/>
              <a:t>ამ ბმულზე შეგვიძლია ვნახოთ უკვე მიმდინარე პროექტები</a:t>
            </a:r>
          </a:p>
          <a:p>
            <a:r>
              <a:rPr lang="ka-GE" dirty="0"/>
              <a:t>შევარჩიოთ ჩვენთვის სასურველი ქმედება</a:t>
            </a:r>
          </a:p>
          <a:p>
            <a:r>
              <a:rPr lang="ka-GE" dirty="0"/>
              <a:t>გავაკეთოთ სამუშაო ჯგუფთან გაწევრიანების (თანამშრომლობის) განაცხადი.</a:t>
            </a:r>
          </a:p>
          <a:p>
            <a:r>
              <a:rPr lang="ka-GE" dirty="0"/>
              <a:t>გთხოვთ გაითვალისწინოთ, რომ მართვის კომიტეტის ნომინაციები ხორციელდება </a:t>
            </a:r>
            <a:r>
              <a:rPr lang="en-US" dirty="0"/>
              <a:t>COST </a:t>
            </a:r>
            <a:r>
              <a:rPr lang="ka-GE" dirty="0"/>
              <a:t>ეროვნული კოორდინატორების მეშვეობით</a:t>
            </a:r>
          </a:p>
          <a:p>
            <a:pPr marL="0" indent="0">
              <a:buNone/>
            </a:pPr>
            <a:endParaRPr lang="ka-GE" dirty="0"/>
          </a:p>
          <a:p>
            <a:pPr marL="0" indent="0">
              <a:buNone/>
            </a:pPr>
            <a:r>
              <a:rPr lang="ka-GE" dirty="0">
                <a:latin typeface="Sylfaen" pitchFamily="18" charset="0"/>
              </a:rPr>
              <a:t>(</a:t>
            </a:r>
            <a:r>
              <a:rPr lang="ka-GE" b="1" dirty="0">
                <a:solidFill>
                  <a:srgbClr val="C00000"/>
                </a:solidFill>
                <a:latin typeface="Sylfaen" pitchFamily="18" charset="0"/>
              </a:rPr>
              <a:t>კოორდინატორი საქართველოში</a:t>
            </a:r>
            <a:r>
              <a:rPr lang="ka-GE" dirty="0">
                <a:latin typeface="Sylfaen" pitchFamily="18" charset="0"/>
              </a:rPr>
              <a:t>)</a:t>
            </a:r>
          </a:p>
          <a:p>
            <a:r>
              <a:rPr lang="ka-GE" b="1" dirty="0">
                <a:latin typeface="Sylfaen" pitchFamily="18" charset="0"/>
              </a:rPr>
              <a:t>ნათია გაბიტაშვილი</a:t>
            </a:r>
            <a:r>
              <a:rPr lang="en-US" b="1" dirty="0">
                <a:latin typeface="Sylfaen" pitchFamily="18" charset="0"/>
              </a:rPr>
              <a:t> </a:t>
            </a:r>
          </a:p>
          <a:p>
            <a:pPr marL="0" indent="0">
              <a:buNone/>
            </a:pPr>
            <a:r>
              <a:rPr lang="en-US" b="1" i="0" u="none" strike="noStrike" dirty="0">
                <a:effectLst/>
                <a:latin typeface="Sylfaen" pitchFamily="18" charset="0"/>
              </a:rPr>
              <a:t>Email</a:t>
            </a:r>
            <a:r>
              <a:rPr lang="en-US" b="1" i="0" u="none" strike="noStrike" dirty="0">
                <a:solidFill>
                  <a:srgbClr val="5E5E5E"/>
                </a:solidFill>
                <a:effectLst/>
                <a:latin typeface="Sylfaen" pitchFamily="18" charset="0"/>
              </a:rPr>
              <a:t>: </a:t>
            </a:r>
            <a:r>
              <a:rPr lang="en-US" b="1" i="0" u="none" strike="noStrike" dirty="0">
                <a:solidFill>
                  <a:srgbClr val="5E5E5E"/>
                </a:solidFill>
                <a:effectLst/>
                <a:latin typeface="Sylfaen" pitchFamily="18" charset="0"/>
                <a:hlinkClick r:id="rId3"/>
              </a:rPr>
              <a:t>ngabitashvili@mes.gov.ge</a:t>
            </a:r>
            <a:r>
              <a:rPr lang="en-US" b="1" i="0" u="none" strike="noStrike" dirty="0">
                <a:solidFill>
                  <a:srgbClr val="5E5E5E"/>
                </a:solidFill>
                <a:effectLst/>
                <a:latin typeface="Sylfaen" pitchFamily="18" charset="0"/>
              </a:rPr>
              <a:t> </a:t>
            </a:r>
          </a:p>
          <a:p>
            <a:pPr marL="0" indent="0">
              <a:buNone/>
            </a:pPr>
            <a:r>
              <a:rPr lang="en-US" b="1" dirty="0">
                <a:latin typeface="Sylfaen" pitchFamily="18" charset="0"/>
              </a:rPr>
              <a:t>Mob</a:t>
            </a:r>
            <a:r>
              <a:rPr lang="en-US" b="1" dirty="0">
                <a:solidFill>
                  <a:srgbClr val="5E5E5E"/>
                </a:solidFill>
                <a:latin typeface="Sylfaen" pitchFamily="18" charset="0"/>
              </a:rPr>
              <a:t>.: </a:t>
            </a:r>
            <a:r>
              <a:rPr lang="en-US" b="0" i="0" u="none" strike="noStrike" dirty="0">
                <a:solidFill>
                  <a:srgbClr val="1F497D"/>
                </a:solidFill>
                <a:effectLst/>
                <a:latin typeface="Sylfaen" pitchFamily="18" charset="0"/>
              </a:rPr>
              <a:t>+995 577 097 800</a:t>
            </a:r>
            <a:endParaRPr lang="en-US" b="1" i="0" u="none" strike="noStrike" dirty="0">
              <a:solidFill>
                <a:srgbClr val="5F6368"/>
              </a:solidFill>
              <a:effectLst/>
              <a:latin typeface="Sylfaen" pitchFamily="18" charset="0"/>
            </a:endParaRPr>
          </a:p>
          <a:p>
            <a:pPr marL="0" indent="0">
              <a:buNone/>
            </a:pPr>
            <a:endParaRPr lang="en-US" dirty="0"/>
          </a:p>
        </p:txBody>
      </p:sp>
    </p:spTree>
    <p:extLst>
      <p:ext uri="{BB962C8B-B14F-4D97-AF65-F5344CB8AC3E}">
        <p14:creationId xmlns:p14="http://schemas.microsoft.com/office/powerpoint/2010/main" val="52319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130F-7D60-FF6D-7AD9-234AFA7C4FB3}"/>
              </a:ext>
            </a:extLst>
          </p:cNvPr>
          <p:cNvSpPr>
            <a:spLocks noGrp="1"/>
          </p:cNvSpPr>
          <p:nvPr>
            <p:ph type="title"/>
          </p:nvPr>
        </p:nvSpPr>
        <p:spPr>
          <a:xfrm>
            <a:off x="838200" y="365125"/>
            <a:ext cx="10515600" cy="858991"/>
          </a:xfrm>
        </p:spPr>
        <p:txBody>
          <a:bodyPr>
            <a:noAutofit/>
          </a:bodyPr>
          <a:lstStyle/>
          <a:p>
            <a:pPr algn="ctr"/>
            <a:br>
              <a:rPr lang="en-US" sz="2400" b="1" i="0" u="none" strike="noStrike" dirty="0">
                <a:effectLst/>
                <a:latin typeface="Open Sans" panose="020B0606030504020204" pitchFamily="34" charset="0"/>
              </a:rPr>
            </a:br>
            <a:r>
              <a:rPr lang="en-US" sz="2400" b="1" i="0" u="none" strike="noStrike" dirty="0">
                <a:effectLst/>
                <a:latin typeface="Open Sans" panose="020B0606030504020204" pitchFamily="34" charset="0"/>
              </a:rPr>
              <a:t>Accelerating Research through International Network-to-Network Collaborations (</a:t>
            </a:r>
            <a:r>
              <a:rPr lang="en-US" sz="2400" b="1" i="0" u="none" strike="noStrike" dirty="0" err="1">
                <a:solidFill>
                  <a:schemeClr val="accent1"/>
                </a:solidFill>
                <a:effectLst/>
                <a:latin typeface="Open Sans" panose="020B0606030504020204" pitchFamily="34" charset="0"/>
              </a:rPr>
              <a:t>AccelNet</a:t>
            </a:r>
            <a:r>
              <a:rPr lang="en-US" sz="2400" b="1" i="0" u="none" strike="noStrike" dirty="0">
                <a:effectLst/>
                <a:latin typeface="Open Sans" panose="020B0606030504020204" pitchFamily="34" charset="0"/>
              </a:rPr>
              <a:t>)</a:t>
            </a:r>
            <a:br>
              <a:rPr lang="en-US" sz="2400" b="1" i="0" u="none" strike="noStrike" dirty="0">
                <a:effectLst/>
                <a:latin typeface="Open Sans" panose="020B0606030504020204" pitchFamily="34" charset="0"/>
              </a:rPr>
            </a:br>
            <a:endParaRPr lang="en-US" sz="2400" dirty="0"/>
          </a:p>
        </p:txBody>
      </p:sp>
      <p:sp>
        <p:nvSpPr>
          <p:cNvPr id="6" name="TextBox 5">
            <a:extLst>
              <a:ext uri="{FF2B5EF4-FFF2-40B4-BE49-F238E27FC236}">
                <a16:creationId xmlns:a16="http://schemas.microsoft.com/office/drawing/2014/main" id="{21A27C02-A570-A02D-50AC-81F78FA8ABBE}"/>
              </a:ext>
            </a:extLst>
          </p:cNvPr>
          <p:cNvSpPr txBox="1"/>
          <p:nvPr/>
        </p:nvSpPr>
        <p:spPr>
          <a:xfrm>
            <a:off x="3018539" y="1413698"/>
            <a:ext cx="6373761" cy="2585323"/>
          </a:xfrm>
          <a:prstGeom prst="rect">
            <a:avLst/>
          </a:prstGeom>
          <a:noFill/>
        </p:spPr>
        <p:txBody>
          <a:bodyPr wrap="square" rtlCol="0">
            <a:spAutoFit/>
          </a:bodyPr>
          <a:lstStyle/>
          <a:p>
            <a:r>
              <a:rPr lang="ka-GE" sz="2400" b="1" dirty="0"/>
              <a:t>გეგმა</a:t>
            </a:r>
            <a:endParaRPr lang="ka-GE" sz="2800" b="1" dirty="0"/>
          </a:p>
          <a:p>
            <a:endParaRPr lang="ka-GE" sz="2400" dirty="0"/>
          </a:p>
          <a:p>
            <a:pPr marL="285750" indent="-285750">
              <a:buFont typeface="Arial" panose="020B0604020202020204" pitchFamily="34" charset="0"/>
              <a:buChar char="•"/>
            </a:pPr>
            <a:r>
              <a:rPr lang="ka-GE" sz="2400" dirty="0"/>
              <a:t>პროგრამის მოკლე აღწერა (მიზნები და ეტაპები)</a:t>
            </a:r>
          </a:p>
          <a:p>
            <a:pPr marL="285750" indent="-285750">
              <a:buFont typeface="Arial" panose="020B0604020202020204" pitchFamily="34" charset="0"/>
              <a:buChar char="•"/>
            </a:pPr>
            <a:r>
              <a:rPr lang="ka-GE" sz="2400" dirty="0"/>
              <a:t>პროგრამის საკონტაქტო პირები</a:t>
            </a:r>
          </a:p>
          <a:p>
            <a:pPr marL="285750" indent="-285750">
              <a:buFont typeface="Arial" panose="020B0604020202020204" pitchFamily="34" charset="0"/>
              <a:buChar char="•"/>
            </a:pPr>
            <a:r>
              <a:rPr lang="ka-GE" sz="2400" dirty="0"/>
              <a:t>უახლოესი ვადები და ბიუჯეტი</a:t>
            </a:r>
          </a:p>
          <a:p>
            <a:pPr marL="285750" indent="-285750">
              <a:buFont typeface="Arial" panose="020B0604020202020204" pitchFamily="34" charset="0"/>
              <a:buChar char="•"/>
            </a:pPr>
            <a:endParaRPr lang="en-US" dirty="0"/>
          </a:p>
        </p:txBody>
      </p:sp>
      <p:pic>
        <p:nvPicPr>
          <p:cNvPr id="10" name="Content Placeholder 9">
            <a:extLst>
              <a:ext uri="{FF2B5EF4-FFF2-40B4-BE49-F238E27FC236}">
                <a16:creationId xmlns:a16="http://schemas.microsoft.com/office/drawing/2014/main" id="{17BD38A4-E729-06AF-1760-EFF39E044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539" y="3790122"/>
            <a:ext cx="6154921" cy="2941982"/>
          </a:xfrm>
        </p:spPr>
      </p:pic>
    </p:spTree>
    <p:extLst>
      <p:ext uri="{BB962C8B-B14F-4D97-AF65-F5344CB8AC3E}">
        <p14:creationId xmlns:p14="http://schemas.microsoft.com/office/powerpoint/2010/main" val="1281772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AADC-04FA-E317-A55F-5AA8EC4B1D25}"/>
              </a:ext>
            </a:extLst>
          </p:cNvPr>
          <p:cNvSpPr>
            <a:spLocks noGrp="1"/>
          </p:cNvSpPr>
          <p:nvPr>
            <p:ph type="title"/>
          </p:nvPr>
        </p:nvSpPr>
        <p:spPr>
          <a:xfrm>
            <a:off x="838200" y="365126"/>
            <a:ext cx="10515600" cy="578772"/>
          </a:xfrm>
        </p:spPr>
        <p:txBody>
          <a:bodyPr>
            <a:noAutofit/>
          </a:bodyPr>
          <a:lstStyle/>
          <a:p>
            <a:br>
              <a:rPr lang="en-US" sz="3200" b="1" dirty="0"/>
            </a:br>
            <a:r>
              <a:rPr lang="ka-GE" sz="3200" b="1" dirty="0"/>
              <a:t>პროგრამის მოკლე აღწერა</a:t>
            </a:r>
            <a:br>
              <a:rPr lang="ka-GE" sz="3200" b="1" dirty="0"/>
            </a:br>
            <a:endParaRPr lang="en-US" sz="3200" b="1" dirty="0"/>
          </a:p>
        </p:txBody>
      </p:sp>
      <p:sp>
        <p:nvSpPr>
          <p:cNvPr id="3" name="Content Placeholder 2">
            <a:extLst>
              <a:ext uri="{FF2B5EF4-FFF2-40B4-BE49-F238E27FC236}">
                <a16:creationId xmlns:a16="http://schemas.microsoft.com/office/drawing/2014/main" id="{9737441A-B362-EE6F-7F60-598F62F97FA0}"/>
              </a:ext>
            </a:extLst>
          </p:cNvPr>
          <p:cNvSpPr>
            <a:spLocks noGrp="1"/>
          </p:cNvSpPr>
          <p:nvPr>
            <p:ph idx="1"/>
          </p:nvPr>
        </p:nvSpPr>
        <p:spPr>
          <a:xfrm>
            <a:off x="838200" y="1079961"/>
            <a:ext cx="10515600" cy="4005333"/>
          </a:xfrm>
        </p:spPr>
        <p:txBody>
          <a:bodyPr>
            <a:normAutofit fontScale="92500" lnSpcReduction="10000"/>
          </a:bodyPr>
          <a:lstStyle/>
          <a:p>
            <a:pPr algn="just">
              <a:lnSpc>
                <a:spcPct val="150000"/>
              </a:lnSpc>
            </a:pPr>
            <a:r>
              <a:rPr lang="ka-GE" dirty="0"/>
              <a:t>თანამედროვე კვლევის ლანდშაფტი არის თანამშრომლობითი და საერთაშორისო გაერთიანება, რომელიც მოითხოვს მაღალი დონის კოორდინაციას მულტიდისციპლინურ, კულტურათშორის გუნდებს შორის. ე. წ. დაჩქარებული კვლევის მეშვეობით საერთაშორისო ქსელი-ქსელთან თანამშრომლობის პროგრამა (</a:t>
            </a:r>
            <a:r>
              <a:rPr lang="en-US" dirty="0" err="1"/>
              <a:t>AccelNet</a:t>
            </a:r>
            <a:r>
              <a:rPr lang="en-US" dirty="0"/>
              <a:t>) </a:t>
            </a:r>
            <a:r>
              <a:rPr lang="ka-GE" dirty="0"/>
              <a:t>პრიორიტეტულად მიიჩნევს თანამშრომლობას კონკურენციის ფონზე.</a:t>
            </a:r>
          </a:p>
        </p:txBody>
      </p:sp>
      <p:pic>
        <p:nvPicPr>
          <p:cNvPr id="4" name="Content Placeholder 4">
            <a:extLst>
              <a:ext uri="{FF2B5EF4-FFF2-40B4-BE49-F238E27FC236}">
                <a16:creationId xmlns:a16="http://schemas.microsoft.com/office/drawing/2014/main" id="{5BD50731-1DC4-FA50-BB7E-5CB6E7911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975" y="5085294"/>
            <a:ext cx="5016500" cy="1761663"/>
          </a:xfrm>
          <a:prstGeom prst="rect">
            <a:avLst/>
          </a:prstGeom>
        </p:spPr>
      </p:pic>
    </p:spTree>
    <p:extLst>
      <p:ext uri="{BB962C8B-B14F-4D97-AF65-F5344CB8AC3E}">
        <p14:creationId xmlns:p14="http://schemas.microsoft.com/office/powerpoint/2010/main" val="359500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72B2-4739-E41B-CA65-B31170DE2A7A}"/>
              </a:ext>
            </a:extLst>
          </p:cNvPr>
          <p:cNvSpPr>
            <a:spLocks noGrp="1"/>
          </p:cNvSpPr>
          <p:nvPr>
            <p:ph type="title"/>
          </p:nvPr>
        </p:nvSpPr>
        <p:spPr>
          <a:xfrm>
            <a:off x="358815" y="365126"/>
            <a:ext cx="10994985" cy="468252"/>
          </a:xfrm>
        </p:spPr>
        <p:txBody>
          <a:bodyPr>
            <a:noAutofit/>
          </a:bodyPr>
          <a:lstStyle/>
          <a:p>
            <a:pPr algn="ctr"/>
            <a:r>
              <a:rPr lang="en-US" sz="2800" b="1" dirty="0">
                <a:solidFill>
                  <a:schemeClr val="accent1"/>
                </a:solidFill>
                <a:latin typeface="Sylfaen" pitchFamily="18" charset="0"/>
              </a:rPr>
              <a:t>COST</a:t>
            </a:r>
            <a:r>
              <a:rPr lang="ka-GE" sz="2800" b="1" dirty="0">
                <a:solidFill>
                  <a:schemeClr val="accent1"/>
                </a:solidFill>
                <a:latin typeface="Sylfaen" pitchFamily="18" charset="0"/>
              </a:rPr>
              <a:t>-ის შესახებ-1</a:t>
            </a:r>
            <a:endParaRPr lang="en-US" sz="2800" b="1" dirty="0">
              <a:solidFill>
                <a:schemeClr val="accent1"/>
              </a:solidFill>
              <a:latin typeface="Sylfaen" pitchFamily="18" charset="0"/>
            </a:endParaRPr>
          </a:p>
        </p:txBody>
      </p:sp>
      <p:sp>
        <p:nvSpPr>
          <p:cNvPr id="3" name="Content Placeholder 2">
            <a:extLst>
              <a:ext uri="{FF2B5EF4-FFF2-40B4-BE49-F238E27FC236}">
                <a16:creationId xmlns:a16="http://schemas.microsoft.com/office/drawing/2014/main" id="{A68424AE-C385-CDC3-43C8-6C98A00508C3}"/>
              </a:ext>
            </a:extLst>
          </p:cNvPr>
          <p:cNvSpPr>
            <a:spLocks noGrp="1"/>
          </p:cNvSpPr>
          <p:nvPr>
            <p:ph idx="1"/>
          </p:nvPr>
        </p:nvSpPr>
        <p:spPr>
          <a:xfrm>
            <a:off x="358815" y="833378"/>
            <a:ext cx="11192719" cy="6024622"/>
          </a:xfrm>
        </p:spPr>
        <p:txBody>
          <a:bodyPr>
            <a:normAutofit fontScale="62500" lnSpcReduction="20000"/>
          </a:bodyPr>
          <a:lstStyle/>
          <a:p>
            <a:pPr algn="just">
              <a:lnSpc>
                <a:spcPct val="160000"/>
              </a:lnSpc>
              <a:buFont typeface="Wingdings" pitchFamily="2" charset="2"/>
              <a:buChar char="Ø"/>
            </a:pPr>
            <a:r>
              <a:rPr lang="en-US" dirty="0" err="1">
                <a:effectLst/>
                <a:latin typeface="Sylfaen" pitchFamily="18" charset="0"/>
                <a:ea typeface="Calibri" panose="020F0502020204030204" pitchFamily="34" charset="0"/>
                <a:cs typeface="Sylfaen" pitchFamily="18" charset="0"/>
              </a:rPr>
              <a:t>მეცნიერებისა</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და</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ტექნოლოგიების</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ევროპული</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თანამშრომლობა</a:t>
            </a:r>
            <a:r>
              <a:rPr lang="en-US" dirty="0">
                <a:effectLst/>
                <a:latin typeface="Sylfaen" pitchFamily="18" charset="0"/>
                <a:ea typeface="Calibri" panose="020F0502020204030204" pitchFamily="34" charset="0"/>
                <a:cs typeface="Arial" panose="020B0604020202020204" pitchFamily="34" charset="0"/>
              </a:rPr>
              <a:t> </a:t>
            </a:r>
            <a:r>
              <a:rPr lang="en-US" b="1" dirty="0">
                <a:effectLst/>
                <a:latin typeface="Sylfaen" pitchFamily="18" charset="0"/>
                <a:ea typeface="Calibri" panose="020F0502020204030204" pitchFamily="34" charset="0"/>
                <a:cs typeface="Arial" panose="020B0604020202020204" pitchFamily="34" charset="0"/>
              </a:rPr>
              <a:t>(</a:t>
            </a:r>
            <a:r>
              <a:rPr lang="en-US" b="1" dirty="0">
                <a:solidFill>
                  <a:srgbClr val="FF0000"/>
                </a:solidFill>
                <a:latin typeface="Sylfaen" pitchFamily="18" charset="0"/>
              </a:rPr>
              <a:t>Co</a:t>
            </a:r>
            <a:r>
              <a:rPr lang="en-US" b="1" dirty="0">
                <a:latin typeface="Sylfaen" pitchFamily="18" charset="0"/>
              </a:rPr>
              <a:t>operation in </a:t>
            </a:r>
            <a:r>
              <a:rPr lang="en-US" b="1" dirty="0">
                <a:solidFill>
                  <a:srgbClr val="FF0000"/>
                </a:solidFill>
                <a:latin typeface="Sylfaen" pitchFamily="18" charset="0"/>
              </a:rPr>
              <a:t>S</a:t>
            </a:r>
            <a:r>
              <a:rPr lang="en-US" b="1" dirty="0">
                <a:latin typeface="Sylfaen" pitchFamily="18" charset="0"/>
              </a:rPr>
              <a:t>cience and </a:t>
            </a:r>
            <a:r>
              <a:rPr lang="en-US" b="1" dirty="0">
                <a:solidFill>
                  <a:srgbClr val="FF0000"/>
                </a:solidFill>
                <a:latin typeface="Sylfaen" pitchFamily="18" charset="0"/>
              </a:rPr>
              <a:t>T</a:t>
            </a:r>
            <a:r>
              <a:rPr lang="en-US" b="1" dirty="0">
                <a:latin typeface="Sylfaen" pitchFamily="18" charset="0"/>
              </a:rPr>
              <a:t>echnology (COST)</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არის</a:t>
            </a:r>
            <a:r>
              <a:rPr lang="en-US" dirty="0">
                <a:effectLst/>
                <a:latin typeface="Sylfaen" pitchFamily="18" charset="0"/>
                <a:ea typeface="Calibri" panose="020F0502020204030204" pitchFamily="34" charset="0"/>
                <a:cs typeface="Arial" panose="020B0604020202020204" pitchFamily="34" charset="0"/>
              </a:rPr>
              <a:t> </a:t>
            </a:r>
            <a:r>
              <a:rPr lang="ka-GE" dirty="0">
                <a:effectLst/>
                <a:latin typeface="Sylfaen" pitchFamily="18" charset="0"/>
                <a:ea typeface="Calibri" panose="020F0502020204030204" pitchFamily="34" charset="0"/>
                <a:cs typeface="Arial" panose="020B0604020202020204" pitchFamily="34" charset="0"/>
              </a:rPr>
              <a:t>ბრიუსელში დაფუძნებული </a:t>
            </a:r>
            <a:r>
              <a:rPr lang="en-US" dirty="0" err="1">
                <a:effectLst/>
                <a:latin typeface="Sylfaen" pitchFamily="18" charset="0"/>
                <a:ea typeface="Calibri" panose="020F0502020204030204" pitchFamily="34" charset="0"/>
                <a:cs typeface="Sylfaen" pitchFamily="18" charset="0"/>
              </a:rPr>
              <a:t>კვლევითი</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ქსელების</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შექმნის</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დამფინანსებელი</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ორგანიზაცია</a:t>
            </a:r>
            <a:r>
              <a:rPr lang="en-US" dirty="0">
                <a:effectLst/>
                <a:latin typeface="Sylfaen" pitchFamily="18" charset="0"/>
                <a:ea typeface="Calibri" panose="020F0502020204030204" pitchFamily="34" charset="0"/>
                <a:cs typeface="Arial" panose="020B0604020202020204" pitchFamily="34" charset="0"/>
              </a:rPr>
              <a:t>, </a:t>
            </a:r>
            <a:r>
              <a:rPr lang="ka-GE" dirty="0">
                <a:latin typeface="Sylfaen" pitchFamily="18" charset="0"/>
                <a:ea typeface="Calibri" panose="020F0502020204030204" pitchFamily="34" charset="0"/>
                <a:cs typeface="Arial" panose="020B0604020202020204" pitchFamily="34" charset="0"/>
              </a:rPr>
              <a:t>რომელიც ცნობილია როგორც</a:t>
            </a:r>
            <a:r>
              <a:rPr lang="en-US" dirty="0">
                <a:effectLst/>
                <a:latin typeface="Sylfaen" pitchFamily="18" charset="0"/>
                <a:ea typeface="Calibri" panose="020F0502020204030204" pitchFamily="34" charset="0"/>
                <a:cs typeface="Arial" panose="020B0604020202020204" pitchFamily="34" charset="0"/>
              </a:rPr>
              <a:t> COST Actions (</a:t>
            </a:r>
            <a:r>
              <a:rPr lang="en-US" dirty="0" err="1">
                <a:effectLst/>
                <a:latin typeface="Sylfaen" pitchFamily="18" charset="0"/>
                <a:ea typeface="Calibri" panose="020F0502020204030204" pitchFamily="34" charset="0"/>
                <a:cs typeface="Sylfaen" pitchFamily="18" charset="0"/>
              </a:rPr>
              <a:t>ქმედებები</a:t>
            </a:r>
            <a:r>
              <a:rPr lang="en-US" dirty="0">
                <a:effectLst/>
                <a:latin typeface="Sylfaen" pitchFamily="18" charset="0"/>
                <a:ea typeface="Calibri" panose="020F0502020204030204" pitchFamily="34" charset="0"/>
                <a:cs typeface="Sylfaen" pitchFamily="18" charset="0"/>
              </a:rPr>
              <a:t>)</a:t>
            </a:r>
            <a:r>
              <a:rPr lang="en-US" dirty="0">
                <a:effectLst/>
                <a:latin typeface="Sylfaen" pitchFamily="18" charset="0"/>
                <a:ea typeface="Calibri" panose="020F0502020204030204" pitchFamily="34" charset="0"/>
                <a:cs typeface="Arial" panose="020B0604020202020204" pitchFamily="34" charset="0"/>
              </a:rPr>
              <a:t>. </a:t>
            </a:r>
            <a:endParaRPr lang="ka-GE" dirty="0">
              <a:effectLst/>
              <a:latin typeface="Sylfaen" pitchFamily="18" charset="0"/>
              <a:ea typeface="Calibri" panose="020F0502020204030204" pitchFamily="34" charset="0"/>
              <a:cs typeface="Arial" panose="020B0604020202020204" pitchFamily="34" charset="0"/>
            </a:endParaRPr>
          </a:p>
          <a:p>
            <a:pPr marL="0" indent="0" algn="just">
              <a:lnSpc>
                <a:spcPct val="160000"/>
              </a:lnSpc>
              <a:buNone/>
            </a:pPr>
            <a:endParaRPr lang="ka-GE"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en-US" dirty="0">
                <a:effectLst/>
                <a:latin typeface="Sylfaen" pitchFamily="18" charset="0"/>
                <a:ea typeface="Calibri" panose="020F0502020204030204" pitchFamily="34" charset="0"/>
                <a:cs typeface="Arial" panose="020B0604020202020204" pitchFamily="34" charset="0"/>
              </a:rPr>
              <a:t>COST</a:t>
            </a:r>
            <a:r>
              <a:rPr lang="ka-GE" dirty="0">
                <a:effectLst/>
                <a:latin typeface="Sylfaen" pitchFamily="18" charset="0"/>
                <a:ea typeface="Calibri" panose="020F0502020204030204" pitchFamily="34" charset="0"/>
                <a:cs typeface="Arial" panose="020B0604020202020204" pitchFamily="34" charset="0"/>
              </a:rPr>
              <a:t> </a:t>
            </a:r>
            <a:r>
              <a:rPr lang="en-US" b="1" kern="100" dirty="0">
                <a:effectLst/>
                <a:latin typeface="Sylfaen" pitchFamily="18" charset="0"/>
                <a:ea typeface="Calibri" panose="020F0502020204030204" pitchFamily="34" charset="0"/>
                <a:cs typeface="Arial" panose="020B0604020202020204" pitchFamily="34" charset="0"/>
              </a:rPr>
              <a:t>1971 </a:t>
            </a:r>
            <a:r>
              <a:rPr lang="en-US" b="1" kern="100" dirty="0" err="1">
                <a:effectLst/>
                <a:latin typeface="Sylfaen" pitchFamily="18" charset="0"/>
                <a:ea typeface="Calibri" panose="020F0502020204030204" pitchFamily="34" charset="0"/>
                <a:cs typeface="Sylfaen" pitchFamily="18" charset="0"/>
              </a:rPr>
              <a:t>წლიდან</a:t>
            </a:r>
            <a:r>
              <a:rPr lang="en-US" b="1"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იღებს</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ევროკავშირის</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დაფინანსებას</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სხვადასხვა</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კვლევისა</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და</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ინოვაციების</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ჩარჩო</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პროგრამების</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ფარგლებში</a:t>
            </a:r>
            <a:r>
              <a:rPr lang="en-US" kern="100" dirty="0">
                <a:effectLst/>
                <a:latin typeface="Sylfaen" pitchFamily="18" charset="0"/>
                <a:ea typeface="Calibri" panose="020F0502020204030204" pitchFamily="34" charset="0"/>
                <a:cs typeface="Arial" panose="020B0604020202020204" pitchFamily="34" charset="0"/>
              </a:rPr>
              <a:t>, </a:t>
            </a:r>
            <a:r>
              <a:rPr lang="en-US" kern="100" dirty="0" err="1">
                <a:effectLst/>
                <a:latin typeface="Sylfaen" pitchFamily="18" charset="0"/>
                <a:ea typeface="Calibri" panose="020F0502020204030204" pitchFamily="34" charset="0"/>
                <a:cs typeface="Sylfaen" pitchFamily="18" charset="0"/>
              </a:rPr>
              <a:t>როგორიცაა</a:t>
            </a:r>
            <a:r>
              <a:rPr lang="en-US" kern="100" dirty="0">
                <a:effectLst/>
                <a:latin typeface="Sylfaen" pitchFamily="18" charset="0"/>
                <a:ea typeface="Calibri" panose="020F0502020204030204" pitchFamily="34" charset="0"/>
                <a:cs typeface="Arial" panose="020B0604020202020204" pitchFamily="34" charset="0"/>
              </a:rPr>
              <a:t> Horizon 2020 </a:t>
            </a:r>
            <a:r>
              <a:rPr lang="en-US" kern="100" dirty="0" err="1">
                <a:effectLst/>
                <a:latin typeface="Sylfaen" pitchFamily="18" charset="0"/>
                <a:ea typeface="Calibri" panose="020F0502020204030204" pitchFamily="34" charset="0"/>
                <a:cs typeface="Sylfaen" pitchFamily="18" charset="0"/>
              </a:rPr>
              <a:t>და</a:t>
            </a:r>
            <a:r>
              <a:rPr lang="en-US" kern="100" dirty="0">
                <a:effectLst/>
                <a:latin typeface="Sylfaen" pitchFamily="18" charset="0"/>
                <a:ea typeface="Calibri" panose="020F0502020204030204" pitchFamily="34" charset="0"/>
                <a:cs typeface="Arial" panose="020B0604020202020204" pitchFamily="34" charset="0"/>
              </a:rPr>
              <a:t> Horizon Europe.</a:t>
            </a:r>
            <a:endParaRPr lang="ka-GE" kern="100" dirty="0">
              <a:effectLst/>
              <a:latin typeface="Sylfaen" pitchFamily="18" charset="0"/>
              <a:ea typeface="Calibri" panose="020F0502020204030204" pitchFamily="34" charset="0"/>
              <a:cs typeface="Arial" panose="020B0604020202020204" pitchFamily="34" charset="0"/>
            </a:endParaRPr>
          </a:p>
          <a:p>
            <a:pPr marL="0" indent="0" algn="just">
              <a:lnSpc>
                <a:spcPct val="160000"/>
              </a:lnSpc>
              <a:buNone/>
            </a:pPr>
            <a:endParaRPr lang="en-US"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en-US" dirty="0">
                <a:effectLst/>
                <a:latin typeface="Sylfaen" pitchFamily="18" charset="0"/>
                <a:ea typeface="Calibri" panose="020F0502020204030204" pitchFamily="34" charset="0"/>
                <a:cs typeface="Arial" panose="020B0604020202020204" pitchFamily="34" charset="0"/>
              </a:rPr>
              <a:t>COST</a:t>
            </a:r>
            <a:r>
              <a:rPr lang="ka-GE" dirty="0">
                <a:effectLst/>
                <a:latin typeface="Sylfaen" pitchFamily="18" charset="0"/>
                <a:ea typeface="Calibri" panose="020F0502020204030204" pitchFamily="34" charset="0"/>
                <a:cs typeface="Arial" panose="020B0604020202020204" pitchFamily="34" charset="0"/>
              </a:rPr>
              <a:t> წარმოადგენს ე.წ.</a:t>
            </a:r>
            <a:r>
              <a:rPr lang="en-US" dirty="0">
                <a:latin typeface="Sylfaen" pitchFamily="18" charset="0"/>
                <a:cs typeface="Arial" panose="020B0604020202020204" pitchFamily="34" charset="0"/>
              </a:rPr>
              <a:t> </a:t>
            </a:r>
            <a:r>
              <a:rPr lang="en-US" b="1" dirty="0">
                <a:latin typeface="Sylfaen" pitchFamily="18" charset="0"/>
                <a:cs typeface="Arial" panose="020B0604020202020204" pitchFamily="34" charset="0"/>
              </a:rPr>
              <a:t>Bottom-Up</a:t>
            </a:r>
            <a:r>
              <a:rPr lang="ka-GE" b="1" dirty="0">
                <a:latin typeface="Sylfaen" pitchFamily="18" charset="0"/>
                <a:cs typeface="Arial" panose="020B0604020202020204" pitchFamily="34" charset="0"/>
              </a:rPr>
              <a:t> მიდგომას</a:t>
            </a:r>
            <a:r>
              <a:rPr lang="ka-GE" dirty="0">
                <a:latin typeface="Sylfaen" pitchFamily="18" charset="0"/>
                <a:cs typeface="Arial" panose="020B0604020202020204" pitchFamily="34" charset="0"/>
              </a:rPr>
              <a:t>, რაც ნიშნავს იმას, რომ </a:t>
            </a:r>
            <a:r>
              <a:rPr lang="en-US" dirty="0" err="1">
                <a:effectLst/>
                <a:latin typeface="Sylfaen" pitchFamily="18" charset="0"/>
                <a:ea typeface="Calibri" panose="020F0502020204030204" pitchFamily="34" charset="0"/>
                <a:cs typeface="Sylfaen" pitchFamily="18" charset="0"/>
              </a:rPr>
              <a:t>მკვლევრებს</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შეუძლიათ</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შექმნან</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ქსელი</a:t>
            </a:r>
            <a:r>
              <a:rPr lang="en-US" dirty="0">
                <a:effectLst/>
                <a:latin typeface="Sylfaen" pitchFamily="18" charset="0"/>
                <a:ea typeface="Calibri" panose="020F0502020204030204" pitchFamily="34" charset="0"/>
                <a:cs typeface="Arial" panose="020B0604020202020204" pitchFamily="34" charset="0"/>
              </a:rPr>
              <a:t> - </a:t>
            </a:r>
            <a:r>
              <a:rPr lang="en-US" dirty="0" err="1">
                <a:effectLst/>
                <a:latin typeface="Sylfaen" pitchFamily="18" charset="0"/>
                <a:ea typeface="Calibri" panose="020F0502020204030204" pitchFamily="34" charset="0"/>
                <a:cs typeface="Sylfaen" pitchFamily="18" charset="0"/>
              </a:rPr>
              <a:t>საკუთარი</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კვლევის</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ინტერესებიდან</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და</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იდეებიდან</a:t>
            </a:r>
            <a:r>
              <a:rPr lang="en-US" dirty="0">
                <a:effectLst/>
                <a:latin typeface="Sylfaen" pitchFamily="18" charset="0"/>
                <a:ea typeface="Calibri" panose="020F0502020204030204" pitchFamily="34" charset="0"/>
                <a:cs typeface="Arial" panose="020B0604020202020204" pitchFamily="34" charset="0"/>
              </a:rPr>
              <a:t> </a:t>
            </a:r>
            <a:r>
              <a:rPr lang="en-US" dirty="0" err="1">
                <a:effectLst/>
                <a:latin typeface="Sylfaen" pitchFamily="18" charset="0"/>
                <a:ea typeface="Calibri" panose="020F0502020204030204" pitchFamily="34" charset="0"/>
                <a:cs typeface="Sylfaen" pitchFamily="18" charset="0"/>
              </a:rPr>
              <a:t>გამომდინარე</a:t>
            </a:r>
            <a:r>
              <a:rPr lang="en-US" dirty="0">
                <a:effectLst/>
                <a:latin typeface="Sylfaen" pitchFamily="18" charset="0"/>
                <a:ea typeface="Calibri" panose="020F0502020204030204" pitchFamily="34" charset="0"/>
                <a:cs typeface="Arial" panose="020B0604020202020204" pitchFamily="34" charset="0"/>
              </a:rPr>
              <a:t> </a:t>
            </a:r>
            <a:r>
              <a:rPr lang="ka-GE" dirty="0">
                <a:effectLst/>
                <a:latin typeface="Sylfaen" pitchFamily="18" charset="0"/>
                <a:ea typeface="Calibri" panose="020F0502020204030204" pitchFamily="34" charset="0"/>
                <a:cs typeface="Arial" panose="020B0604020202020204" pitchFamily="34" charset="0"/>
              </a:rPr>
              <a:t>და</a:t>
            </a:r>
            <a:r>
              <a:rPr lang="en-US" dirty="0">
                <a:effectLst/>
                <a:latin typeface="Sylfaen" pitchFamily="18" charset="0"/>
                <a:ea typeface="Calibri" panose="020F0502020204030204" pitchFamily="34" charset="0"/>
                <a:cs typeface="Arial" panose="020B0604020202020204" pitchFamily="34" charset="0"/>
              </a:rPr>
              <a:t> COST Open Call-</a:t>
            </a:r>
            <a:r>
              <a:rPr lang="en-US" dirty="0" err="1">
                <a:effectLst/>
                <a:latin typeface="Sylfaen" pitchFamily="18" charset="0"/>
                <a:ea typeface="Calibri" panose="020F0502020204030204" pitchFamily="34" charset="0"/>
                <a:cs typeface="Sylfaen" pitchFamily="18" charset="0"/>
              </a:rPr>
              <a:t>ზე</a:t>
            </a:r>
            <a:r>
              <a:rPr lang="en-US" dirty="0">
                <a:effectLst/>
                <a:latin typeface="Sylfaen" pitchFamily="18" charset="0"/>
                <a:ea typeface="Calibri" panose="020F0502020204030204" pitchFamily="34" charset="0"/>
                <a:cs typeface="Arial" panose="020B0604020202020204" pitchFamily="34" charset="0"/>
              </a:rPr>
              <a:t> </a:t>
            </a:r>
            <a:r>
              <a:rPr lang="ka-GE" dirty="0">
                <a:effectLst/>
                <a:latin typeface="Sylfaen" pitchFamily="18" charset="0"/>
                <a:ea typeface="Calibri" panose="020F0502020204030204" pitchFamily="34" charset="0"/>
                <a:cs typeface="Arial" panose="020B0604020202020204" pitchFamily="34" charset="0"/>
              </a:rPr>
              <a:t>წარადგინონ საპროექტო </a:t>
            </a:r>
            <a:r>
              <a:rPr lang="en-US" dirty="0" err="1">
                <a:effectLst/>
                <a:latin typeface="Sylfaen" pitchFamily="18" charset="0"/>
                <a:ea typeface="Calibri" panose="020F0502020204030204" pitchFamily="34" charset="0"/>
                <a:cs typeface="Sylfaen" pitchFamily="18" charset="0"/>
              </a:rPr>
              <a:t>წინადადები</a:t>
            </a:r>
            <a:r>
              <a:rPr lang="en-US" dirty="0">
                <a:effectLst/>
                <a:latin typeface="Sylfaen" pitchFamily="18" charset="0"/>
                <a:ea typeface="Calibri" panose="020F0502020204030204" pitchFamily="34" charset="0"/>
                <a:cs typeface="Arial" panose="020B0604020202020204" pitchFamily="34" charset="0"/>
              </a:rPr>
              <a:t>. </a:t>
            </a:r>
            <a:endParaRPr lang="ka-GE" dirty="0">
              <a:effectLst/>
              <a:latin typeface="Sylfaen" pitchFamily="18" charset="0"/>
              <a:ea typeface="Calibri" panose="020F0502020204030204" pitchFamily="34" charset="0"/>
              <a:cs typeface="Arial" panose="020B0604020202020204" pitchFamily="34" charset="0"/>
            </a:endParaRPr>
          </a:p>
          <a:p>
            <a:pPr marL="0" indent="0" algn="just">
              <a:lnSpc>
                <a:spcPct val="160000"/>
              </a:lnSpc>
              <a:buNone/>
            </a:pPr>
            <a:endParaRPr lang="ka-GE"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ka-GE" dirty="0">
                <a:latin typeface="Sylfaen" pitchFamily="18" charset="0"/>
                <a:cs typeface="Arial" panose="020B0604020202020204" pitchFamily="34" charset="0"/>
              </a:rPr>
              <a:t>საპროექტო წინადადება შეიძლება იყოს </a:t>
            </a:r>
            <a:r>
              <a:rPr lang="ka-GE" b="1" dirty="0">
                <a:latin typeface="Sylfaen" pitchFamily="18" charset="0"/>
                <a:cs typeface="Arial" panose="020B0604020202020204" pitchFamily="34" charset="0"/>
              </a:rPr>
              <a:t>ნებისმიერი სამეცნიერო სფეროდან </a:t>
            </a:r>
            <a:r>
              <a:rPr lang="ka-GE" dirty="0">
                <a:latin typeface="Sylfaen" pitchFamily="18" charset="0"/>
                <a:cs typeface="Arial" panose="020B0604020202020204" pitchFamily="34" charset="0"/>
              </a:rPr>
              <a:t>(განსხვავებით </a:t>
            </a:r>
            <a:r>
              <a:rPr lang="en-US" dirty="0">
                <a:latin typeface="Sylfaen" pitchFamily="18" charset="0"/>
                <a:cs typeface="Arial" panose="020B0604020202020204" pitchFamily="34" charset="0"/>
              </a:rPr>
              <a:t>Horizon Europe-</a:t>
            </a:r>
            <a:r>
              <a:rPr lang="ka-GE" dirty="0">
                <a:latin typeface="Sylfaen" pitchFamily="18" charset="0"/>
                <a:cs typeface="Arial" panose="020B0604020202020204" pitchFamily="34" charset="0"/>
              </a:rPr>
              <a:t>ის საპროექტო წინადადებებისგან).</a:t>
            </a:r>
            <a:endParaRPr lang="en-US" dirty="0">
              <a:latin typeface="Sylfaen" pitchFamily="18" charset="0"/>
              <a:cs typeface="Arial" panose="020B0604020202020204" pitchFamily="34" charset="0"/>
            </a:endParaRPr>
          </a:p>
          <a:p>
            <a:pPr>
              <a:buFont typeface="Wingdings" pitchFamily="2" charset="2"/>
              <a:buChar char="Ø"/>
            </a:pPr>
            <a:endParaRPr lang="en-US" sz="1800" dirty="0"/>
          </a:p>
        </p:txBody>
      </p:sp>
      <p:sp>
        <p:nvSpPr>
          <p:cNvPr id="4" name="Right Arrow 3">
            <a:extLst>
              <a:ext uri="{FF2B5EF4-FFF2-40B4-BE49-F238E27FC236}">
                <a16:creationId xmlns:a16="http://schemas.microsoft.com/office/drawing/2014/main" id="{430C3B10-3BD7-E3DB-7E4C-E41AAA728D75}"/>
              </a:ext>
            </a:extLst>
          </p:cNvPr>
          <p:cNvSpPr/>
          <p:nvPr/>
        </p:nvSpPr>
        <p:spPr>
          <a:xfrm>
            <a:off x="10573126" y="637336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04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7F04-856C-D9E9-DEE6-34876D380290}"/>
              </a:ext>
            </a:extLst>
          </p:cNvPr>
          <p:cNvSpPr>
            <a:spLocks noGrp="1"/>
          </p:cNvSpPr>
          <p:nvPr>
            <p:ph type="title"/>
          </p:nvPr>
        </p:nvSpPr>
        <p:spPr>
          <a:xfrm>
            <a:off x="1580322" y="152399"/>
            <a:ext cx="5748130" cy="734805"/>
          </a:xfrm>
        </p:spPr>
        <p:txBody>
          <a:bodyPr>
            <a:normAutofit/>
          </a:bodyPr>
          <a:lstStyle/>
          <a:p>
            <a:r>
              <a:rPr lang="ka-GE" sz="4000" b="1" dirty="0"/>
              <a:t> პროგრამის მიზნებია: </a:t>
            </a:r>
            <a:endParaRPr lang="en-US" sz="4000" b="1" dirty="0"/>
          </a:p>
        </p:txBody>
      </p:sp>
      <p:sp>
        <p:nvSpPr>
          <p:cNvPr id="3" name="Content Placeholder 2">
            <a:extLst>
              <a:ext uri="{FF2B5EF4-FFF2-40B4-BE49-F238E27FC236}">
                <a16:creationId xmlns:a16="http://schemas.microsoft.com/office/drawing/2014/main" id="{93C1EB78-1712-92B1-889E-132DB7EA39D1}"/>
              </a:ext>
            </a:extLst>
          </p:cNvPr>
          <p:cNvSpPr>
            <a:spLocks noGrp="1"/>
          </p:cNvSpPr>
          <p:nvPr>
            <p:ph idx="1"/>
          </p:nvPr>
        </p:nvSpPr>
        <p:spPr>
          <a:xfrm>
            <a:off x="533400" y="1158183"/>
            <a:ext cx="7921487" cy="5547418"/>
          </a:xfrm>
        </p:spPr>
        <p:txBody>
          <a:bodyPr>
            <a:normAutofit fontScale="85000" lnSpcReduction="20000"/>
          </a:bodyPr>
          <a:lstStyle/>
          <a:p>
            <a:pPr algn="just">
              <a:lnSpc>
                <a:spcPct val="150000"/>
              </a:lnSpc>
            </a:pPr>
            <a:r>
              <a:rPr lang="ka-GE" dirty="0"/>
              <a:t>1) გამოიყენოს </a:t>
            </a:r>
            <a:r>
              <a:rPr lang="en-US" dirty="0"/>
              <a:t>NSF-</a:t>
            </a:r>
            <a:r>
              <a:rPr lang="ka-GE" dirty="0"/>
              <a:t>ის წინასწარი მხარდაჭერა კვლევითი შესაძლებლობების გასაძლიერებლად იმ აქტივობების მიმართ, რომლებიც უზრუნველყოფენ ქსელთაშორის საერთაშორისო კვლევებს (</a:t>
            </a:r>
            <a:r>
              <a:rPr lang="en-US" dirty="0" err="1"/>
              <a:t>NoN</a:t>
            </a:r>
            <a:r>
              <a:rPr lang="en-US" dirty="0"/>
              <a:t>), </a:t>
            </a:r>
            <a:r>
              <a:rPr lang="ka-GE" dirty="0"/>
              <a:t>რომლის შედეგიც იქნება სამეცნიერო სფეროს დაჩქარებული წინსვლა</a:t>
            </a:r>
          </a:p>
          <a:p>
            <a:pPr algn="just">
              <a:lnSpc>
                <a:spcPct val="150000"/>
              </a:lnSpc>
            </a:pPr>
            <a:r>
              <a:rPr lang="ka-GE" dirty="0"/>
              <a:t>2) აშშ-ში დაფუძნებული საერთაშორისო კომპეტენტური სამუშაო ძალის დაქირავება და ხელშეწყობა, რომელიც კომპეტენტური იქნება მრავალგუნდური საერთაშორისო თანამშრომლობის წარმართვაში.</a:t>
            </a:r>
            <a:endParaRPr lang="en-US" dirty="0"/>
          </a:p>
          <a:p>
            <a:endParaRPr lang="en-US" dirty="0"/>
          </a:p>
        </p:txBody>
      </p:sp>
      <p:pic>
        <p:nvPicPr>
          <p:cNvPr id="7" name="Picture 6">
            <a:extLst>
              <a:ext uri="{FF2B5EF4-FFF2-40B4-BE49-F238E27FC236}">
                <a16:creationId xmlns:a16="http://schemas.microsoft.com/office/drawing/2014/main" id="{BA07F0A8-E2FF-B3A4-5AD1-297A4C965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672" y="2203174"/>
            <a:ext cx="3101285" cy="2451652"/>
          </a:xfrm>
          <a:prstGeom prst="rect">
            <a:avLst/>
          </a:prstGeom>
        </p:spPr>
      </p:pic>
    </p:spTree>
    <p:extLst>
      <p:ext uri="{BB962C8B-B14F-4D97-AF65-F5344CB8AC3E}">
        <p14:creationId xmlns:p14="http://schemas.microsoft.com/office/powerpoint/2010/main" val="24307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4EB0-AEB5-A100-5D97-E526DAFCFD93}"/>
              </a:ext>
            </a:extLst>
          </p:cNvPr>
          <p:cNvSpPr>
            <a:spLocks noGrp="1"/>
          </p:cNvSpPr>
          <p:nvPr>
            <p:ph type="title"/>
          </p:nvPr>
        </p:nvSpPr>
        <p:spPr>
          <a:xfrm>
            <a:off x="331304" y="0"/>
            <a:ext cx="8375373" cy="801066"/>
          </a:xfrm>
        </p:spPr>
        <p:txBody>
          <a:bodyPr>
            <a:normAutofit/>
          </a:bodyPr>
          <a:lstStyle/>
          <a:p>
            <a:r>
              <a:rPr lang="ka-GE" sz="3200" b="1" dirty="0"/>
              <a:t>პროგრამა </a:t>
            </a:r>
            <a:r>
              <a:rPr lang="en-US" sz="3200" b="1" dirty="0" err="1"/>
              <a:t>AccelNet</a:t>
            </a:r>
            <a:r>
              <a:rPr lang="ka-GE" sz="3200" b="1" dirty="0"/>
              <a:t>-ის ეტაპები</a:t>
            </a:r>
            <a:endParaRPr lang="en-US" sz="3200" b="1" dirty="0"/>
          </a:p>
        </p:txBody>
      </p:sp>
      <p:sp>
        <p:nvSpPr>
          <p:cNvPr id="3" name="Content Placeholder 2">
            <a:extLst>
              <a:ext uri="{FF2B5EF4-FFF2-40B4-BE49-F238E27FC236}">
                <a16:creationId xmlns:a16="http://schemas.microsoft.com/office/drawing/2014/main" id="{4B5F7D89-00FE-8FDE-7117-3D443A6E104A}"/>
              </a:ext>
            </a:extLst>
          </p:cNvPr>
          <p:cNvSpPr>
            <a:spLocks noGrp="1"/>
          </p:cNvSpPr>
          <p:nvPr>
            <p:ph idx="1"/>
          </p:nvPr>
        </p:nvSpPr>
        <p:spPr>
          <a:xfrm>
            <a:off x="331304" y="734804"/>
            <a:ext cx="8693425" cy="6123196"/>
          </a:xfrm>
        </p:spPr>
        <p:txBody>
          <a:bodyPr>
            <a:normAutofit/>
          </a:bodyPr>
          <a:lstStyle/>
          <a:p>
            <a:pPr marL="0" indent="0" algn="just">
              <a:lnSpc>
                <a:spcPct val="170000"/>
              </a:lnSpc>
              <a:buNone/>
            </a:pPr>
            <a:r>
              <a:rPr lang="en-US" sz="1400" b="1" dirty="0" err="1">
                <a:latin typeface="Sylfaen" pitchFamily="18" charset="0"/>
              </a:rPr>
              <a:t>AccelNet</a:t>
            </a:r>
            <a:r>
              <a:rPr lang="en-US" sz="1400" b="1" dirty="0">
                <a:latin typeface="Sylfaen" pitchFamily="18" charset="0"/>
              </a:rPr>
              <a:t> </a:t>
            </a:r>
            <a:r>
              <a:rPr lang="ka-GE" sz="1400" b="1" dirty="0">
                <a:latin typeface="Sylfaen" pitchFamily="18" charset="0"/>
              </a:rPr>
              <a:t>პროგრამას აქვს ორი ეტაპი:</a:t>
            </a:r>
          </a:p>
          <a:p>
            <a:pPr marL="0" indent="0" algn="just">
              <a:lnSpc>
                <a:spcPct val="170000"/>
              </a:lnSpc>
              <a:buNone/>
            </a:pPr>
            <a:r>
              <a:rPr lang="ka-GE" sz="1400" dirty="0">
                <a:latin typeface="Sylfaen" pitchFamily="18" charset="0"/>
              </a:rPr>
              <a:t>- </a:t>
            </a:r>
            <a:r>
              <a:rPr lang="ka-GE" sz="1400" b="1" dirty="0">
                <a:solidFill>
                  <a:srgbClr val="FF0000"/>
                </a:solidFill>
                <a:latin typeface="Sylfaen" pitchFamily="18" charset="0"/>
              </a:rPr>
              <a:t>დიზაინის ეტაპი </a:t>
            </a:r>
            <a:r>
              <a:rPr lang="ka-GE" sz="1400" dirty="0">
                <a:latin typeface="Sylfaen" pitchFamily="18" charset="0"/>
              </a:rPr>
              <a:t>(</a:t>
            </a:r>
            <a:r>
              <a:rPr lang="en-US" sz="1400" dirty="0">
                <a:latin typeface="Sylfaen" pitchFamily="18" charset="0"/>
              </a:rPr>
              <a:t>Design Track</a:t>
            </a:r>
            <a:r>
              <a:rPr lang="ka-GE" sz="1400" dirty="0">
                <a:latin typeface="Sylfaen" pitchFamily="18" charset="0"/>
              </a:rPr>
              <a:t>)</a:t>
            </a:r>
            <a:r>
              <a:rPr lang="en-US" sz="1400" dirty="0">
                <a:latin typeface="Sylfaen" pitchFamily="18" charset="0"/>
              </a:rPr>
              <a:t> </a:t>
            </a:r>
            <a:r>
              <a:rPr lang="ka-GE" sz="1400" dirty="0">
                <a:latin typeface="Sylfaen" pitchFamily="18" charset="0"/>
              </a:rPr>
              <a:t>საშუალებას აძლევს მკვლევრებს დაეყრდნონ </a:t>
            </a:r>
            <a:r>
              <a:rPr lang="en-US" sz="1400" dirty="0">
                <a:latin typeface="Sylfaen" pitchFamily="18" charset="0"/>
              </a:rPr>
              <a:t>NSF-</a:t>
            </a:r>
            <a:r>
              <a:rPr lang="ka-GE" sz="1400" dirty="0">
                <a:latin typeface="Sylfaen" pitchFamily="18" charset="0"/>
              </a:rPr>
              <a:t>ის წინა სამეცნიერო ჯილდოებს. ის უზრუნველყოფს დროსა და რესურსებს გუნდებში შესაძლებლობების გასაძლიერებლად, რათა დაიწყოს სინერგიული საერთაშორისო ქსელთაშორისი კოლაბორაცია. </a:t>
            </a:r>
          </a:p>
          <a:p>
            <a:pPr marL="0" indent="0" algn="just">
              <a:lnSpc>
                <a:spcPct val="170000"/>
              </a:lnSpc>
              <a:buNone/>
            </a:pPr>
            <a:r>
              <a:rPr lang="ka-GE" sz="1400" dirty="0">
                <a:latin typeface="Sylfaen" pitchFamily="18" charset="0"/>
              </a:rPr>
              <a:t>- </a:t>
            </a:r>
            <a:r>
              <a:rPr lang="ka-GE" sz="1400" b="1" dirty="0">
                <a:solidFill>
                  <a:srgbClr val="FF0000"/>
                </a:solidFill>
                <a:latin typeface="Sylfaen" pitchFamily="18" charset="0"/>
              </a:rPr>
              <a:t>განხორციელების ეტაპი </a:t>
            </a:r>
            <a:r>
              <a:rPr lang="ka-GE" sz="1400" dirty="0">
                <a:latin typeface="Sylfaen" pitchFamily="18" charset="0"/>
              </a:rPr>
              <a:t>(</a:t>
            </a:r>
            <a:r>
              <a:rPr lang="en-US" sz="1400" dirty="0">
                <a:latin typeface="Sylfaen" pitchFamily="18" charset="0"/>
              </a:rPr>
              <a:t>Implementation Track</a:t>
            </a:r>
            <a:r>
              <a:rPr lang="ka-GE" sz="1400" dirty="0">
                <a:latin typeface="Sylfaen" pitchFamily="18" charset="0"/>
              </a:rPr>
              <a:t>)</a:t>
            </a:r>
            <a:r>
              <a:rPr lang="en-US" sz="1400" dirty="0">
                <a:latin typeface="Sylfaen" pitchFamily="18" charset="0"/>
              </a:rPr>
              <a:t> </a:t>
            </a:r>
            <a:r>
              <a:rPr lang="ka-GE" sz="1400" dirty="0">
                <a:latin typeface="Sylfaen" pitchFamily="18" charset="0"/>
              </a:rPr>
              <a:t>საშუალებას აძლევს მკვლევრებს დაეყრდნონ წინა კვლევებს ან ნეთვორქინგის ჯილდოებს, როგორიცაა </a:t>
            </a:r>
            <a:r>
              <a:rPr lang="en-US" sz="1400" i="1" dirty="0" err="1">
                <a:latin typeface="Sylfaen" pitchFamily="18" charset="0"/>
              </a:rPr>
              <a:t>AccelNet</a:t>
            </a:r>
            <a:r>
              <a:rPr lang="en-US" sz="1400" i="1" dirty="0">
                <a:latin typeface="Sylfaen" pitchFamily="18" charset="0"/>
              </a:rPr>
              <a:t> Design </a:t>
            </a:r>
            <a:r>
              <a:rPr lang="ka-GE" sz="1400" dirty="0">
                <a:latin typeface="Sylfaen" pitchFamily="18" charset="0"/>
              </a:rPr>
              <a:t>ან </a:t>
            </a:r>
            <a:r>
              <a:rPr lang="en-US" sz="1400" i="1" dirty="0">
                <a:latin typeface="Sylfaen" pitchFamily="18" charset="0"/>
              </a:rPr>
              <a:t>Research Coordination Networks </a:t>
            </a:r>
            <a:r>
              <a:rPr lang="en-US" sz="1400" dirty="0">
                <a:latin typeface="Sylfaen" pitchFamily="18" charset="0"/>
              </a:rPr>
              <a:t>(RCN) </a:t>
            </a:r>
            <a:r>
              <a:rPr lang="ka-GE" sz="1400" dirty="0">
                <a:latin typeface="Sylfaen" pitchFamily="18" charset="0"/>
              </a:rPr>
              <a:t>საერთაშორისო ნეთვორქინგის განსახორციელებლად დროისა და რესურსების უზრუნველყოფით. </a:t>
            </a:r>
          </a:p>
          <a:p>
            <a:pPr marL="0" indent="0" algn="just">
              <a:lnSpc>
                <a:spcPct val="170000"/>
              </a:lnSpc>
              <a:buNone/>
            </a:pPr>
            <a:r>
              <a:rPr lang="ka-GE" sz="1400" b="1" dirty="0">
                <a:latin typeface="Sylfaen" pitchFamily="18" charset="0"/>
              </a:rPr>
              <a:t>განხორციელების ეტაპზე ორი ფაზაა:</a:t>
            </a:r>
          </a:p>
          <a:p>
            <a:pPr marL="0" indent="0" algn="just">
              <a:lnSpc>
                <a:spcPct val="170000"/>
              </a:lnSpc>
              <a:buNone/>
            </a:pPr>
            <a:r>
              <a:rPr lang="ka-GE" sz="1400" dirty="0">
                <a:latin typeface="Sylfaen" pitchFamily="18" charset="0"/>
              </a:rPr>
              <a:t>- </a:t>
            </a:r>
            <a:r>
              <a:rPr lang="ka-GE" sz="1400" b="1" dirty="0">
                <a:solidFill>
                  <a:srgbClr val="FF0000"/>
                </a:solidFill>
                <a:latin typeface="Sylfaen" pitchFamily="18" charset="0"/>
              </a:rPr>
              <a:t>ფაზა 1</a:t>
            </a:r>
            <a:r>
              <a:rPr lang="ka-GE" sz="1400" b="1" dirty="0">
                <a:latin typeface="Sylfaen" pitchFamily="18" charset="0"/>
              </a:rPr>
              <a:t>-ის</a:t>
            </a:r>
            <a:r>
              <a:rPr lang="ka-GE" sz="1400" b="1" dirty="0">
                <a:solidFill>
                  <a:srgbClr val="FF0000"/>
                </a:solidFill>
                <a:latin typeface="Sylfaen" pitchFamily="18" charset="0"/>
              </a:rPr>
              <a:t> </a:t>
            </a:r>
            <a:r>
              <a:rPr lang="ka-GE" sz="1400" dirty="0">
                <a:latin typeface="Sylfaen" pitchFamily="18" charset="0"/>
              </a:rPr>
              <a:t>დაფინანსება განკუთვნილია ექსკლუზიურად ქსელთაშორის</a:t>
            </a:r>
            <a:r>
              <a:rPr lang="en-US" sz="1400" dirty="0">
                <a:latin typeface="Sylfaen" pitchFamily="18" charset="0"/>
              </a:rPr>
              <a:t> </a:t>
            </a:r>
            <a:r>
              <a:rPr lang="ka-GE" sz="1400" dirty="0">
                <a:latin typeface="Sylfaen" pitchFamily="18" charset="0"/>
              </a:rPr>
              <a:t>აქტივობებთან დაკავშირებულ აქტივობებზე და ღიაა ყველა მკვლევრისთვის. </a:t>
            </a:r>
          </a:p>
          <a:p>
            <a:pPr marL="0" indent="0" algn="just">
              <a:lnSpc>
                <a:spcPct val="170000"/>
              </a:lnSpc>
              <a:buNone/>
            </a:pPr>
            <a:r>
              <a:rPr lang="ka-GE" sz="1400" dirty="0">
                <a:latin typeface="Sylfaen" pitchFamily="18" charset="0"/>
              </a:rPr>
              <a:t>- </a:t>
            </a:r>
            <a:r>
              <a:rPr lang="ka-GE" sz="1400" b="1" dirty="0">
                <a:solidFill>
                  <a:srgbClr val="FF0000"/>
                </a:solidFill>
                <a:latin typeface="Sylfaen" pitchFamily="18" charset="0"/>
              </a:rPr>
              <a:t>ფაზა 2</a:t>
            </a:r>
            <a:r>
              <a:rPr lang="ka-GE" sz="1400" b="1" dirty="0">
                <a:latin typeface="Sylfaen" pitchFamily="18" charset="0"/>
              </a:rPr>
              <a:t>-ის</a:t>
            </a:r>
            <a:r>
              <a:rPr lang="ka-GE" sz="1400" b="1" dirty="0">
                <a:solidFill>
                  <a:srgbClr val="FF0000"/>
                </a:solidFill>
                <a:latin typeface="Sylfaen" pitchFamily="18" charset="0"/>
              </a:rPr>
              <a:t> </a:t>
            </a:r>
            <a:r>
              <a:rPr lang="ka-GE" sz="1400" dirty="0">
                <a:latin typeface="Sylfaen" pitchFamily="18" charset="0"/>
              </a:rPr>
              <a:t>დაფინანსება არის ადრეული კონცეფციის კვლევისთვის, რომელიც გამომდინარეობს პირველი ფაზის აქტივობებიდან და ღიაა მხოლოდ ფაზა 1-ის მკვლევრებისთვის, რომლებმაც გამოავლინეს კრიტიკული კვლევის ხარვეზი სინერგიული ქსელის აქტივობების დროს ფაზა 1-ის პირველ 18-24 თვეში.</a:t>
            </a:r>
            <a:endParaRPr lang="en-US" sz="1400" dirty="0">
              <a:latin typeface="Sylfaen" pitchFamily="18" charset="0"/>
            </a:endParaRPr>
          </a:p>
        </p:txBody>
      </p:sp>
      <p:pic>
        <p:nvPicPr>
          <p:cNvPr id="5" name="Picture 4">
            <a:extLst>
              <a:ext uri="{FF2B5EF4-FFF2-40B4-BE49-F238E27FC236}">
                <a16:creationId xmlns:a16="http://schemas.microsoft.com/office/drawing/2014/main" id="{7AE9F5DF-5CE5-5B4D-2F83-ED4598E86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495" y="1073425"/>
            <a:ext cx="3167270" cy="4929809"/>
          </a:xfrm>
          <a:prstGeom prst="rect">
            <a:avLst/>
          </a:prstGeom>
        </p:spPr>
      </p:pic>
    </p:spTree>
    <p:extLst>
      <p:ext uri="{BB962C8B-B14F-4D97-AF65-F5344CB8AC3E}">
        <p14:creationId xmlns:p14="http://schemas.microsoft.com/office/powerpoint/2010/main" val="105931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E3BE-C247-9FA3-6D66-20151203321F}"/>
              </a:ext>
            </a:extLst>
          </p:cNvPr>
          <p:cNvSpPr>
            <a:spLocks noGrp="1"/>
          </p:cNvSpPr>
          <p:nvPr>
            <p:ph type="title"/>
          </p:nvPr>
        </p:nvSpPr>
        <p:spPr>
          <a:xfrm>
            <a:off x="838200" y="365125"/>
            <a:ext cx="10515600" cy="430005"/>
          </a:xfrm>
        </p:spPr>
        <p:txBody>
          <a:bodyPr>
            <a:noAutofit/>
          </a:bodyPr>
          <a:lstStyle/>
          <a:p>
            <a:br>
              <a:rPr lang="ka-GE" sz="3600" b="1" dirty="0"/>
            </a:br>
            <a:r>
              <a:rPr lang="ka-GE" sz="3600" b="1" dirty="0"/>
              <a:t>პროგრამის საკონტაქტო პირები</a:t>
            </a:r>
            <a:br>
              <a:rPr lang="ka-GE" sz="3600" b="1" dirty="0"/>
            </a:br>
            <a:endParaRPr lang="en-US" sz="3600" b="1" dirty="0"/>
          </a:p>
        </p:txBody>
      </p:sp>
      <p:sp>
        <p:nvSpPr>
          <p:cNvPr id="3" name="Content Placeholder 2">
            <a:extLst>
              <a:ext uri="{FF2B5EF4-FFF2-40B4-BE49-F238E27FC236}">
                <a16:creationId xmlns:a16="http://schemas.microsoft.com/office/drawing/2014/main" id="{FC76DB43-89ED-0FF1-8281-771B96EF3094}"/>
              </a:ext>
            </a:extLst>
          </p:cNvPr>
          <p:cNvSpPr>
            <a:spLocks noGrp="1"/>
          </p:cNvSpPr>
          <p:nvPr>
            <p:ph idx="1"/>
          </p:nvPr>
        </p:nvSpPr>
        <p:spPr>
          <a:xfrm>
            <a:off x="619871" y="1060174"/>
            <a:ext cx="11015538" cy="5684086"/>
          </a:xfrm>
        </p:spPr>
        <p:txBody>
          <a:bodyPr/>
          <a:lstStyle/>
          <a:p>
            <a:pPr algn="just">
              <a:lnSpc>
                <a:spcPct val="100000"/>
              </a:lnSpc>
            </a:pPr>
            <a:r>
              <a:rPr lang="ka-GE" sz="2000" dirty="0"/>
              <a:t>ნებისმიერი შეკითხვის შემთხვევაში, გთხოვთ, ელფოსტით დაუკავშირდეთ </a:t>
            </a:r>
            <a:r>
              <a:rPr lang="en-US" sz="2000" dirty="0" err="1"/>
              <a:t>AccelNet</a:t>
            </a:r>
            <a:r>
              <a:rPr lang="en-US" sz="2000" dirty="0"/>
              <a:t> </a:t>
            </a:r>
            <a:r>
              <a:rPr lang="ka-GE" sz="2000" dirty="0"/>
              <a:t>პროგრამის მენეჯერებს მისამართზე </a:t>
            </a:r>
            <a:r>
              <a:rPr lang="en-US" sz="2000" dirty="0">
                <a:hlinkClick r:id="rId2"/>
              </a:rPr>
              <a:t>accelnet@nsf.gov</a:t>
            </a:r>
            <a:r>
              <a:rPr lang="en-US" sz="2000" dirty="0"/>
              <a:t>.</a:t>
            </a:r>
            <a:r>
              <a:rPr lang="ka-GE" sz="2000" dirty="0"/>
              <a:t> თუ თქვენ დაინტერესებული ხართ ჩვენი დირექტორატის პარტნიორებთან გასაუბრებით, გთხოვთ, დაუკავშირდეთ პროგრამის ხელმძღვანელებს ჩვენს საკოორდინაციო კომიტეტში, რომელთა სიაც ჩამოთვლილია ქვემოთ:</a:t>
            </a:r>
          </a:p>
          <a:p>
            <a:pPr marL="0" indent="0">
              <a:buNone/>
            </a:pPr>
            <a:endParaRPr lang="en-US" dirty="0"/>
          </a:p>
        </p:txBody>
      </p:sp>
      <p:graphicFrame>
        <p:nvGraphicFramePr>
          <p:cNvPr id="4" name="Table 3">
            <a:extLst>
              <a:ext uri="{FF2B5EF4-FFF2-40B4-BE49-F238E27FC236}">
                <a16:creationId xmlns:a16="http://schemas.microsoft.com/office/drawing/2014/main" id="{B7F11807-6B3D-FA6C-1FC5-7400D1106A83}"/>
              </a:ext>
            </a:extLst>
          </p:cNvPr>
          <p:cNvGraphicFramePr>
            <a:graphicFrameLocks noGrp="1"/>
          </p:cNvGraphicFramePr>
          <p:nvPr>
            <p:extLst>
              <p:ext uri="{D42A27DB-BD31-4B8C-83A1-F6EECF244321}">
                <p14:modId xmlns:p14="http://schemas.microsoft.com/office/powerpoint/2010/main" val="2278653545"/>
              </p:ext>
            </p:extLst>
          </p:nvPr>
        </p:nvGraphicFramePr>
        <p:xfrm>
          <a:off x="847807" y="2658145"/>
          <a:ext cx="10124992" cy="4086115"/>
        </p:xfrm>
        <a:graphic>
          <a:graphicData uri="http://schemas.openxmlformats.org/drawingml/2006/table">
            <a:tbl>
              <a:tblPr/>
              <a:tblGrid>
                <a:gridCol w="2531248">
                  <a:extLst>
                    <a:ext uri="{9D8B030D-6E8A-4147-A177-3AD203B41FA5}">
                      <a16:colId xmlns:a16="http://schemas.microsoft.com/office/drawing/2014/main" val="2473543253"/>
                    </a:ext>
                  </a:extLst>
                </a:gridCol>
                <a:gridCol w="2531248">
                  <a:extLst>
                    <a:ext uri="{9D8B030D-6E8A-4147-A177-3AD203B41FA5}">
                      <a16:colId xmlns:a16="http://schemas.microsoft.com/office/drawing/2014/main" val="4247823933"/>
                    </a:ext>
                  </a:extLst>
                </a:gridCol>
                <a:gridCol w="2531248">
                  <a:extLst>
                    <a:ext uri="{9D8B030D-6E8A-4147-A177-3AD203B41FA5}">
                      <a16:colId xmlns:a16="http://schemas.microsoft.com/office/drawing/2014/main" val="2734474147"/>
                    </a:ext>
                  </a:extLst>
                </a:gridCol>
                <a:gridCol w="2531248">
                  <a:extLst>
                    <a:ext uri="{9D8B030D-6E8A-4147-A177-3AD203B41FA5}">
                      <a16:colId xmlns:a16="http://schemas.microsoft.com/office/drawing/2014/main" val="174584079"/>
                    </a:ext>
                  </a:extLst>
                </a:gridCol>
              </a:tblGrid>
              <a:tr h="451190">
                <a:tc>
                  <a:txBody>
                    <a:bodyPr/>
                    <a:lstStyle/>
                    <a:p>
                      <a:pPr fontAlgn="ctr"/>
                      <a:r>
                        <a:rPr lang="en-US" sz="1400" b="1">
                          <a:effectLst/>
                        </a:rPr>
                        <a:t>Kara C. Hoover</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2"/>
                        </a:rPr>
                        <a:t>accelnet@nsf.gov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292-2235</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OD/OISE</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3190176464"/>
                  </a:ext>
                </a:extLst>
              </a:tr>
              <a:tr h="451190">
                <a:tc>
                  <a:txBody>
                    <a:bodyPr/>
                    <a:lstStyle/>
                    <a:p>
                      <a:pPr fontAlgn="ctr"/>
                      <a:r>
                        <a:rPr lang="en-US" sz="1400" b="1">
                          <a:effectLst/>
                        </a:rPr>
                        <a:t>Allen J. Pope</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2"/>
                        </a:rPr>
                        <a:t>accelnet@nsf.gov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dirty="0">
                          <a:effectLst/>
                        </a:rPr>
                        <a:t>(703) 292-8030</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OD/OISE</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3250578223"/>
                  </a:ext>
                </a:extLst>
              </a:tr>
              <a:tr h="451190">
                <a:tc>
                  <a:txBody>
                    <a:bodyPr/>
                    <a:lstStyle/>
                    <a:p>
                      <a:pPr fontAlgn="ctr"/>
                      <a:r>
                        <a:rPr lang="en-US" sz="1400" b="1">
                          <a:effectLst/>
                        </a:rPr>
                        <a:t>Daniel Denecke</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3"/>
                        </a:rPr>
                        <a:t>ddenecke@nsf.gov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292-8072</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EDU/DGE</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928483018"/>
                  </a:ext>
                </a:extLst>
              </a:tr>
              <a:tr h="645357">
                <a:tc>
                  <a:txBody>
                    <a:bodyPr/>
                    <a:lstStyle/>
                    <a:p>
                      <a:pPr fontAlgn="ctr"/>
                      <a:r>
                        <a:rPr lang="en-US" sz="1400" b="1" dirty="0">
                          <a:effectLst/>
                        </a:rPr>
                        <a:t>Kwabena Gyimah-</a:t>
                      </a:r>
                      <a:r>
                        <a:rPr lang="en-US" sz="1400" b="1" dirty="0" err="1">
                          <a:effectLst/>
                        </a:rPr>
                        <a:t>Brempong</a:t>
                      </a:r>
                      <a:endParaRPr lang="en-US" sz="1400" b="1" dirty="0">
                        <a:effectLst/>
                      </a:endParaRP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4"/>
                        </a:rPr>
                        <a:t>kgyimahb@nsf.gov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292-7466</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SBE/SES</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969096673"/>
                  </a:ext>
                </a:extLst>
              </a:tr>
              <a:tr h="451190">
                <a:tc>
                  <a:txBody>
                    <a:bodyPr/>
                    <a:lstStyle/>
                    <a:p>
                      <a:pPr fontAlgn="ctr"/>
                      <a:r>
                        <a:rPr lang="en-US" sz="1400" b="1">
                          <a:effectLst/>
                        </a:rPr>
                        <a:t>Bruce K. Hamilton</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5"/>
                        </a:rPr>
                        <a:t>bhamilto@nsf.gov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292-8320</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ENG/CBET</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1558627872"/>
                  </a:ext>
                </a:extLst>
              </a:tr>
              <a:tr h="451190">
                <a:tc>
                  <a:txBody>
                    <a:bodyPr/>
                    <a:lstStyle/>
                    <a:p>
                      <a:pPr fontAlgn="ctr"/>
                      <a:r>
                        <a:rPr lang="en-US" sz="1400" b="1">
                          <a:effectLst/>
                        </a:rPr>
                        <a:t>Bogdan Mihaila</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6"/>
                        </a:rPr>
                        <a:t>bmihaila@nsf.gov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292-8235</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MPS/PHY</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3664106596"/>
                  </a:ext>
                </a:extLst>
              </a:tr>
              <a:tr h="451190">
                <a:tc>
                  <a:txBody>
                    <a:bodyPr/>
                    <a:lstStyle/>
                    <a:p>
                      <a:pPr fontAlgn="ctr"/>
                      <a:r>
                        <a:rPr lang="en-US" sz="1400" b="1" dirty="0">
                          <a:effectLst/>
                        </a:rPr>
                        <a:t>Mangala Sharma</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7"/>
                        </a:rPr>
                        <a:t>msharma@nsf.gov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292-4773</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GEO/AGS</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398299113"/>
                  </a:ext>
                </a:extLst>
              </a:tr>
              <a:tr h="257022">
                <a:tc>
                  <a:txBody>
                    <a:bodyPr/>
                    <a:lstStyle/>
                    <a:p>
                      <a:pPr fontAlgn="ctr"/>
                      <a:r>
                        <a:rPr lang="en-US" sz="1400" b="1">
                          <a:effectLst/>
                        </a:rPr>
                        <a:t>Robyn Smyth</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8"/>
                        </a:rPr>
                        <a:t>rsmyth@nsf.gov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292-2996</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BIO/DEB</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211963602"/>
                  </a:ext>
                </a:extLst>
              </a:tr>
              <a:tr h="451190">
                <a:tc>
                  <a:txBody>
                    <a:bodyPr/>
                    <a:lstStyle/>
                    <a:p>
                      <a:pPr fontAlgn="ctr"/>
                      <a:r>
                        <a:rPr lang="en-US" sz="1400" b="1">
                          <a:effectLst/>
                        </a:rPr>
                        <a:t>Ralph F. Wachter</a:t>
                      </a:r>
                    </a:p>
                  </a:txBody>
                  <a:tcPr marL="69069" marR="69069" marT="34534" marB="34534" anchor="ctr">
                    <a:lnL>
                      <a:noFill/>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u="none" strike="noStrike">
                          <a:solidFill>
                            <a:srgbClr val="0076D6"/>
                          </a:solidFill>
                          <a:effectLst/>
                          <a:hlinkClick r:id="rId9"/>
                        </a:rPr>
                        <a:t>rwachter@nsf.gov</a:t>
                      </a:r>
                      <a:endParaRPr lang="en-US" sz="1400" b="0">
                        <a:effectLst/>
                      </a:endParaRP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a:effectLst/>
                        </a:rPr>
                        <a:t>(703) 292-8950</a:t>
                      </a:r>
                    </a:p>
                  </a:txBody>
                  <a:tcPr marL="69069" marR="69069" marT="34534" marB="34534" anchor="ctr">
                    <a:lnL w="9525" cap="flat" cmpd="sng" algn="ctr">
                      <a:solidFill>
                        <a:srgbClr val="F1F3F6"/>
                      </a:solidFill>
                      <a:prstDash val="solid"/>
                      <a:round/>
                      <a:headEnd type="none" w="med" len="med"/>
                      <a:tailEnd type="none" w="med" len="med"/>
                    </a:lnL>
                    <a:lnR w="9525" cap="flat" cmpd="sng" algn="ctr">
                      <a:solidFill>
                        <a:srgbClr val="F1F3F6"/>
                      </a:solidFill>
                      <a:prstDash val="solid"/>
                      <a:round/>
                      <a:headEnd type="none" w="med" len="med"/>
                      <a:tailEnd type="none" w="med" len="med"/>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tc>
                  <a:txBody>
                    <a:bodyPr/>
                    <a:lstStyle/>
                    <a:p>
                      <a:pPr fontAlgn="ctr"/>
                      <a:r>
                        <a:rPr lang="en-US" sz="1400" b="0" dirty="0">
                          <a:effectLst/>
                        </a:rPr>
                        <a:t>CISE/CNS</a:t>
                      </a:r>
                    </a:p>
                  </a:txBody>
                  <a:tcPr marL="69069" marR="69069" marT="34534" marB="34534" anchor="ctr">
                    <a:lnL w="9525" cap="flat" cmpd="sng" algn="ctr">
                      <a:solidFill>
                        <a:srgbClr val="F1F3F6"/>
                      </a:solidFill>
                      <a:prstDash val="solid"/>
                      <a:round/>
                      <a:headEnd type="none" w="med" len="med"/>
                      <a:tailEnd type="none" w="med" len="med"/>
                    </a:lnL>
                    <a:lnR>
                      <a:noFill/>
                    </a:lnR>
                    <a:lnT w="9525" cap="flat" cmpd="sng" algn="ctr">
                      <a:solidFill>
                        <a:srgbClr val="F1F3F6"/>
                      </a:solidFill>
                      <a:prstDash val="solid"/>
                      <a:round/>
                      <a:headEnd type="none" w="med" len="med"/>
                      <a:tailEnd type="none" w="med" len="med"/>
                    </a:lnT>
                    <a:lnB w="9525" cap="flat" cmpd="sng" algn="ctr">
                      <a:solidFill>
                        <a:srgbClr val="F1F3F6"/>
                      </a:solidFill>
                      <a:prstDash val="solid"/>
                      <a:round/>
                      <a:headEnd type="none" w="med" len="med"/>
                      <a:tailEnd type="none" w="med" len="med"/>
                    </a:lnB>
                  </a:tcPr>
                </a:tc>
                <a:extLst>
                  <a:ext uri="{0D108BD9-81ED-4DB2-BD59-A6C34878D82A}">
                    <a16:rowId xmlns:a16="http://schemas.microsoft.com/office/drawing/2014/main" val="3343251554"/>
                  </a:ext>
                </a:extLst>
              </a:tr>
            </a:tbl>
          </a:graphicData>
        </a:graphic>
      </p:graphicFrame>
      <p:pic>
        <p:nvPicPr>
          <p:cNvPr id="6" name="Picture 5">
            <a:extLst>
              <a:ext uri="{FF2B5EF4-FFF2-40B4-BE49-F238E27FC236}">
                <a16:creationId xmlns:a16="http://schemas.microsoft.com/office/drawing/2014/main" id="{0DA65208-6E40-266B-BCD4-799011C0FB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6006" y="3429000"/>
            <a:ext cx="2067339" cy="2067339"/>
          </a:xfrm>
          <a:prstGeom prst="rect">
            <a:avLst/>
          </a:prstGeom>
        </p:spPr>
      </p:pic>
    </p:spTree>
    <p:extLst>
      <p:ext uri="{BB962C8B-B14F-4D97-AF65-F5344CB8AC3E}">
        <p14:creationId xmlns:p14="http://schemas.microsoft.com/office/powerpoint/2010/main" val="81863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6E85-DA10-0B93-F438-19A8E2AF4174}"/>
              </a:ext>
            </a:extLst>
          </p:cNvPr>
          <p:cNvSpPr>
            <a:spLocks noGrp="1"/>
          </p:cNvSpPr>
          <p:nvPr>
            <p:ph type="title"/>
          </p:nvPr>
        </p:nvSpPr>
        <p:spPr>
          <a:xfrm>
            <a:off x="838200" y="365125"/>
            <a:ext cx="10515600" cy="536023"/>
          </a:xfrm>
        </p:spPr>
        <p:txBody>
          <a:bodyPr>
            <a:noAutofit/>
          </a:bodyPr>
          <a:lstStyle/>
          <a:p>
            <a:br>
              <a:rPr lang="ka-GE" sz="2800" b="1" dirty="0"/>
            </a:br>
            <a:r>
              <a:rPr lang="ka-GE" sz="2800" b="1" dirty="0"/>
              <a:t>უახლოესი ვადები და ბიუჯეტი</a:t>
            </a:r>
            <a:br>
              <a:rPr lang="ka-GE" sz="2800" b="1" dirty="0"/>
            </a:br>
            <a:endParaRPr lang="en-US" sz="2800" b="1" dirty="0"/>
          </a:p>
        </p:txBody>
      </p:sp>
      <p:sp>
        <p:nvSpPr>
          <p:cNvPr id="3" name="Content Placeholder 2">
            <a:extLst>
              <a:ext uri="{FF2B5EF4-FFF2-40B4-BE49-F238E27FC236}">
                <a16:creationId xmlns:a16="http://schemas.microsoft.com/office/drawing/2014/main" id="{AA699E30-CA8E-C438-B643-61BBBEB30F1F}"/>
              </a:ext>
            </a:extLst>
          </p:cNvPr>
          <p:cNvSpPr>
            <a:spLocks noGrp="1"/>
          </p:cNvSpPr>
          <p:nvPr>
            <p:ph idx="1"/>
          </p:nvPr>
        </p:nvSpPr>
        <p:spPr>
          <a:xfrm>
            <a:off x="838200" y="1152939"/>
            <a:ext cx="10515600" cy="5539409"/>
          </a:xfrm>
        </p:spPr>
        <p:txBody>
          <a:bodyPr>
            <a:normAutofit fontScale="85000" lnSpcReduction="10000"/>
          </a:bodyPr>
          <a:lstStyle/>
          <a:p>
            <a:pPr marL="0" indent="0" algn="just">
              <a:lnSpc>
                <a:spcPct val="150000"/>
              </a:lnSpc>
              <a:buNone/>
            </a:pPr>
            <a:r>
              <a:rPr lang="ka-GE" sz="1800" b="1" dirty="0">
                <a:solidFill>
                  <a:srgbClr val="FF0000"/>
                </a:solidFill>
              </a:rPr>
              <a:t>დედლაინი</a:t>
            </a:r>
            <a:r>
              <a:rPr lang="ka-GE" sz="1800" dirty="0"/>
              <a:t>: </a:t>
            </a:r>
            <a:r>
              <a:rPr lang="ka-GE" sz="1800" b="1" dirty="0"/>
              <a:t>2024 წლის 16 სექტემბერი </a:t>
            </a:r>
            <a:endParaRPr lang="en-US" sz="1800" b="1" dirty="0"/>
          </a:p>
          <a:p>
            <a:pPr marL="0" indent="0" algn="just">
              <a:lnSpc>
                <a:spcPct val="150000"/>
              </a:lnSpc>
              <a:buNone/>
            </a:pPr>
            <a:r>
              <a:rPr lang="ka-GE" sz="1800" dirty="0"/>
              <a:t>(ორგანიზაციის ადგილობრივი დროით 5 საათი) </a:t>
            </a:r>
            <a:endParaRPr lang="en-US" sz="1800" dirty="0"/>
          </a:p>
          <a:p>
            <a:pPr marL="0" indent="0" algn="just">
              <a:lnSpc>
                <a:spcPct val="150000"/>
              </a:lnSpc>
              <a:buNone/>
            </a:pPr>
            <a:r>
              <a:rPr lang="ka-GE" sz="1800" b="1" dirty="0">
                <a:solidFill>
                  <a:srgbClr val="FF0000"/>
                </a:solidFill>
              </a:rPr>
              <a:t>ბიუჯეტი</a:t>
            </a:r>
            <a:r>
              <a:rPr lang="ka-GE" sz="1800" dirty="0"/>
              <a:t>: </a:t>
            </a:r>
            <a:r>
              <a:rPr lang="ka-GE" sz="1800" b="1" dirty="0"/>
              <a:t>10 მილიონი აშშ დოლარი </a:t>
            </a:r>
            <a:r>
              <a:rPr lang="ka-GE" sz="1800" dirty="0"/>
              <a:t>(ჯამში ფინანსდება 10-14 პროექტი)</a:t>
            </a:r>
            <a:endParaRPr lang="ka-GE" sz="1800" b="1" dirty="0">
              <a:solidFill>
                <a:srgbClr val="FF0000"/>
              </a:solidFill>
            </a:endParaRPr>
          </a:p>
          <a:p>
            <a:pPr marL="0" indent="0" algn="just">
              <a:lnSpc>
                <a:spcPct val="150000"/>
              </a:lnSpc>
              <a:buNone/>
            </a:pPr>
            <a:r>
              <a:rPr lang="ka-GE" sz="1800" b="1" dirty="0">
                <a:solidFill>
                  <a:srgbClr val="FF0000"/>
                </a:solidFill>
              </a:rPr>
              <a:t>   </a:t>
            </a:r>
            <a:endParaRPr lang="en-US" sz="1800" b="1" dirty="0">
              <a:solidFill>
                <a:srgbClr val="FF0000"/>
              </a:solidFill>
            </a:endParaRPr>
          </a:p>
          <a:p>
            <a:pPr marL="0" indent="0" algn="just">
              <a:lnSpc>
                <a:spcPct val="150000"/>
              </a:lnSpc>
              <a:buNone/>
            </a:pPr>
            <a:r>
              <a:rPr lang="ka-GE" sz="1800" b="1" dirty="0">
                <a:solidFill>
                  <a:srgbClr val="FF0000"/>
                </a:solidFill>
              </a:rPr>
              <a:t> შენიშვნები</a:t>
            </a:r>
            <a:r>
              <a:rPr lang="ka-GE" sz="1800" dirty="0"/>
              <a:t>: </a:t>
            </a:r>
          </a:p>
          <a:p>
            <a:pPr marL="0" indent="0" algn="just">
              <a:lnSpc>
                <a:spcPct val="150000"/>
              </a:lnSpc>
              <a:buNone/>
            </a:pPr>
            <a:r>
              <a:rPr lang="ka-GE" sz="1800" dirty="0"/>
              <a:t>- ერთი და იგივე მკვლევარი ან თანამკვლევარი ერთი ორგანიზაციიდან შეიძლება არაუმეტეს ერთ საგრანტო განაცხადში ფიქსირდებოდეს.</a:t>
            </a:r>
          </a:p>
          <a:p>
            <a:pPr marL="0" indent="0" algn="just">
              <a:lnSpc>
                <a:spcPct val="150000"/>
              </a:lnSpc>
              <a:buNone/>
            </a:pPr>
            <a:r>
              <a:rPr lang="ka-GE" sz="1800" dirty="0"/>
              <a:t>- ორგანიზაცია არ არის შეზღუდული განაცხადის გაკეთებაში.</a:t>
            </a:r>
          </a:p>
          <a:p>
            <a:pPr marL="0" indent="0" algn="just">
              <a:lnSpc>
                <a:spcPct val="150000"/>
              </a:lnSpc>
              <a:buNone/>
            </a:pPr>
            <a:r>
              <a:rPr lang="ka-GE" sz="1800" dirty="0"/>
              <a:t>- პროექტი ცხადდება ყოველწლიურად და დედლაინი არის ყოველი სექტემბრის მესამე ორშაბათი.</a:t>
            </a:r>
          </a:p>
          <a:p>
            <a:pPr marL="0" indent="0" algn="just">
              <a:lnSpc>
                <a:spcPct val="150000"/>
              </a:lnSpc>
              <a:buNone/>
            </a:pPr>
            <a:r>
              <a:rPr lang="ka-GE" sz="1800" dirty="0"/>
              <a:t>- განაცხადის წარდგენაზე უფლებამოსილია მხოლოდ: უმაღლესი სასწავლებლები, არაკომერციული, არააკადემიური ორგანიზაციები, ტომობრივი მთავრობები (ინდია, ალასკა...)</a:t>
            </a:r>
            <a:endParaRPr lang="ka-GE" sz="1800" b="1" dirty="0"/>
          </a:p>
          <a:p>
            <a:pPr marL="0" indent="0" algn="just">
              <a:lnSpc>
                <a:spcPct val="150000"/>
              </a:lnSpc>
              <a:buNone/>
            </a:pPr>
            <a:r>
              <a:rPr lang="ka-GE" sz="1800" dirty="0"/>
              <a:t>- დამატებითი ინფორმაციისთვის ეწვიეთ ვებგვერდს:</a:t>
            </a:r>
          </a:p>
          <a:p>
            <a:pPr marL="0" indent="0" algn="just">
              <a:lnSpc>
                <a:spcPct val="150000"/>
              </a:lnSpc>
              <a:buNone/>
            </a:pPr>
            <a:r>
              <a:rPr lang="ka-GE" sz="1800" dirty="0"/>
              <a:t> </a:t>
            </a:r>
            <a:r>
              <a:rPr lang="en-US" sz="1600" dirty="0">
                <a:hlinkClick r:id="rId2"/>
              </a:rPr>
              <a:t>https://new.nsf.gov/funding/opportunities/accelerating-research-through-international/nsf23-619/solicitation#elig</a:t>
            </a:r>
            <a:r>
              <a:rPr lang="ka-GE" sz="1600" dirty="0"/>
              <a:t> </a:t>
            </a:r>
          </a:p>
          <a:p>
            <a:pPr marL="0" indent="0">
              <a:buNone/>
            </a:pPr>
            <a:endParaRPr lang="ka-GE" sz="2400" dirty="0"/>
          </a:p>
        </p:txBody>
      </p:sp>
      <p:pic>
        <p:nvPicPr>
          <p:cNvPr id="5" name="Picture 4">
            <a:extLst>
              <a:ext uri="{FF2B5EF4-FFF2-40B4-BE49-F238E27FC236}">
                <a16:creationId xmlns:a16="http://schemas.microsoft.com/office/drawing/2014/main" id="{E1E3EC84-120D-5522-FFD6-2E2E9175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696" y="0"/>
            <a:ext cx="4691269" cy="2345635"/>
          </a:xfrm>
          <a:prstGeom prst="rect">
            <a:avLst/>
          </a:prstGeom>
        </p:spPr>
      </p:pic>
    </p:spTree>
    <p:extLst>
      <p:ext uri="{BB962C8B-B14F-4D97-AF65-F5344CB8AC3E}">
        <p14:creationId xmlns:p14="http://schemas.microsoft.com/office/powerpoint/2010/main" val="114619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73DE05-9C01-C9EE-26B8-940725849A4A}"/>
              </a:ext>
            </a:extLst>
          </p:cNvPr>
          <p:cNvSpPr>
            <a:spLocks noGrp="1"/>
          </p:cNvSpPr>
          <p:nvPr>
            <p:ph idx="1"/>
          </p:nvPr>
        </p:nvSpPr>
        <p:spPr>
          <a:xfrm>
            <a:off x="838200" y="539458"/>
            <a:ext cx="10515600" cy="4351338"/>
          </a:xfrm>
        </p:spPr>
        <p:txBody>
          <a:bodyPr/>
          <a:lstStyle/>
          <a:p>
            <a:r>
              <a:rPr lang="en-US" b="0" i="0" u="none" strike="noStrike" dirty="0">
                <a:solidFill>
                  <a:srgbClr val="181818"/>
                </a:solidFill>
                <a:effectLst/>
                <a:latin typeface="Sylfaen" pitchFamily="18" charset="0"/>
              </a:rPr>
              <a:t>“Success is the ability to go from failure to failure without losing your enthusiasm” </a:t>
            </a:r>
            <a:br>
              <a:rPr lang="en-US" b="0" i="0" u="none" strike="noStrike" dirty="0">
                <a:solidFill>
                  <a:srgbClr val="181818"/>
                </a:solidFill>
                <a:effectLst/>
                <a:latin typeface="Sylfaen" pitchFamily="18" charset="0"/>
              </a:rPr>
            </a:br>
            <a:endParaRPr lang="en-US" b="0" i="0" u="none" strike="noStrike" dirty="0">
              <a:solidFill>
                <a:srgbClr val="181818"/>
              </a:solidFill>
              <a:effectLst/>
              <a:latin typeface="Sylfaen" pitchFamily="18" charset="0"/>
            </a:endParaRPr>
          </a:p>
          <a:p>
            <a:r>
              <a:rPr lang="en-US" b="0" i="0" u="none" strike="noStrike" dirty="0">
                <a:solidFill>
                  <a:srgbClr val="181818"/>
                </a:solidFill>
                <a:effectLst/>
                <a:latin typeface="Merriweather" pitchFamily="2" charset="77"/>
              </a:rPr>
              <a:t> </a:t>
            </a:r>
            <a:r>
              <a:rPr lang="en-US" b="1" i="0" u="none" strike="noStrike" dirty="0">
                <a:solidFill>
                  <a:srgbClr val="333333"/>
                </a:solidFill>
                <a:effectLst/>
                <a:latin typeface="Sylfaen" pitchFamily="18" charset="0"/>
              </a:rPr>
              <a:t>Winston Churchill</a:t>
            </a:r>
            <a:endParaRPr lang="en-US" dirty="0">
              <a:latin typeface="Sylfaen" pitchFamily="18" charset="0"/>
            </a:endParaRPr>
          </a:p>
        </p:txBody>
      </p:sp>
      <p:pic>
        <p:nvPicPr>
          <p:cNvPr id="5" name="Picture 4">
            <a:extLst>
              <a:ext uri="{FF2B5EF4-FFF2-40B4-BE49-F238E27FC236}">
                <a16:creationId xmlns:a16="http://schemas.microsoft.com/office/drawing/2014/main" id="{8060F2B8-CC1B-AC61-CBD9-4B48C0544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549" y="1897926"/>
            <a:ext cx="2540000" cy="3352800"/>
          </a:xfrm>
          <a:prstGeom prst="rect">
            <a:avLst/>
          </a:prstGeom>
        </p:spPr>
      </p:pic>
      <p:sp>
        <p:nvSpPr>
          <p:cNvPr id="2" name="TextBox 1">
            <a:extLst>
              <a:ext uri="{FF2B5EF4-FFF2-40B4-BE49-F238E27FC236}">
                <a16:creationId xmlns:a16="http://schemas.microsoft.com/office/drawing/2014/main" id="{48BC2708-8325-F8C4-EF14-447597BCDF89}"/>
              </a:ext>
            </a:extLst>
          </p:cNvPr>
          <p:cNvSpPr txBox="1"/>
          <p:nvPr/>
        </p:nvSpPr>
        <p:spPr>
          <a:xfrm>
            <a:off x="4691270" y="5610656"/>
            <a:ext cx="3116559" cy="707886"/>
          </a:xfrm>
          <a:prstGeom prst="rect">
            <a:avLst/>
          </a:prstGeom>
          <a:noFill/>
        </p:spPr>
        <p:txBody>
          <a:bodyPr wrap="none" rtlCol="0">
            <a:spAutoFit/>
          </a:bodyPr>
          <a:lstStyle/>
          <a:p>
            <a:r>
              <a:rPr lang="ka-GE" sz="4000" b="1" dirty="0"/>
              <a:t>გმადლობთ</a:t>
            </a:r>
            <a:r>
              <a:rPr lang="ka-GE" sz="4000" dirty="0"/>
              <a:t>!</a:t>
            </a:r>
            <a:endParaRPr lang="en-US" dirty="0"/>
          </a:p>
        </p:txBody>
      </p:sp>
    </p:spTree>
    <p:extLst>
      <p:ext uri="{BB962C8B-B14F-4D97-AF65-F5344CB8AC3E}">
        <p14:creationId xmlns:p14="http://schemas.microsoft.com/office/powerpoint/2010/main" val="367852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6D2F-8886-DDBC-94AC-B3DCFF3EBD4F}"/>
              </a:ext>
            </a:extLst>
          </p:cNvPr>
          <p:cNvSpPr>
            <a:spLocks noGrp="1"/>
          </p:cNvSpPr>
          <p:nvPr>
            <p:ph type="title"/>
          </p:nvPr>
        </p:nvSpPr>
        <p:spPr>
          <a:xfrm>
            <a:off x="838200" y="365126"/>
            <a:ext cx="10515600" cy="630298"/>
          </a:xfrm>
        </p:spPr>
        <p:txBody>
          <a:bodyPr>
            <a:noAutofit/>
          </a:bodyPr>
          <a:lstStyle/>
          <a:p>
            <a:pPr algn="ctr"/>
            <a:r>
              <a:rPr lang="en-US" sz="2800" b="1" dirty="0">
                <a:solidFill>
                  <a:schemeClr val="accent1"/>
                </a:solidFill>
                <a:latin typeface="Sylfaen" pitchFamily="18" charset="0"/>
              </a:rPr>
              <a:t>COST</a:t>
            </a:r>
            <a:r>
              <a:rPr lang="ka-GE" sz="2800" b="1" dirty="0">
                <a:solidFill>
                  <a:schemeClr val="accent1"/>
                </a:solidFill>
                <a:latin typeface="Sylfaen" pitchFamily="18" charset="0"/>
              </a:rPr>
              <a:t>-ის შესახებ-2</a:t>
            </a:r>
            <a:endParaRPr lang="en-US" sz="2800" dirty="0">
              <a:solidFill>
                <a:schemeClr val="accent1"/>
              </a:solidFill>
              <a:latin typeface="Sylfaen" pitchFamily="18" charset="0"/>
            </a:endParaRPr>
          </a:p>
        </p:txBody>
      </p:sp>
      <p:sp>
        <p:nvSpPr>
          <p:cNvPr id="3" name="Content Placeholder 2">
            <a:extLst>
              <a:ext uri="{FF2B5EF4-FFF2-40B4-BE49-F238E27FC236}">
                <a16:creationId xmlns:a16="http://schemas.microsoft.com/office/drawing/2014/main" id="{57D131E5-73E7-4867-2257-AB92700D109A}"/>
              </a:ext>
            </a:extLst>
          </p:cNvPr>
          <p:cNvSpPr>
            <a:spLocks noGrp="1"/>
          </p:cNvSpPr>
          <p:nvPr>
            <p:ph idx="1"/>
          </p:nvPr>
        </p:nvSpPr>
        <p:spPr>
          <a:xfrm>
            <a:off x="439838" y="995424"/>
            <a:ext cx="10913962" cy="5862576"/>
          </a:xfrm>
        </p:spPr>
        <p:txBody>
          <a:bodyPr>
            <a:normAutofit fontScale="32500" lnSpcReduction="20000"/>
          </a:bodyPr>
          <a:lstStyle/>
          <a:p>
            <a:pPr algn="just">
              <a:lnSpc>
                <a:spcPct val="160000"/>
              </a:lnSpc>
              <a:buFont typeface="Wingdings" pitchFamily="2" charset="2"/>
              <a:buChar char="Ø"/>
            </a:pPr>
            <a:r>
              <a:rPr lang="en-US" sz="5500" dirty="0">
                <a:effectLst/>
                <a:latin typeface="Sylfaen" pitchFamily="18" charset="0"/>
                <a:ea typeface="Calibri" panose="020F0502020204030204" pitchFamily="34" charset="0"/>
                <a:cs typeface="Arial" panose="020B0604020202020204" pitchFamily="34" charset="0"/>
              </a:rPr>
              <a:t>COST-</a:t>
            </a:r>
            <a:r>
              <a:rPr lang="ka-GE" sz="5500" dirty="0">
                <a:effectLst/>
                <a:latin typeface="Sylfaen" pitchFamily="18" charset="0"/>
                <a:ea typeface="Calibri" panose="020F0502020204030204" pitchFamily="34" charset="0"/>
                <a:cs typeface="Arial" panose="020B0604020202020204" pitchFamily="34" charset="0"/>
              </a:rPr>
              <a:t>ის ქმედებები ძირითადად </a:t>
            </a:r>
            <a:r>
              <a:rPr lang="ka-GE" sz="5500" b="1" dirty="0">
                <a:effectLst/>
                <a:latin typeface="Sylfaen" pitchFamily="18" charset="0"/>
                <a:ea typeface="Calibri" panose="020F0502020204030204" pitchFamily="34" charset="0"/>
                <a:cs typeface="Arial" panose="020B0604020202020204" pitchFamily="34" charset="0"/>
              </a:rPr>
              <a:t>ინტერდისციპლინური</a:t>
            </a:r>
            <a:r>
              <a:rPr lang="ka-GE" sz="5500" dirty="0">
                <a:effectLst/>
                <a:latin typeface="Sylfaen" pitchFamily="18" charset="0"/>
                <a:ea typeface="Calibri" panose="020F0502020204030204" pitchFamily="34" charset="0"/>
                <a:cs typeface="Arial" panose="020B0604020202020204" pitchFamily="34" charset="0"/>
              </a:rPr>
              <a:t> ხასიათისაა.</a:t>
            </a:r>
          </a:p>
          <a:p>
            <a:pPr algn="just">
              <a:lnSpc>
                <a:spcPct val="160000"/>
              </a:lnSpc>
              <a:buFont typeface="Wingdings" pitchFamily="2" charset="2"/>
              <a:buChar char="Ø"/>
            </a:pPr>
            <a:r>
              <a:rPr lang="ka-GE" sz="5500" dirty="0">
                <a:latin typeface="Sylfaen" pitchFamily="18" charset="0"/>
                <a:cs typeface="Arial" panose="020B0604020202020204" pitchFamily="34" charset="0"/>
              </a:rPr>
              <a:t>შესაძლებელია </a:t>
            </a:r>
            <a:r>
              <a:rPr lang="ka-GE" sz="5500" b="1" dirty="0">
                <a:latin typeface="Sylfaen" pitchFamily="18" charset="0"/>
                <a:cs typeface="Arial" panose="020B0604020202020204" pitchFamily="34" charset="0"/>
              </a:rPr>
              <a:t>მიმდინარე ქმედებებთან შეერთება</a:t>
            </a:r>
            <a:r>
              <a:rPr lang="ka-GE" sz="5500" dirty="0">
                <a:latin typeface="Sylfaen" pitchFamily="18" charset="0"/>
                <a:cs typeface="Arial" panose="020B0604020202020204" pitchFamily="34" charset="0"/>
              </a:rPr>
              <a:t>, რომლებიც განაგრძობენ გაფართოებას </a:t>
            </a:r>
            <a:r>
              <a:rPr lang="en-US" sz="5500" kern="100" dirty="0" err="1">
                <a:effectLst/>
                <a:latin typeface="Sylfaen" pitchFamily="18" charset="0"/>
                <a:ea typeface="Calibri" panose="020F0502020204030204" pitchFamily="34" charset="0"/>
                <a:cs typeface="Sylfaen" pitchFamily="18" charset="0"/>
              </a:rPr>
              <a:t>ოთხწლი</a:t>
            </a:r>
            <a:r>
              <a:rPr lang="ka-GE" sz="5500" kern="100" dirty="0">
                <a:effectLst/>
                <a:latin typeface="Sylfaen" pitchFamily="18" charset="0"/>
                <a:ea typeface="Calibri" panose="020F0502020204030204" pitchFamily="34" charset="0"/>
                <a:cs typeface="Sylfaen" pitchFamily="18" charset="0"/>
              </a:rPr>
              <a:t>ანი</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დაფინანსების</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პერიოდში</a:t>
            </a:r>
            <a:r>
              <a:rPr lang="en-US" sz="5500" kern="100" dirty="0">
                <a:effectLst/>
                <a:latin typeface="Sylfaen" pitchFamily="18" charset="0"/>
                <a:ea typeface="Calibri" panose="020F0502020204030204" pitchFamily="34" charset="0"/>
                <a:cs typeface="Arial" panose="020B0604020202020204" pitchFamily="34" charset="0"/>
              </a:rPr>
              <a:t>. </a:t>
            </a:r>
            <a:endParaRPr lang="ka-GE" sz="5500" kern="100"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en-US" sz="5500" dirty="0">
                <a:effectLst/>
                <a:latin typeface="Sylfaen" pitchFamily="18" charset="0"/>
                <a:ea typeface="Calibri" panose="020F0502020204030204" pitchFamily="34" charset="0"/>
                <a:cs typeface="Arial" panose="020B0604020202020204" pitchFamily="34" charset="0"/>
              </a:rPr>
              <a:t>COST</a:t>
            </a:r>
            <a:r>
              <a:rPr lang="ka-GE" sz="5500" dirty="0">
                <a:effectLst/>
                <a:latin typeface="Sylfaen" pitchFamily="18" charset="0"/>
                <a:ea typeface="Calibri" panose="020F0502020204030204" pitchFamily="34" charset="0"/>
                <a:cs typeface="Arial" panose="020B0604020202020204" pitchFamily="34" charset="0"/>
              </a:rPr>
              <a:t> მოიცავს</a:t>
            </a:r>
            <a:r>
              <a:rPr lang="en-US" sz="5500" kern="100" dirty="0">
                <a:effectLst/>
                <a:latin typeface="Sylfaen" pitchFamily="18" charset="0"/>
                <a:ea typeface="Calibri" panose="020F0502020204030204" pitchFamily="34" charset="0"/>
                <a:cs typeface="Arial" panose="020B0604020202020204" pitchFamily="34" charset="0"/>
              </a:rPr>
              <a:t> </a:t>
            </a:r>
            <a:r>
              <a:rPr lang="en-US" sz="5500" b="1" kern="100" dirty="0" err="1">
                <a:effectLst/>
                <a:latin typeface="Sylfaen" pitchFamily="18" charset="0"/>
                <a:ea typeface="Calibri" panose="020F0502020204030204" pitchFamily="34" charset="0"/>
                <a:cs typeface="Sylfaen" pitchFamily="18" charset="0"/>
              </a:rPr>
              <a:t>მრავალ</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დაინტერესებულ</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მხარეს</a:t>
            </a:r>
            <a:r>
              <a:rPr lang="ka-GE" sz="5500" kern="100" dirty="0">
                <a:effectLst/>
                <a:latin typeface="Sylfaen" pitchFamily="18" charset="0"/>
                <a:ea typeface="Calibri" panose="020F0502020204030204" pitchFamily="34" charset="0"/>
                <a:cs typeface="Sylfaen" pitchFamily="18" charset="0"/>
              </a:rPr>
              <a:t> - </a:t>
            </a:r>
            <a:r>
              <a:rPr lang="en-US" sz="5500" kern="100" dirty="0" err="1">
                <a:effectLst/>
                <a:latin typeface="Sylfaen" pitchFamily="18" charset="0"/>
                <a:ea typeface="Calibri" panose="020F0502020204030204" pitchFamily="34" charset="0"/>
                <a:cs typeface="Sylfaen" pitchFamily="18" charset="0"/>
              </a:rPr>
              <a:t>კერძო</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სექტორს</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პოლიტიკის</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შემქმნელებს</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და</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სამოქალაქო</a:t>
            </a:r>
            <a:r>
              <a:rPr lang="en-US" sz="5500" kern="100" dirty="0">
                <a:effectLst/>
                <a:latin typeface="Sylfaen" pitchFamily="18" charset="0"/>
                <a:ea typeface="Calibri" panose="020F0502020204030204" pitchFamily="34" charset="0"/>
                <a:cs typeface="Arial" panose="020B0604020202020204" pitchFamily="34" charset="0"/>
              </a:rPr>
              <a:t> </a:t>
            </a:r>
            <a:r>
              <a:rPr lang="en-US" sz="5500" kern="100" dirty="0" err="1">
                <a:effectLst/>
                <a:latin typeface="Sylfaen" pitchFamily="18" charset="0"/>
                <a:ea typeface="Calibri" panose="020F0502020204030204" pitchFamily="34" charset="0"/>
                <a:cs typeface="Sylfaen" pitchFamily="18" charset="0"/>
              </a:rPr>
              <a:t>საზოგადოებას</a:t>
            </a:r>
            <a:r>
              <a:rPr lang="en-US" sz="5500" kern="100" dirty="0">
                <a:effectLst/>
                <a:latin typeface="Sylfaen" pitchFamily="18" charset="0"/>
                <a:ea typeface="Calibri" panose="020F0502020204030204" pitchFamily="34" charset="0"/>
                <a:cs typeface="Arial" panose="020B0604020202020204" pitchFamily="34" charset="0"/>
              </a:rPr>
              <a:t>.</a:t>
            </a:r>
            <a:endParaRPr lang="ka-GE" sz="5500" kern="100"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en-US" sz="5500" dirty="0">
                <a:effectLst/>
                <a:latin typeface="Sylfaen" pitchFamily="18" charset="0"/>
                <a:ea typeface="Calibri" panose="020F0502020204030204" pitchFamily="34" charset="0"/>
                <a:cs typeface="Arial" panose="020B0604020202020204" pitchFamily="34" charset="0"/>
              </a:rPr>
              <a:t>COST</a:t>
            </a:r>
            <a:r>
              <a:rPr lang="ka-GE" sz="5500" dirty="0">
                <a:effectLst/>
                <a:latin typeface="Sylfaen" pitchFamily="18" charset="0"/>
                <a:ea typeface="Calibri" panose="020F0502020204030204" pitchFamily="34" charset="0"/>
                <a:cs typeface="Arial" panose="020B0604020202020204" pitchFamily="34" charset="0"/>
              </a:rPr>
              <a:t> აფინანსებს </a:t>
            </a:r>
            <a:r>
              <a:rPr lang="en-US" sz="5500" dirty="0" err="1">
                <a:effectLst/>
                <a:latin typeface="Sylfaen" pitchFamily="18" charset="0"/>
                <a:ea typeface="Calibri" panose="020F0502020204030204" pitchFamily="34" charset="0"/>
                <a:cs typeface="Sylfaen" pitchFamily="18" charset="0"/>
              </a:rPr>
              <a:t>თანამშრომლობის</a:t>
            </a:r>
            <a:r>
              <a:rPr lang="en-US" sz="5500" dirty="0">
                <a:effectLst/>
                <a:latin typeface="Sylfaen" pitchFamily="18" charset="0"/>
                <a:ea typeface="Calibri" panose="020F0502020204030204" pitchFamily="34" charset="0"/>
                <a:cs typeface="Arial" panose="020B0604020202020204" pitchFamily="34" charset="0"/>
              </a:rPr>
              <a:t> </a:t>
            </a:r>
            <a:r>
              <a:rPr lang="ka-GE" sz="5500" dirty="0">
                <a:effectLst/>
                <a:latin typeface="Sylfaen" pitchFamily="18" charset="0"/>
                <a:ea typeface="Calibri" panose="020F0502020204030204" pitchFamily="34" charset="0"/>
                <a:cs typeface="Arial" panose="020B0604020202020204" pitchFamily="34" charset="0"/>
              </a:rPr>
              <a:t>ისეთ </a:t>
            </a:r>
            <a:r>
              <a:rPr lang="en-US" sz="5500" b="1" dirty="0" err="1">
                <a:effectLst/>
                <a:latin typeface="Sylfaen" pitchFamily="18" charset="0"/>
                <a:ea typeface="Calibri" panose="020F0502020204030204" pitchFamily="34" charset="0"/>
                <a:cs typeface="Sylfaen" pitchFamily="18" charset="0"/>
              </a:rPr>
              <a:t>აქტივობებს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როგორიცაა</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სამუშაო</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შეხვედრები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კონფერენციები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სამუშაო</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ჯგუფის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შეხვედრები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სკოლები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მოკლევადიანი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სამეცნიერო</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მისიები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და</a:t>
            </a:r>
            <a:r>
              <a:rPr lang="en-US" sz="5500" dirty="0">
                <a:effectLst/>
                <a:latin typeface="Sylfaen" pitchFamily="18" charset="0"/>
                <a:ea typeface="Calibri" panose="020F0502020204030204" pitchFamily="34" charset="0"/>
                <a:cs typeface="Arial" panose="020B0604020202020204" pitchFamily="34" charset="0"/>
              </a:rPr>
              <a:t> </a:t>
            </a:r>
            <a:r>
              <a:rPr lang="ka-GE" sz="5500" dirty="0">
                <a:effectLst/>
                <a:latin typeface="Sylfaen" pitchFamily="18" charset="0"/>
                <a:ea typeface="Calibri" panose="020F0502020204030204" pitchFamily="34" charset="0"/>
                <a:cs typeface="Sylfaen" pitchFamily="18" charset="0"/>
              </a:rPr>
              <a:t>დისემინაციისა</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და</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კომუნიკაციის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აქტივობები</a:t>
            </a:r>
            <a:r>
              <a:rPr lang="en-US" sz="5500" dirty="0">
                <a:effectLst/>
                <a:latin typeface="Sylfaen" pitchFamily="18" charset="0"/>
                <a:ea typeface="Calibri" panose="020F0502020204030204" pitchFamily="34" charset="0"/>
                <a:cs typeface="Arial" panose="020B0604020202020204" pitchFamily="34" charset="0"/>
              </a:rPr>
              <a:t>. </a:t>
            </a:r>
            <a:endParaRPr lang="ka-GE" sz="5500" dirty="0">
              <a:effectLst/>
              <a:latin typeface="Sylfaen" pitchFamily="18" charset="0"/>
              <a:ea typeface="Calibri" panose="020F0502020204030204" pitchFamily="34" charset="0"/>
              <a:cs typeface="Arial" panose="020B0604020202020204" pitchFamily="34" charset="0"/>
            </a:endParaRPr>
          </a:p>
          <a:p>
            <a:pPr algn="just">
              <a:lnSpc>
                <a:spcPct val="160000"/>
              </a:lnSpc>
              <a:buFont typeface="Wingdings" pitchFamily="2" charset="2"/>
              <a:buChar char="Ø"/>
            </a:pPr>
            <a:r>
              <a:rPr lang="en-US" sz="5500" dirty="0">
                <a:effectLst/>
                <a:latin typeface="Sylfaen" pitchFamily="18" charset="0"/>
                <a:ea typeface="Calibri" panose="020F0502020204030204" pitchFamily="34" charset="0"/>
                <a:cs typeface="Arial" panose="020B0604020202020204" pitchFamily="34" charset="0"/>
              </a:rPr>
              <a:t>COST </a:t>
            </a:r>
            <a:r>
              <a:rPr lang="en-US" sz="5500" dirty="0" err="1">
                <a:effectLst/>
                <a:latin typeface="Sylfaen" pitchFamily="18" charset="0"/>
                <a:ea typeface="Calibri" panose="020F0502020204030204" pitchFamily="34" charset="0"/>
                <a:cs typeface="Sylfaen" pitchFamily="18" charset="0"/>
              </a:rPr>
              <a:t>ყურადღებას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ამახვილებს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მკვლევრების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აქტიურ</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ჩართვაზე</a:t>
            </a:r>
            <a:r>
              <a:rPr lang="en-US" sz="5500" dirty="0">
                <a:effectLst/>
                <a:latin typeface="Sylfaen" pitchFamily="18" charset="0"/>
                <a:ea typeface="Calibri" panose="020F0502020204030204" pitchFamily="34" charset="0"/>
                <a:cs typeface="Arial" panose="020B0604020202020204" pitchFamily="34" charset="0"/>
              </a:rPr>
              <a:t> </a:t>
            </a:r>
            <a:r>
              <a:rPr lang="ka-GE" sz="5500" dirty="0">
                <a:effectLst/>
                <a:latin typeface="Sylfaen" pitchFamily="18" charset="0"/>
                <a:ea typeface="Calibri" panose="020F0502020204030204" pitchFamily="34" charset="0"/>
                <a:cs typeface="Arial" panose="020B0604020202020204" pitchFamily="34" charset="0"/>
              </a:rPr>
              <a:t>ისეთი </a:t>
            </a:r>
            <a:r>
              <a:rPr lang="ka-GE" sz="5500" b="1" dirty="0">
                <a:effectLst/>
                <a:latin typeface="Sylfaen" pitchFamily="18" charset="0"/>
                <a:ea typeface="Calibri" panose="020F0502020204030204" pitchFamily="34" charset="0"/>
                <a:cs typeface="Arial" panose="020B0604020202020204" pitchFamily="34" charset="0"/>
              </a:rPr>
              <a:t>ქვეყნებიდან</a:t>
            </a:r>
            <a:r>
              <a:rPr lang="ka-GE" sz="5500" dirty="0">
                <a:effectLst/>
                <a:latin typeface="Sylfaen" pitchFamily="18" charset="0"/>
                <a:ea typeface="Calibri" panose="020F0502020204030204" pitchFamily="34" charset="0"/>
                <a:cs typeface="Arial" panose="020B0604020202020204" pitchFamily="34" charset="0"/>
              </a:rPr>
              <a:t>, რომლებიც </a:t>
            </a:r>
            <a:r>
              <a:rPr lang="en-US" sz="5500" dirty="0" err="1">
                <a:effectLst/>
                <a:latin typeface="Sylfaen" pitchFamily="18" charset="0"/>
                <a:ea typeface="Calibri" panose="020F0502020204030204" pitchFamily="34" charset="0"/>
                <a:cs typeface="Sylfaen" pitchFamily="18" charset="0"/>
              </a:rPr>
              <a:t>ნაკლებად</a:t>
            </a:r>
            <a:r>
              <a:rPr lang="en-US" sz="5500" dirty="0">
                <a:effectLst/>
                <a:latin typeface="Sylfaen" pitchFamily="18" charset="0"/>
                <a:ea typeface="Calibri" panose="020F0502020204030204" pitchFamily="34" charset="0"/>
                <a:cs typeface="Arial" panose="020B0604020202020204" pitchFamily="34" charset="0"/>
              </a:rPr>
              <a:t> </a:t>
            </a:r>
            <a:r>
              <a:rPr lang="ka-GE" sz="5500" dirty="0">
                <a:effectLst/>
                <a:latin typeface="Sylfaen" pitchFamily="18" charset="0"/>
                <a:ea typeface="Calibri" panose="020F0502020204030204" pitchFamily="34" charset="0"/>
                <a:cs typeface="Arial" panose="020B0604020202020204" pitchFamily="34" charset="0"/>
              </a:rPr>
              <a:t>გამოირჩევიან </a:t>
            </a:r>
            <a:r>
              <a:rPr lang="en-US" sz="5500" dirty="0" err="1">
                <a:effectLst/>
                <a:latin typeface="Sylfaen" pitchFamily="18" charset="0"/>
                <a:ea typeface="Calibri" panose="020F0502020204030204" pitchFamily="34" charset="0"/>
                <a:cs typeface="Sylfaen" pitchFamily="18" charset="0"/>
              </a:rPr>
              <a:t>კვლევის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ინტენსიურ</a:t>
            </a:r>
            <a:r>
              <a:rPr lang="ka-GE" sz="5500" dirty="0">
                <a:effectLst/>
                <a:latin typeface="Sylfaen" pitchFamily="18" charset="0"/>
                <a:ea typeface="Calibri" panose="020F0502020204030204" pitchFamily="34" charset="0"/>
                <a:cs typeface="Sylfaen" pitchFamily="18" charset="0"/>
              </a:rPr>
              <a:t>ობით</a:t>
            </a:r>
            <a:r>
              <a:rPr lang="en-US" sz="5500" dirty="0">
                <a:effectLst/>
                <a:latin typeface="Sylfaen" pitchFamily="18" charset="0"/>
                <a:ea typeface="Calibri" panose="020F0502020204030204" pitchFamily="34" charset="0"/>
                <a:cs typeface="Arial" panose="020B0604020202020204" pitchFamily="34" charset="0"/>
              </a:rPr>
              <a:t> COST </a:t>
            </a:r>
            <a:r>
              <a:rPr lang="en-US" sz="5500" dirty="0" err="1">
                <a:effectLst/>
                <a:latin typeface="Sylfaen" pitchFamily="18" charset="0"/>
                <a:ea typeface="Calibri" panose="020F0502020204030204" pitchFamily="34" charset="0"/>
                <a:cs typeface="Sylfaen" pitchFamily="18" charset="0"/>
              </a:rPr>
              <a:t>ქვეყნებიდან</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ინკლუზიურობის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სამიზნე</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ქვეყნები</a:t>
            </a:r>
            <a:r>
              <a:rPr lang="en-US" sz="5500" dirty="0">
                <a:effectLst/>
                <a:latin typeface="Sylfaen" pitchFamily="18" charset="0"/>
                <a:ea typeface="Calibri" panose="020F0502020204030204" pitchFamily="34" charset="0"/>
                <a:cs typeface="Arial" panose="020B0604020202020204" pitchFamily="34" charset="0"/>
              </a:rPr>
              <a:t> (ITC))</a:t>
            </a:r>
            <a:r>
              <a:rPr lang="ka-GE" sz="5500" dirty="0">
                <a:effectLst/>
                <a:latin typeface="Sylfaen" pitchFamily="18" charset="0"/>
                <a:ea typeface="Calibri" panose="020F0502020204030204" pitchFamily="34" charset="0"/>
                <a:cs typeface="Arial" panose="020B0604020202020204" pitchFamily="34" charset="0"/>
              </a:rPr>
              <a:t>;</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მკვლევრებ</a:t>
            </a:r>
            <a:r>
              <a:rPr lang="ka-GE" sz="5500" dirty="0">
                <a:latin typeface="Sylfaen" pitchFamily="18" charset="0"/>
                <a:ea typeface="Calibri" panose="020F0502020204030204" pitchFamily="34" charset="0"/>
                <a:cs typeface="Sylfaen" pitchFamily="18" charset="0"/>
              </a:rPr>
              <a:t>ს</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ახლო</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მეზობელი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ქვეყნებიდან</a:t>
            </a:r>
            <a:r>
              <a:rPr lang="en-US" sz="5500" dirty="0">
                <a:effectLst/>
                <a:latin typeface="Sylfaen" pitchFamily="18" charset="0"/>
                <a:ea typeface="Calibri" panose="020F0502020204030204" pitchFamily="34" charset="0"/>
                <a:cs typeface="Arial" panose="020B0604020202020204" pitchFamily="34" charset="0"/>
              </a:rPr>
              <a:t> (NNC) </a:t>
            </a:r>
            <a:r>
              <a:rPr lang="en-US" sz="5500" dirty="0" err="1">
                <a:effectLst/>
                <a:latin typeface="Sylfaen" pitchFamily="18" charset="0"/>
                <a:ea typeface="Calibri" panose="020F0502020204030204" pitchFamily="34" charset="0"/>
                <a:cs typeface="Sylfaen" pitchFamily="18" charset="0"/>
              </a:rPr>
              <a:t>და</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საერთაშორისო</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პარტნიორი</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ქვეყნებიდან</a:t>
            </a:r>
            <a:r>
              <a:rPr lang="en-US" sz="5500" dirty="0">
                <a:effectLst/>
                <a:latin typeface="Sylfaen" pitchFamily="18" charset="0"/>
                <a:ea typeface="Calibri" panose="020F0502020204030204" pitchFamily="34" charset="0"/>
                <a:cs typeface="Arial" panose="020B0604020202020204" pitchFamily="34" charset="0"/>
              </a:rPr>
              <a:t> (IPC) </a:t>
            </a:r>
            <a:r>
              <a:rPr lang="en-US" sz="5500" dirty="0" err="1">
                <a:effectLst/>
                <a:latin typeface="Sylfaen" pitchFamily="18" charset="0"/>
                <a:ea typeface="Calibri" panose="020F0502020204030204" pitchFamily="34" charset="0"/>
                <a:cs typeface="Sylfaen" pitchFamily="18" charset="0"/>
              </a:rPr>
              <a:t>შეუძლიათ</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მონაწილეობა</a:t>
            </a:r>
            <a:r>
              <a:rPr lang="en-US" sz="5500" dirty="0">
                <a:effectLst/>
                <a:latin typeface="Sylfaen" pitchFamily="18" charset="0"/>
                <a:ea typeface="Calibri" panose="020F0502020204030204" pitchFamily="34" charset="0"/>
                <a:cs typeface="Arial" panose="020B0604020202020204" pitchFamily="34" charset="0"/>
              </a:rPr>
              <a:t> </a:t>
            </a:r>
            <a:r>
              <a:rPr lang="en-US" sz="5500" dirty="0" err="1">
                <a:effectLst/>
                <a:latin typeface="Sylfaen" pitchFamily="18" charset="0"/>
                <a:ea typeface="Calibri" panose="020F0502020204030204" pitchFamily="34" charset="0"/>
                <a:cs typeface="Sylfaen" pitchFamily="18" charset="0"/>
              </a:rPr>
              <a:t>მიიღონ</a:t>
            </a:r>
            <a:r>
              <a:rPr lang="en-US" sz="5500" dirty="0">
                <a:effectLst/>
                <a:latin typeface="Sylfaen" pitchFamily="18" charset="0"/>
                <a:ea typeface="Calibri" panose="020F0502020204030204" pitchFamily="34" charset="0"/>
                <a:cs typeface="Arial" panose="020B0604020202020204" pitchFamily="34" charset="0"/>
              </a:rPr>
              <a:t> COST </a:t>
            </a:r>
            <a:r>
              <a:rPr lang="en-US" sz="5500" dirty="0" err="1">
                <a:effectLst/>
                <a:latin typeface="Sylfaen" pitchFamily="18" charset="0"/>
                <a:ea typeface="Calibri" panose="020F0502020204030204" pitchFamily="34" charset="0"/>
                <a:cs typeface="Sylfaen" pitchFamily="18" charset="0"/>
              </a:rPr>
              <a:t>ქმედებებში</a:t>
            </a:r>
            <a:r>
              <a:rPr lang="en-US" sz="5500" dirty="0">
                <a:effectLst/>
                <a:latin typeface="Sylfaen" pitchFamily="18" charset="0"/>
                <a:ea typeface="Calibri" panose="020F0502020204030204" pitchFamily="34" charset="0"/>
                <a:cs typeface="Arial" panose="020B0604020202020204" pitchFamily="34" charset="0"/>
              </a:rPr>
              <a:t>.</a:t>
            </a:r>
            <a:endParaRPr lang="en-US" sz="5500" kern="100" dirty="0">
              <a:effectLst/>
              <a:latin typeface="Sylfaen"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368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6B87-3997-D70F-A4C8-626589FEE196}"/>
              </a:ext>
            </a:extLst>
          </p:cNvPr>
          <p:cNvSpPr>
            <a:spLocks noGrp="1"/>
          </p:cNvSpPr>
          <p:nvPr>
            <p:ph type="title"/>
          </p:nvPr>
        </p:nvSpPr>
        <p:spPr>
          <a:xfrm>
            <a:off x="578734" y="365125"/>
            <a:ext cx="10775066" cy="491401"/>
          </a:xfrm>
        </p:spPr>
        <p:txBody>
          <a:bodyPr>
            <a:noAutofit/>
          </a:bodyPr>
          <a:lstStyle/>
          <a:p>
            <a:br>
              <a:rPr lang="ka-GE" sz="3600" b="1" dirty="0">
                <a:latin typeface="Sylfaen" pitchFamily="18" charset="0"/>
              </a:rPr>
            </a:br>
            <a:r>
              <a:rPr lang="en-US" sz="3600" b="1" dirty="0">
                <a:latin typeface="Sylfaen" pitchFamily="18" charset="0"/>
              </a:rPr>
              <a:t>COST</a:t>
            </a:r>
            <a:r>
              <a:rPr lang="ka-GE" sz="3600" b="1" dirty="0">
                <a:latin typeface="Sylfaen" pitchFamily="18" charset="0"/>
              </a:rPr>
              <a:t>-ის მისია</a:t>
            </a:r>
            <a:br>
              <a:rPr lang="en-US" sz="3600" b="1" dirty="0">
                <a:latin typeface="Sylfaen" pitchFamily="18" charset="0"/>
              </a:rPr>
            </a:br>
            <a:endParaRPr lang="en-US" sz="3600" b="1" dirty="0">
              <a:latin typeface="Sylfaen" pitchFamily="18" charset="0"/>
            </a:endParaRPr>
          </a:p>
        </p:txBody>
      </p:sp>
      <p:sp>
        <p:nvSpPr>
          <p:cNvPr id="3" name="Content Placeholder 2">
            <a:extLst>
              <a:ext uri="{FF2B5EF4-FFF2-40B4-BE49-F238E27FC236}">
                <a16:creationId xmlns:a16="http://schemas.microsoft.com/office/drawing/2014/main" id="{1678E48A-491B-A80B-E5CE-4D81C5AF38B3}"/>
              </a:ext>
            </a:extLst>
          </p:cNvPr>
          <p:cNvSpPr>
            <a:spLocks noGrp="1"/>
          </p:cNvSpPr>
          <p:nvPr>
            <p:ph idx="1"/>
          </p:nvPr>
        </p:nvSpPr>
        <p:spPr>
          <a:xfrm>
            <a:off x="578734" y="937549"/>
            <a:ext cx="8120766" cy="5239414"/>
          </a:xfrm>
        </p:spPr>
        <p:txBody>
          <a:bodyPr>
            <a:normAutofit/>
          </a:bodyPr>
          <a:lstStyle/>
          <a:p>
            <a:pPr marL="0" indent="0" algn="just">
              <a:lnSpc>
                <a:spcPct val="150000"/>
              </a:lnSpc>
              <a:buNone/>
            </a:pPr>
            <a:r>
              <a:rPr lang="en-US" sz="2400" b="1" dirty="0">
                <a:solidFill>
                  <a:srgbClr val="C00000"/>
                </a:solidFill>
              </a:rPr>
              <a:t>COST</a:t>
            </a:r>
            <a:r>
              <a:rPr lang="ka-GE" sz="2400" b="1" dirty="0">
                <a:solidFill>
                  <a:srgbClr val="C00000"/>
                </a:solidFill>
              </a:rPr>
              <a:t>-ის</a:t>
            </a:r>
            <a:r>
              <a:rPr lang="en-US" sz="2400" b="1" dirty="0">
                <a:solidFill>
                  <a:srgbClr val="C00000"/>
                </a:solidFill>
              </a:rPr>
              <a:t> </a:t>
            </a:r>
            <a:r>
              <a:rPr lang="ka-GE" sz="2400" b="1" dirty="0">
                <a:solidFill>
                  <a:srgbClr val="C00000"/>
                </a:solidFill>
              </a:rPr>
              <a:t>მისია </a:t>
            </a:r>
            <a:r>
              <a:rPr lang="ka-GE" sz="2400" dirty="0"/>
              <a:t>2018 წელს დამტკიცდა ორგანიზაციის გადაწყვეტილების მიმღები ორგანოს, უფროსი თანამდებობის პირთა კომიტეტის (</a:t>
            </a:r>
            <a:r>
              <a:rPr lang="en-US" sz="2400" dirty="0"/>
              <a:t>Committee of Senior Officials</a:t>
            </a:r>
            <a:r>
              <a:rPr lang="ka-GE" sz="2400" dirty="0"/>
              <a:t> - </a:t>
            </a:r>
            <a:r>
              <a:rPr lang="en-US" sz="2400" dirty="0"/>
              <a:t>CSO) </a:t>
            </a:r>
            <a:r>
              <a:rPr lang="ka-GE" sz="2400" dirty="0"/>
              <a:t>მიერ, რომლის მიხედვითაც:</a:t>
            </a:r>
          </a:p>
          <a:p>
            <a:pPr marL="0" indent="0" algn="just">
              <a:lnSpc>
                <a:spcPct val="150000"/>
              </a:lnSpc>
              <a:buNone/>
            </a:pPr>
            <a:r>
              <a:rPr lang="en-US" sz="2400" dirty="0"/>
              <a:t>COST </a:t>
            </a:r>
            <a:r>
              <a:rPr lang="ka-GE" sz="2400" dirty="0"/>
              <a:t>უზრუნველყოფს ქსელურ შესაძლებლობებს მკვლევრებისა და ნოვატორებისთვის, რათა გააძლიეროს ევროპის შესაძლებლობები სამეცნიერო, ტექნოლოგიური და სოციალური გამოწვევების გადასაჭრელად.</a:t>
            </a:r>
          </a:p>
          <a:p>
            <a:pPr marL="0" indent="0" algn="just">
              <a:lnSpc>
                <a:spcPct val="150000"/>
              </a:lnSpc>
              <a:buNone/>
            </a:pPr>
            <a:endParaRPr lang="ka-GE" sz="2400" dirty="0"/>
          </a:p>
          <a:p>
            <a:pPr marL="0" indent="0">
              <a:buNone/>
            </a:pPr>
            <a:endParaRPr lang="en-US" dirty="0"/>
          </a:p>
        </p:txBody>
      </p:sp>
      <p:pic>
        <p:nvPicPr>
          <p:cNvPr id="5" name="Picture 4">
            <a:extLst>
              <a:ext uri="{FF2B5EF4-FFF2-40B4-BE49-F238E27FC236}">
                <a16:creationId xmlns:a16="http://schemas.microsoft.com/office/drawing/2014/main" id="{7A664EC6-9148-AF6F-F4C8-AB76A8F28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0" y="1952746"/>
            <a:ext cx="3492500" cy="2324100"/>
          </a:xfrm>
          <a:prstGeom prst="rect">
            <a:avLst/>
          </a:prstGeom>
        </p:spPr>
      </p:pic>
    </p:spTree>
    <p:extLst>
      <p:ext uri="{BB962C8B-B14F-4D97-AF65-F5344CB8AC3E}">
        <p14:creationId xmlns:p14="http://schemas.microsoft.com/office/powerpoint/2010/main" val="226926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3E6-2C6F-D5CD-EB4E-56D9D895EE98}"/>
              </a:ext>
            </a:extLst>
          </p:cNvPr>
          <p:cNvSpPr>
            <a:spLocks noGrp="1"/>
          </p:cNvSpPr>
          <p:nvPr>
            <p:ph type="title"/>
          </p:nvPr>
        </p:nvSpPr>
        <p:spPr>
          <a:xfrm>
            <a:off x="838200" y="365125"/>
            <a:ext cx="10515600" cy="479827"/>
          </a:xfrm>
        </p:spPr>
        <p:txBody>
          <a:bodyPr>
            <a:noAutofit/>
          </a:bodyPr>
          <a:lstStyle/>
          <a:p>
            <a:br>
              <a:rPr lang="en-US" sz="3600" b="1" dirty="0">
                <a:latin typeface="Sylfaen" pitchFamily="18" charset="0"/>
              </a:rPr>
            </a:br>
            <a:r>
              <a:rPr lang="en-US" sz="3600" b="1" dirty="0">
                <a:latin typeface="Sylfaen" pitchFamily="18" charset="0"/>
              </a:rPr>
              <a:t>COST</a:t>
            </a:r>
            <a:r>
              <a:rPr lang="ka-GE" sz="3600" b="1" dirty="0">
                <a:latin typeface="Sylfaen" pitchFamily="18" charset="0"/>
              </a:rPr>
              <a:t>-ის სტრატეგია</a:t>
            </a:r>
            <a:br>
              <a:rPr lang="en-US" sz="3600" b="1" dirty="0">
                <a:latin typeface="Sylfaen" pitchFamily="18" charset="0"/>
              </a:rPr>
            </a:br>
            <a:endParaRPr lang="en-US" sz="3600" b="1" dirty="0">
              <a:latin typeface="Sylfaen" pitchFamily="18" charset="0"/>
            </a:endParaRPr>
          </a:p>
        </p:txBody>
      </p:sp>
      <p:sp>
        <p:nvSpPr>
          <p:cNvPr id="3" name="Content Placeholder 2">
            <a:extLst>
              <a:ext uri="{FF2B5EF4-FFF2-40B4-BE49-F238E27FC236}">
                <a16:creationId xmlns:a16="http://schemas.microsoft.com/office/drawing/2014/main" id="{70E10574-3C4A-0B83-2A98-3E0D5BC12B1F}"/>
              </a:ext>
            </a:extLst>
          </p:cNvPr>
          <p:cNvSpPr>
            <a:spLocks noGrp="1"/>
          </p:cNvSpPr>
          <p:nvPr>
            <p:ph idx="1"/>
          </p:nvPr>
        </p:nvSpPr>
        <p:spPr>
          <a:xfrm>
            <a:off x="838200" y="1053296"/>
            <a:ext cx="10515600" cy="5123667"/>
          </a:xfrm>
        </p:spPr>
        <p:txBody>
          <a:bodyPr>
            <a:normAutofit fontScale="62500" lnSpcReduction="20000"/>
          </a:bodyPr>
          <a:lstStyle/>
          <a:p>
            <a:pPr marL="0" indent="0" algn="just">
              <a:lnSpc>
                <a:spcPct val="150000"/>
              </a:lnSpc>
              <a:buNone/>
            </a:pPr>
            <a:r>
              <a:rPr lang="en-US" b="1" dirty="0">
                <a:solidFill>
                  <a:srgbClr val="FF0000"/>
                </a:solidFill>
              </a:rPr>
              <a:t>COST</a:t>
            </a:r>
            <a:r>
              <a:rPr lang="ka-GE" b="1" dirty="0">
                <a:solidFill>
                  <a:srgbClr val="FF0000"/>
                </a:solidFill>
              </a:rPr>
              <a:t>-ის</a:t>
            </a:r>
            <a:r>
              <a:rPr lang="ka-GE" sz="2800" b="1" dirty="0">
                <a:solidFill>
                  <a:srgbClr val="FF0000"/>
                </a:solidFill>
              </a:rPr>
              <a:t> სამი </a:t>
            </a:r>
            <a:r>
              <a:rPr lang="ka-GE" sz="2800" b="1" dirty="0">
                <a:solidFill>
                  <a:srgbClr val="C00000"/>
                </a:solidFill>
              </a:rPr>
              <a:t>სტრატეგიული პრიორიტეტია:</a:t>
            </a:r>
          </a:p>
          <a:p>
            <a:pPr algn="just">
              <a:lnSpc>
                <a:spcPct val="150000"/>
              </a:lnSpc>
              <a:buFont typeface="Wingdings" pitchFamily="2" charset="2"/>
              <a:buChar char="Ø"/>
            </a:pPr>
            <a:r>
              <a:rPr lang="ka-GE" sz="2800" b="1" dirty="0"/>
              <a:t>სამეცნიერო ეფექტურობის (ბრწყინვალების) ხელშეწყობა და გავრცელება</a:t>
            </a:r>
            <a:r>
              <a:rPr lang="en-US" sz="2800" b="1" dirty="0"/>
              <a:t>.</a:t>
            </a:r>
          </a:p>
          <a:p>
            <a:pPr algn="just">
              <a:lnSpc>
                <a:spcPct val="150000"/>
              </a:lnSpc>
              <a:buFont typeface="Wingdings" pitchFamily="2" charset="2"/>
              <a:buChar char="Ø"/>
            </a:pPr>
            <a:r>
              <a:rPr lang="ka-GE" b="1" dirty="0"/>
              <a:t>ინტერდისციპლინური კვლევის ხელშეწყობა</a:t>
            </a:r>
            <a:r>
              <a:rPr lang="en-US" b="1" dirty="0"/>
              <a:t>. </a:t>
            </a:r>
          </a:p>
          <a:p>
            <a:pPr algn="just">
              <a:lnSpc>
                <a:spcPct val="150000"/>
              </a:lnSpc>
              <a:buFont typeface="Wingdings" pitchFamily="2" charset="2"/>
              <a:buChar char="Ø"/>
            </a:pPr>
            <a:r>
              <a:rPr lang="ka-GE" b="1" dirty="0"/>
              <a:t>ახალგაზრდა მკვლევართა და ნოვატორთა გაძლიერება და შენარჩუნება</a:t>
            </a:r>
            <a:r>
              <a:rPr lang="en-US" dirty="0"/>
              <a:t>.</a:t>
            </a:r>
            <a:endParaRPr lang="ka-GE" dirty="0"/>
          </a:p>
          <a:p>
            <a:pPr marL="0" indent="0" algn="just">
              <a:lnSpc>
                <a:spcPct val="150000"/>
              </a:lnSpc>
              <a:buNone/>
            </a:pPr>
            <a:endParaRPr lang="en-US" dirty="0"/>
          </a:p>
          <a:p>
            <a:pPr marL="0" indent="0" algn="just">
              <a:lnSpc>
                <a:spcPct val="150000"/>
              </a:lnSpc>
              <a:buNone/>
            </a:pPr>
            <a:r>
              <a:rPr lang="en-US" dirty="0"/>
              <a:t>COST </a:t>
            </a:r>
            <a:r>
              <a:rPr lang="ka-GE" dirty="0"/>
              <a:t>ახორციელებს თავის მისიას ქვემოდან ზევით</a:t>
            </a:r>
            <a:r>
              <a:rPr lang="en-US" dirty="0"/>
              <a:t> (Bottom-Up)</a:t>
            </a:r>
            <a:r>
              <a:rPr lang="ka-GE" dirty="0"/>
              <a:t>, ბრწყინვალებაზე ორიენტირებული, ღია და ინკლუზიური ქსელების დაფინანსებით მშვიდობიანი მიზნებისთვის მეცნიერებისა და ტექნოლოგიების ყველა სფეროში.</a:t>
            </a:r>
            <a:endParaRPr lang="en-US" dirty="0"/>
          </a:p>
          <a:p>
            <a:pPr marL="0" indent="0" algn="just">
              <a:lnSpc>
                <a:spcPct val="150000"/>
              </a:lnSpc>
              <a:buNone/>
            </a:pPr>
            <a:endParaRPr lang="ka-GE" dirty="0"/>
          </a:p>
          <a:p>
            <a:pPr marL="0" indent="0" algn="just">
              <a:lnSpc>
                <a:spcPct val="150000"/>
              </a:lnSpc>
              <a:buNone/>
            </a:pPr>
            <a:r>
              <a:rPr lang="ka-GE" dirty="0"/>
              <a:t>2017 წლის 12 დეკემბერს </a:t>
            </a:r>
            <a:r>
              <a:rPr lang="en-US" dirty="0"/>
              <a:t>COST-</a:t>
            </a:r>
            <a:r>
              <a:rPr lang="ka-GE" dirty="0"/>
              <a:t>ის მმართველმა საბჭომ</a:t>
            </a:r>
            <a:r>
              <a:rPr lang="en-US" dirty="0"/>
              <a:t> </a:t>
            </a:r>
            <a:r>
              <a:rPr lang="ka-GE" dirty="0"/>
              <a:t>დაამტკიცა სტრატეგია, რომელიც მართავს </a:t>
            </a:r>
            <a:r>
              <a:rPr lang="en-US" dirty="0"/>
              <a:t>COST-</a:t>
            </a:r>
            <a:r>
              <a:rPr lang="ka-GE" dirty="0"/>
              <a:t>ს „ჰორიზონტ 2020“-ის და „ჰორიზონტ ევროპის“ მოქმედების ბოლომდე (2027 წ).</a:t>
            </a:r>
            <a:endParaRPr lang="en-US" dirty="0"/>
          </a:p>
        </p:txBody>
      </p:sp>
    </p:spTree>
    <p:extLst>
      <p:ext uri="{BB962C8B-B14F-4D97-AF65-F5344CB8AC3E}">
        <p14:creationId xmlns:p14="http://schemas.microsoft.com/office/powerpoint/2010/main" val="213935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C64C-39CB-CBD7-4DB9-775F94B39AD5}"/>
              </a:ext>
            </a:extLst>
          </p:cNvPr>
          <p:cNvSpPr>
            <a:spLocks noGrp="1"/>
          </p:cNvSpPr>
          <p:nvPr>
            <p:ph type="title"/>
          </p:nvPr>
        </p:nvSpPr>
        <p:spPr>
          <a:xfrm>
            <a:off x="381966" y="138896"/>
            <a:ext cx="11810034" cy="555585"/>
          </a:xfrm>
        </p:spPr>
        <p:txBody>
          <a:bodyPr>
            <a:noAutofit/>
          </a:bodyPr>
          <a:lstStyle/>
          <a:p>
            <a:br>
              <a:rPr lang="ka-GE" sz="3200" b="1" dirty="0"/>
            </a:br>
            <a:r>
              <a:rPr lang="ka-GE" sz="2800" b="1" dirty="0"/>
              <a:t>რა არის </a:t>
            </a:r>
            <a:r>
              <a:rPr lang="en-US" sz="2800" b="1" dirty="0"/>
              <a:t>COST Actions?</a:t>
            </a:r>
            <a:br>
              <a:rPr lang="en-US" sz="3200" b="1" dirty="0"/>
            </a:br>
            <a:endParaRPr lang="en-US" sz="3200" b="1" dirty="0"/>
          </a:p>
        </p:txBody>
      </p:sp>
      <p:pic>
        <p:nvPicPr>
          <p:cNvPr id="7" name="Content Placeholder 6">
            <a:extLst>
              <a:ext uri="{FF2B5EF4-FFF2-40B4-BE49-F238E27FC236}">
                <a16:creationId xmlns:a16="http://schemas.microsoft.com/office/drawing/2014/main" id="{67359E36-85C6-0CF8-5070-C4F8E2060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5834" y="1598572"/>
            <a:ext cx="4982884" cy="3063373"/>
          </a:xfrm>
        </p:spPr>
      </p:pic>
      <p:sp>
        <p:nvSpPr>
          <p:cNvPr id="9" name="TextBox 8">
            <a:extLst>
              <a:ext uri="{FF2B5EF4-FFF2-40B4-BE49-F238E27FC236}">
                <a16:creationId xmlns:a16="http://schemas.microsoft.com/office/drawing/2014/main" id="{03BC72A0-E7F1-5FDE-70EB-C0EF491AD9E0}"/>
              </a:ext>
            </a:extLst>
          </p:cNvPr>
          <p:cNvSpPr txBox="1"/>
          <p:nvPr/>
        </p:nvSpPr>
        <p:spPr>
          <a:xfrm>
            <a:off x="266218" y="868102"/>
            <a:ext cx="6528121" cy="5601533"/>
          </a:xfrm>
          <a:prstGeom prst="rect">
            <a:avLst/>
          </a:prstGeom>
          <a:noFill/>
        </p:spPr>
        <p:txBody>
          <a:bodyPr wrap="square" rtlCol="0">
            <a:spAutoFit/>
          </a:bodyPr>
          <a:lstStyle/>
          <a:p>
            <a:pPr marL="285750" indent="-285750" algn="just">
              <a:buFont typeface="Wingdings" pitchFamily="2" charset="2"/>
              <a:buChar char="Ø"/>
            </a:pPr>
            <a:r>
              <a:rPr lang="en-US" sz="2000" b="1" kern="100" dirty="0">
                <a:effectLst/>
                <a:latin typeface="Sylfaen" pitchFamily="18" charset="0"/>
                <a:ea typeface="Calibri" panose="020F0502020204030204" pitchFamily="34" charset="0"/>
                <a:cs typeface="Arial" panose="020B0604020202020204" pitchFamily="34" charset="0"/>
              </a:rPr>
              <a:t>COST Action </a:t>
            </a:r>
            <a:r>
              <a:rPr lang="en-US" sz="2000" b="1" kern="100" dirty="0" err="1">
                <a:effectLst/>
                <a:latin typeface="Sylfaen" pitchFamily="18" charset="0"/>
                <a:ea typeface="Calibri" panose="020F0502020204030204" pitchFamily="34" charset="0"/>
                <a:cs typeface="Sylfaen" pitchFamily="18" charset="0"/>
              </a:rPr>
              <a:t>არის</a:t>
            </a:r>
            <a:r>
              <a:rPr lang="en-US" sz="2000" b="1" kern="100" dirty="0">
                <a:effectLst/>
                <a:latin typeface="Sylfaen" pitchFamily="18" charset="0"/>
                <a:ea typeface="Calibri" panose="020F0502020204030204" pitchFamily="34" charset="0"/>
                <a:cs typeface="Arial" panose="020B0604020202020204" pitchFamily="34" charset="0"/>
              </a:rPr>
              <a:t> </a:t>
            </a:r>
            <a:r>
              <a:rPr lang="en-US" sz="2000" b="1" kern="100" dirty="0" err="1">
                <a:effectLst/>
                <a:latin typeface="Sylfaen" pitchFamily="18" charset="0"/>
                <a:ea typeface="Calibri" panose="020F0502020204030204" pitchFamily="34" charset="0"/>
                <a:cs typeface="Sylfaen" pitchFamily="18" charset="0"/>
              </a:rPr>
              <a:t>ინტერდისციპლინარული</a:t>
            </a:r>
            <a:r>
              <a:rPr lang="en-US" sz="2000" b="1"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კვლევითი</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ქსელი</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რომელიც</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აერთიანებს</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მკვლევარებსა</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და</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ნოვატორებს</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რათა</a:t>
            </a:r>
            <a:r>
              <a:rPr lang="en-US" sz="2000" kern="100" dirty="0">
                <a:effectLst/>
                <a:latin typeface="Sylfaen" pitchFamily="18" charset="0"/>
                <a:ea typeface="Calibri" panose="020F0502020204030204" pitchFamily="34" charset="0"/>
                <a:cs typeface="Arial" panose="020B0604020202020204" pitchFamily="34" charset="0"/>
              </a:rPr>
              <a:t> </a:t>
            </a:r>
            <a:r>
              <a:rPr lang="ka-GE" sz="2000" kern="100" dirty="0">
                <a:effectLst/>
                <a:latin typeface="Sylfaen" pitchFamily="18" charset="0"/>
                <a:ea typeface="Calibri" panose="020F0502020204030204" pitchFamily="34" charset="0"/>
                <a:cs typeface="Sylfaen" pitchFamily="18" charset="0"/>
              </a:rPr>
              <a:t>აწარმოონ სამეცნიერო საქმიანობა </a:t>
            </a:r>
            <a:r>
              <a:rPr lang="en-US" sz="2000" kern="100" dirty="0">
                <a:effectLst/>
                <a:latin typeface="Sylfaen" pitchFamily="18" charset="0"/>
                <a:ea typeface="Calibri" panose="020F0502020204030204" pitchFamily="34" charset="0"/>
                <a:cs typeface="Arial" panose="020B0604020202020204" pitchFamily="34" charset="0"/>
              </a:rPr>
              <a:t>4 </a:t>
            </a:r>
            <a:r>
              <a:rPr lang="en-US" sz="2000" kern="100" dirty="0" err="1">
                <a:effectLst/>
                <a:latin typeface="Sylfaen" pitchFamily="18" charset="0"/>
                <a:ea typeface="Calibri" panose="020F0502020204030204" pitchFamily="34" charset="0"/>
                <a:cs typeface="Sylfaen" pitchFamily="18" charset="0"/>
              </a:rPr>
              <a:t>წლის</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განმავლობაში</a:t>
            </a:r>
            <a:r>
              <a:rPr lang="en-US" sz="2000" kern="100" dirty="0">
                <a:effectLst/>
                <a:latin typeface="Sylfaen" pitchFamily="18" charset="0"/>
                <a:ea typeface="Calibri" panose="020F0502020204030204" pitchFamily="34" charset="0"/>
                <a:cs typeface="Arial" panose="020B0604020202020204" pitchFamily="34" charset="0"/>
              </a:rPr>
              <a:t>. </a:t>
            </a:r>
            <a:endParaRPr lang="ka-GE" sz="2000" kern="100" dirty="0">
              <a:effectLst/>
              <a:latin typeface="Sylfaen" pitchFamily="18" charset="0"/>
              <a:ea typeface="Calibri" panose="020F0502020204030204" pitchFamily="34" charset="0"/>
              <a:cs typeface="Arial" panose="020B0604020202020204" pitchFamily="34" charset="0"/>
            </a:endParaRPr>
          </a:p>
          <a:p>
            <a:pPr marL="285750" indent="-285750" algn="just">
              <a:buFont typeface="Wingdings" pitchFamily="2" charset="2"/>
              <a:buChar char="Ø"/>
            </a:pPr>
            <a:r>
              <a:rPr lang="en-US" sz="2000" b="1" kern="100" dirty="0">
                <a:effectLst/>
                <a:latin typeface="Sylfaen" pitchFamily="18" charset="0"/>
                <a:ea typeface="Calibri" panose="020F0502020204030204" pitchFamily="34" charset="0"/>
                <a:cs typeface="Arial" panose="020B0604020202020204" pitchFamily="34" charset="0"/>
              </a:rPr>
              <a:t>COST Action, </a:t>
            </a:r>
            <a:r>
              <a:rPr lang="en-US" sz="2000" b="1" kern="100" dirty="0" err="1">
                <a:effectLst/>
                <a:latin typeface="Sylfaen" pitchFamily="18" charset="0"/>
                <a:ea typeface="Calibri" panose="020F0502020204030204" pitchFamily="34" charset="0"/>
                <a:cs typeface="Sylfaen" pitchFamily="18" charset="0"/>
              </a:rPr>
              <a:t>როგორც</a:t>
            </a:r>
            <a:r>
              <a:rPr lang="en-US" sz="2000" b="1" kern="100" dirty="0">
                <a:effectLst/>
                <a:latin typeface="Sylfaen" pitchFamily="18" charset="0"/>
                <a:ea typeface="Calibri" panose="020F0502020204030204" pitchFamily="34" charset="0"/>
                <a:cs typeface="Arial" panose="020B0604020202020204" pitchFamily="34" charset="0"/>
              </a:rPr>
              <a:t> </a:t>
            </a:r>
            <a:r>
              <a:rPr lang="en-US" sz="2000" b="1" kern="100" dirty="0" err="1">
                <a:effectLst/>
                <a:latin typeface="Sylfaen" pitchFamily="18" charset="0"/>
                <a:ea typeface="Calibri" panose="020F0502020204030204" pitchFamily="34" charset="0"/>
                <a:cs typeface="Sylfaen" pitchFamily="18" charset="0"/>
              </a:rPr>
              <a:t>წესი</a:t>
            </a:r>
            <a:r>
              <a:rPr lang="en-US" sz="2000" b="1" kern="100" dirty="0">
                <a:effectLst/>
                <a:latin typeface="Sylfaen" pitchFamily="18" charset="0"/>
                <a:ea typeface="Calibri" panose="020F0502020204030204" pitchFamily="34" charset="0"/>
                <a:cs typeface="Arial" panose="020B0604020202020204" pitchFamily="34" charset="0"/>
              </a:rPr>
              <a:t>, </a:t>
            </a:r>
            <a:r>
              <a:rPr lang="en-US" sz="2000" b="1" kern="100" dirty="0" err="1">
                <a:effectLst/>
                <a:latin typeface="Sylfaen" pitchFamily="18" charset="0"/>
                <a:ea typeface="Calibri" panose="020F0502020204030204" pitchFamily="34" charset="0"/>
                <a:cs typeface="Sylfaen" pitchFamily="18" charset="0"/>
              </a:rPr>
              <a:t>შედგება</a:t>
            </a:r>
            <a:r>
              <a:rPr lang="en-US" sz="2000" b="1"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მკვლევრებისგან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აკადემიური</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წრეებიდან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მცირე</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და</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საშუალო</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ბიზნესიდან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საჯარო</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დაწესებულებებიდან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და</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სხვა</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შესაბამისი</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ორგანიზაციებიდან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ან</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დაინტერესებული</a:t>
            </a:r>
            <a:r>
              <a:rPr lang="en-US" sz="2000" kern="100" dirty="0">
                <a:effectLst/>
                <a:latin typeface="Sylfaen" pitchFamily="18" charset="0"/>
                <a:ea typeface="Calibri" panose="020F0502020204030204" pitchFamily="34" charset="0"/>
                <a:cs typeface="Arial" panose="020B0604020202020204" pitchFamily="34" charset="0"/>
              </a:rPr>
              <a:t> </a:t>
            </a:r>
            <a:r>
              <a:rPr lang="en-US" sz="2000" kern="100" dirty="0" err="1">
                <a:effectLst/>
                <a:latin typeface="Sylfaen" pitchFamily="18" charset="0"/>
                <a:ea typeface="Calibri" panose="020F0502020204030204" pitchFamily="34" charset="0"/>
                <a:cs typeface="Sylfaen" pitchFamily="18" charset="0"/>
              </a:rPr>
              <a:t>მხარეებიდან</a:t>
            </a:r>
            <a:r>
              <a:rPr lang="en-US" sz="2000" kern="100" dirty="0">
                <a:effectLst/>
                <a:latin typeface="Sylfaen" pitchFamily="18" charset="0"/>
                <a:ea typeface="Calibri" panose="020F0502020204030204" pitchFamily="34" charset="0"/>
                <a:cs typeface="Arial" panose="020B0604020202020204" pitchFamily="34" charset="0"/>
              </a:rPr>
              <a:t>.</a:t>
            </a:r>
          </a:p>
          <a:p>
            <a:pPr marL="285750" indent="-285750" algn="just">
              <a:buFont typeface="Wingdings" pitchFamily="2" charset="2"/>
              <a:buChar char="Ø"/>
            </a:pPr>
            <a:r>
              <a:rPr lang="ka-GE" sz="2000" b="1" kern="100" dirty="0">
                <a:latin typeface="Sylfaen" pitchFamily="18" charset="0"/>
                <a:ea typeface="Calibri" panose="020F0502020204030204" pitchFamily="34" charset="0"/>
                <a:cs typeface="Arial" panose="020B0604020202020204" pitchFamily="34" charset="0"/>
              </a:rPr>
              <a:t>პრიორიტეტულია, რომ კვლევა იყოს </a:t>
            </a:r>
            <a:r>
              <a:rPr lang="en-US" sz="2000" dirty="0" err="1">
                <a:effectLst/>
                <a:latin typeface="Sylfaen" pitchFamily="18" charset="0"/>
                <a:ea typeface="Calibri" panose="020F0502020204030204" pitchFamily="34" charset="0"/>
                <a:cs typeface="Sylfaen" pitchFamily="18" charset="0"/>
              </a:rPr>
              <a:t>ინტერდისციპლინური</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თანამშრომლობითი</a:t>
            </a:r>
            <a:r>
              <a:rPr lang="en-US" sz="2000" dirty="0">
                <a:effectLst/>
                <a:latin typeface="Sylfaen" pitchFamily="18" charset="0"/>
                <a:ea typeface="Calibri" panose="020F0502020204030204" pitchFamily="34" charset="0"/>
                <a:cs typeface="Arial" panose="020B0604020202020204" pitchFamily="34" charset="0"/>
              </a:rPr>
              <a:t> </a:t>
            </a:r>
            <a:r>
              <a:rPr lang="ka-GE" sz="2000" dirty="0">
                <a:effectLst/>
                <a:latin typeface="Sylfaen" pitchFamily="18" charset="0"/>
                <a:ea typeface="Calibri" panose="020F0502020204030204" pitchFamily="34" charset="0"/>
                <a:cs typeface="Arial" panose="020B0604020202020204" pitchFamily="34" charset="0"/>
              </a:rPr>
              <a:t>და მონაცემებით მდიდარი.</a:t>
            </a:r>
          </a:p>
          <a:p>
            <a:pPr marL="285750" indent="-285750" algn="just">
              <a:buFont typeface="Wingdings" pitchFamily="2" charset="2"/>
              <a:buChar char="Ø"/>
            </a:pPr>
            <a:r>
              <a:rPr lang="en-US" sz="2000" b="1" dirty="0">
                <a:effectLst/>
                <a:latin typeface="Sylfaen" pitchFamily="18" charset="0"/>
                <a:ea typeface="Calibri" panose="020F0502020204030204" pitchFamily="34" charset="0"/>
                <a:cs typeface="Arial" panose="020B0604020202020204" pitchFamily="34" charset="0"/>
              </a:rPr>
              <a:t>COST </a:t>
            </a:r>
            <a:r>
              <a:rPr lang="en-US" sz="2000" b="1" dirty="0" err="1">
                <a:effectLst/>
                <a:latin typeface="Sylfaen" pitchFamily="18" charset="0"/>
                <a:ea typeface="Calibri" panose="020F0502020204030204" pitchFamily="34" charset="0"/>
                <a:cs typeface="Sylfaen" pitchFamily="18" charset="0"/>
              </a:rPr>
              <a:t>ქმედებები</a:t>
            </a:r>
            <a:r>
              <a:rPr lang="en-US" sz="2000" b="1" dirty="0">
                <a:effectLst/>
                <a:latin typeface="Sylfaen" pitchFamily="18" charset="0"/>
                <a:ea typeface="Calibri" panose="020F0502020204030204" pitchFamily="34" charset="0"/>
                <a:cs typeface="Arial" panose="020B0604020202020204" pitchFamily="34" charset="0"/>
              </a:rPr>
              <a:t> </a:t>
            </a:r>
            <a:r>
              <a:rPr lang="en-US" sz="2000" b="1" dirty="0" err="1">
                <a:effectLst/>
                <a:latin typeface="Sylfaen" pitchFamily="18" charset="0"/>
                <a:ea typeface="Calibri" panose="020F0502020204030204" pitchFamily="34" charset="0"/>
                <a:cs typeface="Sylfaen" pitchFamily="18" charset="0"/>
              </a:rPr>
              <a:t>ხელს</a:t>
            </a:r>
            <a:r>
              <a:rPr lang="en-US" sz="2000" b="1" dirty="0">
                <a:effectLst/>
                <a:latin typeface="Sylfaen" pitchFamily="18" charset="0"/>
                <a:ea typeface="Calibri" panose="020F0502020204030204" pitchFamily="34" charset="0"/>
                <a:cs typeface="Arial" panose="020B0604020202020204" pitchFamily="34" charset="0"/>
              </a:rPr>
              <a:t> </a:t>
            </a:r>
            <a:r>
              <a:rPr lang="en-US" sz="2000" b="1" dirty="0" err="1">
                <a:effectLst/>
                <a:latin typeface="Sylfaen" pitchFamily="18" charset="0"/>
                <a:ea typeface="Calibri" panose="020F0502020204030204" pitchFamily="34" charset="0"/>
                <a:cs typeface="Sylfaen" pitchFamily="18" charset="0"/>
              </a:rPr>
              <a:t>უწყობს</a:t>
            </a:r>
            <a:r>
              <a:rPr lang="en-US" sz="2000" b="1" dirty="0">
                <a:effectLst/>
                <a:latin typeface="Sylfaen" pitchFamily="18" charset="0"/>
                <a:ea typeface="Calibri" panose="020F0502020204030204" pitchFamily="34" charset="0"/>
                <a:cs typeface="Arial" panose="020B0604020202020204" pitchFamily="34" charset="0"/>
              </a:rPr>
              <a:t> </a:t>
            </a:r>
            <a:r>
              <a:rPr lang="en-US" sz="2000" b="1" dirty="0" err="1">
                <a:effectLst/>
                <a:latin typeface="Sylfaen" pitchFamily="18" charset="0"/>
                <a:ea typeface="Calibri" panose="020F0502020204030204" pitchFamily="34" charset="0"/>
                <a:cs typeface="Sylfaen" pitchFamily="18" charset="0"/>
              </a:rPr>
              <a:t>ცოდნის</a:t>
            </a:r>
            <a:r>
              <a:rPr lang="en-US" sz="2000" b="1" dirty="0">
                <a:effectLst/>
                <a:latin typeface="Sylfaen" pitchFamily="18" charset="0"/>
                <a:ea typeface="Calibri" panose="020F0502020204030204" pitchFamily="34" charset="0"/>
                <a:cs typeface="Arial" panose="020B0604020202020204" pitchFamily="34" charset="0"/>
              </a:rPr>
              <a:t> </a:t>
            </a:r>
            <a:r>
              <a:rPr lang="en-US" sz="2000" b="1" dirty="0" err="1">
                <a:effectLst/>
                <a:latin typeface="Sylfaen" pitchFamily="18" charset="0"/>
                <a:ea typeface="Calibri" panose="020F0502020204030204" pitchFamily="34" charset="0"/>
                <a:cs typeface="Sylfaen" pitchFamily="18" charset="0"/>
              </a:rPr>
              <a:t>წინსვლას</a:t>
            </a:r>
            <a:r>
              <a:rPr lang="en-US" sz="2000" b="1"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და</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კვლევისა</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და</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განვითარების</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სექტორის</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გაძლიერებას</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მკვლევარებისთვის</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ქსელური</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შესაძლებლობების</a:t>
            </a:r>
            <a:r>
              <a:rPr lang="en-US" sz="2000" dirty="0">
                <a:effectLst/>
                <a:latin typeface="Sylfaen" pitchFamily="18" charset="0"/>
                <a:ea typeface="Calibri" panose="020F0502020204030204" pitchFamily="34" charset="0"/>
                <a:cs typeface="Arial" panose="020B0604020202020204" pitchFamily="34" charset="0"/>
              </a:rPr>
              <a:t> </a:t>
            </a:r>
            <a:r>
              <a:rPr lang="en-US" sz="2000" dirty="0" err="1">
                <a:effectLst/>
                <a:latin typeface="Sylfaen" pitchFamily="18" charset="0"/>
                <a:ea typeface="Calibri" panose="020F0502020204030204" pitchFamily="34" charset="0"/>
                <a:cs typeface="Sylfaen" pitchFamily="18" charset="0"/>
              </a:rPr>
              <a:t>შექმნით</a:t>
            </a:r>
            <a:r>
              <a:rPr lang="ka-GE" sz="2000" dirty="0">
                <a:latin typeface="Sylfaen" pitchFamily="18" charset="0"/>
                <a:ea typeface="Calibri" panose="020F0502020204030204" pitchFamily="34" charset="0"/>
                <a:cs typeface="Arial" panose="020B0604020202020204" pitchFamily="34" charset="0"/>
              </a:rPr>
              <a:t>.</a:t>
            </a:r>
            <a:endParaRPr lang="en-US" sz="2000" kern="100" dirty="0">
              <a:effectLst/>
              <a:latin typeface="Sylfaen"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3658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C97B-4057-1D9B-4B70-D393425D6249}"/>
              </a:ext>
            </a:extLst>
          </p:cNvPr>
          <p:cNvSpPr>
            <a:spLocks noGrp="1"/>
          </p:cNvSpPr>
          <p:nvPr>
            <p:ph type="title"/>
          </p:nvPr>
        </p:nvSpPr>
        <p:spPr>
          <a:xfrm>
            <a:off x="381965" y="365126"/>
            <a:ext cx="11296891" cy="537700"/>
          </a:xfrm>
        </p:spPr>
        <p:txBody>
          <a:bodyPr>
            <a:normAutofit fontScale="90000"/>
          </a:bodyPr>
          <a:lstStyle/>
          <a:p>
            <a:br>
              <a:rPr lang="ka-GE" sz="3600" b="1" dirty="0">
                <a:solidFill>
                  <a:schemeClr val="accent1"/>
                </a:solidFill>
              </a:rPr>
            </a:br>
            <a:r>
              <a:rPr lang="ka-GE" sz="3100" b="1" dirty="0">
                <a:solidFill>
                  <a:schemeClr val="accent1"/>
                </a:solidFill>
              </a:rPr>
              <a:t>როგორ მივიღოთ მონაწილეობა არსებულ ქმედებაში (</a:t>
            </a:r>
            <a:r>
              <a:rPr lang="en-US" sz="3100" b="1" dirty="0">
                <a:solidFill>
                  <a:schemeClr val="accent1"/>
                </a:solidFill>
              </a:rPr>
              <a:t>Action</a:t>
            </a:r>
            <a:r>
              <a:rPr lang="ka-GE" sz="3100" b="1" dirty="0">
                <a:solidFill>
                  <a:schemeClr val="accent1"/>
                </a:solidFill>
              </a:rPr>
              <a:t>)?</a:t>
            </a:r>
            <a:br>
              <a:rPr lang="ka-GE" dirty="0">
                <a:solidFill>
                  <a:schemeClr val="accent1"/>
                </a:solidFill>
              </a:rPr>
            </a:br>
            <a:endParaRPr lang="en-US" dirty="0">
              <a:solidFill>
                <a:schemeClr val="accent1"/>
              </a:solidFill>
            </a:endParaRPr>
          </a:p>
        </p:txBody>
      </p:sp>
      <p:sp>
        <p:nvSpPr>
          <p:cNvPr id="3" name="Content Placeholder 2">
            <a:extLst>
              <a:ext uri="{FF2B5EF4-FFF2-40B4-BE49-F238E27FC236}">
                <a16:creationId xmlns:a16="http://schemas.microsoft.com/office/drawing/2014/main" id="{A0B20EA1-F380-A992-52C9-98635B3B254F}"/>
              </a:ext>
            </a:extLst>
          </p:cNvPr>
          <p:cNvSpPr>
            <a:spLocks noGrp="1"/>
          </p:cNvSpPr>
          <p:nvPr>
            <p:ph idx="1"/>
          </p:nvPr>
        </p:nvSpPr>
        <p:spPr>
          <a:xfrm>
            <a:off x="381965" y="1084845"/>
            <a:ext cx="6910086" cy="5628471"/>
          </a:xfrm>
        </p:spPr>
        <p:txBody>
          <a:bodyPr>
            <a:normAutofit fontScale="92500" lnSpcReduction="20000"/>
          </a:bodyPr>
          <a:lstStyle/>
          <a:p>
            <a:pPr algn="just">
              <a:lnSpc>
                <a:spcPct val="150000"/>
              </a:lnSpc>
              <a:buFont typeface="Wingdings" pitchFamily="2" charset="2"/>
              <a:buChar char="Ø"/>
            </a:pPr>
            <a:r>
              <a:rPr lang="en-US" b="1" dirty="0">
                <a:latin typeface="Sylfaen" pitchFamily="18" charset="0"/>
              </a:rPr>
              <a:t>COST Actions</a:t>
            </a:r>
            <a:r>
              <a:rPr lang="ka-GE" b="1" dirty="0">
                <a:latin typeface="Sylfaen" pitchFamily="18" charset="0"/>
              </a:rPr>
              <a:t> </a:t>
            </a:r>
            <a:r>
              <a:rPr lang="ka-GE" dirty="0">
                <a:latin typeface="Sylfaen" pitchFamily="18" charset="0"/>
              </a:rPr>
              <a:t>განსხვავდება მრავალი სხვა ევროკავშირის მიერ დაფინანსებული პროექტებისგან, იმდენად რამდენადაც, აქ შესაძლებელია კვლევით ქსელში გაწევრიანება და მონაწილეობა მას შემდეგ, რაც ის დაიწყებს ფუნქციონირებას. ეს ფუნქცია მოქმედებს პროექტის მთელი პერიოდის განმავლობაში. </a:t>
            </a:r>
          </a:p>
          <a:p>
            <a:pPr algn="just">
              <a:lnSpc>
                <a:spcPct val="150000"/>
              </a:lnSpc>
              <a:buFont typeface="Wingdings" pitchFamily="2" charset="2"/>
              <a:buChar char="Ø"/>
            </a:pPr>
            <a:r>
              <a:rPr lang="en-US" dirty="0">
                <a:latin typeface="Sylfaen" pitchFamily="18" charset="0"/>
              </a:rPr>
              <a:t>COST </a:t>
            </a:r>
            <a:r>
              <a:rPr lang="ka-GE" dirty="0">
                <a:latin typeface="Sylfaen" pitchFamily="18" charset="0"/>
              </a:rPr>
              <a:t>ქმედებების 80%-ზე მეტი ინტერდისციპლინური ხასიათისაა.</a:t>
            </a:r>
          </a:p>
        </p:txBody>
      </p:sp>
      <p:pic>
        <p:nvPicPr>
          <p:cNvPr id="5" name="Picture 4">
            <a:extLst>
              <a:ext uri="{FF2B5EF4-FFF2-40B4-BE49-F238E27FC236}">
                <a16:creationId xmlns:a16="http://schemas.microsoft.com/office/drawing/2014/main" id="{D9E8918D-2C67-0B5C-6963-EDACA721C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051" y="1192192"/>
            <a:ext cx="4912554" cy="4896092"/>
          </a:xfrm>
          <a:prstGeom prst="rect">
            <a:avLst/>
          </a:prstGeom>
        </p:spPr>
      </p:pic>
    </p:spTree>
    <p:extLst>
      <p:ext uri="{BB962C8B-B14F-4D97-AF65-F5344CB8AC3E}">
        <p14:creationId xmlns:p14="http://schemas.microsoft.com/office/powerpoint/2010/main" val="339307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2534-0A17-4E42-8E2E-3927378FB799}"/>
              </a:ext>
            </a:extLst>
          </p:cNvPr>
          <p:cNvSpPr>
            <a:spLocks noGrp="1"/>
          </p:cNvSpPr>
          <p:nvPr>
            <p:ph type="title"/>
          </p:nvPr>
        </p:nvSpPr>
        <p:spPr>
          <a:xfrm>
            <a:off x="838199" y="365126"/>
            <a:ext cx="11025851" cy="491402"/>
          </a:xfrm>
        </p:spPr>
        <p:txBody>
          <a:bodyPr>
            <a:noAutofit/>
          </a:bodyPr>
          <a:lstStyle/>
          <a:p>
            <a:br>
              <a:rPr lang="ka-GE" sz="2000" b="1" dirty="0">
                <a:solidFill>
                  <a:schemeClr val="accent1"/>
                </a:solidFill>
              </a:rPr>
            </a:br>
            <a:br>
              <a:rPr lang="ka-GE" sz="2000" b="1" dirty="0">
                <a:solidFill>
                  <a:schemeClr val="accent1"/>
                </a:solidFill>
              </a:rPr>
            </a:br>
            <a:r>
              <a:rPr lang="ka-GE" sz="2000" b="1" dirty="0">
                <a:solidFill>
                  <a:schemeClr val="accent1"/>
                </a:solidFill>
              </a:rPr>
              <a:t>პროექტში ჩართულობის მსურველთათვის ხელმისაწვდომია რამდენიმე ვარიანტი:</a:t>
            </a:r>
            <a:br>
              <a:rPr lang="ka-GE" sz="2000" b="1" dirty="0">
                <a:solidFill>
                  <a:schemeClr val="accent1"/>
                </a:solidFill>
              </a:rPr>
            </a:br>
            <a:endParaRPr lang="en-US" sz="3600" b="1" dirty="0">
              <a:solidFill>
                <a:schemeClr val="accent1"/>
              </a:solidFill>
            </a:endParaRPr>
          </a:p>
        </p:txBody>
      </p:sp>
      <p:sp>
        <p:nvSpPr>
          <p:cNvPr id="3" name="Content Placeholder 2">
            <a:extLst>
              <a:ext uri="{FF2B5EF4-FFF2-40B4-BE49-F238E27FC236}">
                <a16:creationId xmlns:a16="http://schemas.microsoft.com/office/drawing/2014/main" id="{A86A403E-BEAC-7A24-4F2E-3764FFA8659E}"/>
              </a:ext>
            </a:extLst>
          </p:cNvPr>
          <p:cNvSpPr>
            <a:spLocks noGrp="1"/>
          </p:cNvSpPr>
          <p:nvPr>
            <p:ph idx="1"/>
          </p:nvPr>
        </p:nvSpPr>
        <p:spPr>
          <a:xfrm>
            <a:off x="838200" y="1192192"/>
            <a:ext cx="10515600" cy="4984771"/>
          </a:xfrm>
        </p:spPr>
        <p:txBody>
          <a:bodyPr>
            <a:normAutofit fontScale="70000" lnSpcReduction="20000"/>
          </a:bodyPr>
          <a:lstStyle/>
          <a:p>
            <a:pPr marL="0" indent="0" algn="just">
              <a:lnSpc>
                <a:spcPct val="170000"/>
              </a:lnSpc>
              <a:buNone/>
            </a:pPr>
            <a:r>
              <a:rPr lang="ka-GE" sz="2900" b="1" dirty="0">
                <a:solidFill>
                  <a:srgbClr val="C00000"/>
                </a:solidFill>
                <a:latin typeface="Sylfaen" pitchFamily="18" charset="0"/>
              </a:rPr>
              <a:t>1. აქტიური მონაწილეობა მიიღეთ </a:t>
            </a:r>
            <a:r>
              <a:rPr lang="en-US" sz="2900" b="1" dirty="0">
                <a:solidFill>
                  <a:srgbClr val="C00000"/>
                </a:solidFill>
                <a:latin typeface="Sylfaen" pitchFamily="18" charset="0"/>
              </a:rPr>
              <a:t>COST </a:t>
            </a:r>
            <a:r>
              <a:rPr lang="ka-GE" sz="2900" b="1" dirty="0">
                <a:solidFill>
                  <a:srgbClr val="C00000"/>
                </a:solidFill>
              </a:rPr>
              <a:t>ქმედებებში</a:t>
            </a:r>
            <a:r>
              <a:rPr lang="ka-GE" sz="2900" b="1" dirty="0">
                <a:solidFill>
                  <a:srgbClr val="C00000"/>
                </a:solidFill>
                <a:latin typeface="Sylfaen" pitchFamily="18" charset="0"/>
              </a:rPr>
              <a:t>:</a:t>
            </a:r>
          </a:p>
          <a:p>
            <a:pPr marL="0" indent="0" algn="just">
              <a:lnSpc>
                <a:spcPct val="170000"/>
              </a:lnSpc>
              <a:buNone/>
            </a:pPr>
            <a:r>
              <a:rPr lang="en-US" sz="2600" dirty="0">
                <a:latin typeface="Sylfaen" pitchFamily="18" charset="0"/>
              </a:rPr>
              <a:t>- </a:t>
            </a:r>
            <a:r>
              <a:rPr lang="ka-GE" sz="2600" dirty="0">
                <a:latin typeface="Sylfaen" pitchFamily="18" charset="0"/>
              </a:rPr>
              <a:t>არსებობის მანძილზე, ქმედებები (</a:t>
            </a:r>
            <a:r>
              <a:rPr lang="en-US" sz="2600" dirty="0">
                <a:latin typeface="Sylfaen" pitchFamily="18" charset="0"/>
              </a:rPr>
              <a:t>Actions</a:t>
            </a:r>
            <a:r>
              <a:rPr lang="ka-GE" sz="2600" dirty="0">
                <a:latin typeface="Sylfaen" pitchFamily="18" charset="0"/>
              </a:rPr>
              <a:t>) იძლევა შესაძლებლობას ჩაერთონ მათ საქმიანობაში სასწავლო სკოლების, მოკლევადიანი სამეცნიერო მისიების, ვორქშოპების, კონფერენციების და ა.შ. გზით. შესაძლებლობები იქმნება ინდივიდუალური ქმედებებით და რეკლამირებულია მათი ვებსაიტებისა და სოციალური მედიის არხების მეშვეობით.</a:t>
            </a:r>
          </a:p>
          <a:p>
            <a:pPr>
              <a:buFont typeface="Wingdings" pitchFamily="2" charset="2"/>
              <a:buChar char="Ø"/>
            </a:pPr>
            <a:endParaRPr lang="ka-GE" sz="2800" dirty="0">
              <a:latin typeface="Sylfaen" pitchFamily="18" charset="0"/>
            </a:endParaRPr>
          </a:p>
          <a:p>
            <a:pPr marL="0" indent="0" algn="just">
              <a:lnSpc>
                <a:spcPct val="170000"/>
              </a:lnSpc>
              <a:buNone/>
            </a:pPr>
            <a:r>
              <a:rPr lang="en-US" sz="2600" dirty="0">
                <a:latin typeface="Sylfaen" pitchFamily="18" charset="0"/>
              </a:rPr>
              <a:t>- </a:t>
            </a:r>
            <a:r>
              <a:rPr lang="ka-GE" sz="2600" dirty="0">
                <a:latin typeface="Sylfaen" pitchFamily="18" charset="0"/>
              </a:rPr>
              <a:t>მონაწილეობის მისაღებად, მოძებნეთ თქვენთვის საინტერესო ქმედებები და კვლევითი სფეროები </a:t>
            </a:r>
            <a:r>
              <a:rPr lang="ka-GE" sz="2600" dirty="0"/>
              <a:t>ჩვენი ქმედებების დათვალიერების გვერდის </a:t>
            </a:r>
            <a:r>
              <a:rPr lang="ka-GE" sz="2600" dirty="0">
                <a:latin typeface="Sylfaen" pitchFamily="18" charset="0"/>
              </a:rPr>
              <a:t>მეშვეობით (</a:t>
            </a:r>
            <a:r>
              <a:rPr lang="en-US" sz="2600" dirty="0">
                <a:latin typeface="Sylfaen" pitchFamily="18" charset="0"/>
                <a:hlinkClick r:id="rId2"/>
              </a:rPr>
              <a:t>https://www.cost.eu/cost-actions-event/browse-actions/</a:t>
            </a:r>
            <a:r>
              <a:rPr lang="ka-GE" sz="2600" dirty="0">
                <a:latin typeface="Sylfaen" pitchFamily="18" charset="0"/>
              </a:rPr>
              <a:t>) და დაუკავშირდით ქმედების წარმომადგენლებს, ან პირდაპირ გადადით მათ ვებსაიტზე, რათა გაეცნოთ რა შესაძლებლობებია შემოთავაზებული. ჩვენ ასევე გვაქვს </a:t>
            </a:r>
            <a:r>
              <a:rPr lang="en-US" sz="2600" dirty="0">
                <a:latin typeface="Sylfaen" pitchFamily="18" charset="0"/>
              </a:rPr>
              <a:t>COST Action </a:t>
            </a:r>
            <a:r>
              <a:rPr lang="ka-GE" sz="2600" dirty="0">
                <a:latin typeface="Sylfaen" pitchFamily="18" charset="0"/>
              </a:rPr>
              <a:t>ღონისძიებების არჩევანი ჩვენივე ვებგვერდზე (</a:t>
            </a:r>
            <a:r>
              <a:rPr lang="en-US" sz="2600" dirty="0">
                <a:latin typeface="Sylfaen" pitchFamily="18" charset="0"/>
                <a:hlinkClick r:id="rId3"/>
              </a:rPr>
              <a:t>https://www.cost.eu/events/?cat=cost-action-event</a:t>
            </a:r>
            <a:r>
              <a:rPr lang="ka-GE" sz="2600" dirty="0">
                <a:latin typeface="Sylfaen" pitchFamily="18" charset="0"/>
              </a:rPr>
              <a:t>). </a:t>
            </a:r>
            <a:endParaRPr lang="en-US" sz="2600" dirty="0">
              <a:latin typeface="Sylfaen" pitchFamily="18" charset="0"/>
            </a:endParaRPr>
          </a:p>
          <a:p>
            <a:endParaRPr lang="en-US" dirty="0"/>
          </a:p>
        </p:txBody>
      </p:sp>
      <p:sp>
        <p:nvSpPr>
          <p:cNvPr id="4" name="Right Arrow 3">
            <a:extLst>
              <a:ext uri="{FF2B5EF4-FFF2-40B4-BE49-F238E27FC236}">
                <a16:creationId xmlns:a16="http://schemas.microsoft.com/office/drawing/2014/main" id="{0B7FE4C9-A023-8BAE-4A21-156830BF467B}"/>
              </a:ext>
            </a:extLst>
          </p:cNvPr>
          <p:cNvSpPr/>
          <p:nvPr/>
        </p:nvSpPr>
        <p:spPr>
          <a:xfrm>
            <a:off x="10569389" y="617696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359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2581</Words>
  <Application>Microsoft Macintosh PowerPoint</Application>
  <PresentationFormat>Widescreen</PresentationFormat>
  <Paragraphs>226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Merriweather</vt:lpstr>
      <vt:lpstr>Open Sans</vt:lpstr>
      <vt:lpstr>Sylfaen</vt:lpstr>
      <vt:lpstr>Wingdings</vt:lpstr>
      <vt:lpstr>Office Theme</vt:lpstr>
      <vt:lpstr>PowerPoint Presentation</vt:lpstr>
      <vt:lpstr>გეგმა:</vt:lpstr>
      <vt:lpstr>COST-ის შესახებ-1</vt:lpstr>
      <vt:lpstr>COST-ის შესახებ-2</vt:lpstr>
      <vt:lpstr> COST-ის მისია </vt:lpstr>
      <vt:lpstr> COST-ის სტრატეგია </vt:lpstr>
      <vt:lpstr> რა არის COST Actions? </vt:lpstr>
      <vt:lpstr> როგორ მივიღოთ მონაწილეობა არსებულ ქმედებაში (Action)? </vt:lpstr>
      <vt:lpstr>  პროექტში ჩართულობის მსურველთათვის ხელმისაწვდომია რამდენიმე ვარიანტი: </vt:lpstr>
      <vt:lpstr>PowerPoint Presentation</vt:lpstr>
      <vt:lpstr>PowerPoint Presentation</vt:lpstr>
      <vt:lpstr>როგორ შეუერთდეთ COST Action-ს, როგორც საერთაშორისო მკვლევარი?</vt:lpstr>
      <vt:lpstr>ჩაერთეთ COST ქმედებებში</vt:lpstr>
      <vt:lpstr>გახდით გარე ექსპერტი</vt:lpstr>
      <vt:lpstr>საერთაშორისო თანამშრომლობა</vt:lpstr>
      <vt:lpstr>ეფექტურობა და ინკლუზიურობა</vt:lpstr>
      <vt:lpstr> ინკლუზიურობის სამიზნე ქვეყნები (ITC): </vt:lpstr>
      <vt:lpstr>გენდერული თანასწორობა</vt:lpstr>
      <vt:lpstr>ქალების წარმომადგენლობის მდგომარეობა COST მოქმედებებში</vt:lpstr>
      <vt:lpstr> რას ვაფინანსებთ? </vt:lpstr>
      <vt:lpstr>ბიუჯეტი</vt:lpstr>
      <vt:lpstr>სარგებლიანობა</vt:lpstr>
      <vt:lpstr>სარგებლიანობა</vt:lpstr>
      <vt:lpstr> როგორ გავაკეთოთ განაცხადი? </vt:lpstr>
      <vt:lpstr>ახალი განაცხადი / Call</vt:lpstr>
      <vt:lpstr>    დოკუმენტაცია და გაიდლაინები ღია ქოლი 2024    </vt:lpstr>
      <vt:lpstr>ქმედებების (Actions) შესწავლა https://www.cost.eu/cost-actions-event/browse-actions/ </vt:lpstr>
      <vt:lpstr> Accelerating Research through International Network-to-Network Collaborations (AccelNet) </vt:lpstr>
      <vt:lpstr> პროგრამის მოკლე აღწერა </vt:lpstr>
      <vt:lpstr> პროგრამის მიზნებია: </vt:lpstr>
      <vt:lpstr>პროგრამა AccelNet-ის ეტაპები</vt:lpstr>
      <vt:lpstr> პროგრამის საკონტაქტო პირები </vt:lpstr>
      <vt:lpstr> უახლოესი ვადები და ბიუჯეტი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BSU</dc:creator>
  <cp:lastModifiedBy>Пользователь Microsoft Office</cp:lastModifiedBy>
  <cp:revision>90</cp:revision>
  <dcterms:created xsi:type="dcterms:W3CDTF">2022-02-10T07:53:49Z</dcterms:created>
  <dcterms:modified xsi:type="dcterms:W3CDTF">2024-07-24T04:32:34Z</dcterms:modified>
</cp:coreProperties>
</file>