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59" r:id="rId8"/>
    <p:sldId id="260" r:id="rId9"/>
    <p:sldId id="265" r:id="rId10"/>
    <p:sldId id="267"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39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84E952DC-7430-9014-D8BE-1751E95AF734}"/>
              </a:ext>
            </a:extLst>
          </p:cNvPr>
          <p:cNvSpPr>
            <a:spLocks noGrp="1"/>
          </p:cNvSpPr>
          <p:nvPr>
            <p:ph type="ctrTitle"/>
          </p:nvPr>
        </p:nvSpPr>
        <p:spPr>
          <a:xfrm>
            <a:off x="1524000" y="1122363"/>
            <a:ext cx="9144000" cy="2387600"/>
          </a:xfrm>
        </p:spPr>
        <p:txBody>
          <a:bodyPr anchor="b"/>
          <a:lstStyle>
            <a:lvl1pPr algn="ctr">
              <a:defRPr sz="6000"/>
            </a:lvl1pPr>
          </a:lstStyle>
          <a:p>
            <a:r>
              <a:rPr lang="ka-GE"/>
              <a:t>დააწკაპუნეთ მთავარი სათაურის სტილის შესაცვლელად</a:t>
            </a:r>
            <a:endParaRPr lang="en-US"/>
          </a:p>
        </p:txBody>
      </p:sp>
      <p:sp>
        <p:nvSpPr>
          <p:cNvPr id="3" name="სუბტიტრი 2">
            <a:extLst>
              <a:ext uri="{FF2B5EF4-FFF2-40B4-BE49-F238E27FC236}">
                <a16:creationId xmlns:a16="http://schemas.microsoft.com/office/drawing/2014/main" id="{94FB43B6-72E1-E434-B4DB-D1C5F89EB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a-GE"/>
              <a:t>დააწკაპუნეთ მთავარი ქვესათაურის სტილის რედაქტირებისთვის</a:t>
            </a:r>
            <a:endParaRPr lang="en-US"/>
          </a:p>
        </p:txBody>
      </p:sp>
      <p:sp>
        <p:nvSpPr>
          <p:cNvPr id="4" name="თარიღის ჩანაცვლების ველი 3">
            <a:extLst>
              <a:ext uri="{FF2B5EF4-FFF2-40B4-BE49-F238E27FC236}">
                <a16:creationId xmlns:a16="http://schemas.microsoft.com/office/drawing/2014/main" id="{E1B4F3B1-7F09-72A2-9381-8283D3CD5F78}"/>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5" name="ქვედა კოლონტიტულის ჩანაცვლების ველი 4">
            <a:extLst>
              <a:ext uri="{FF2B5EF4-FFF2-40B4-BE49-F238E27FC236}">
                <a16:creationId xmlns:a16="http://schemas.microsoft.com/office/drawing/2014/main" id="{F8789B79-D2BE-CE7A-9FF5-509EA6A46DFD}"/>
              </a:ext>
            </a:extLst>
          </p:cNvPr>
          <p:cNvSpPr>
            <a:spLocks noGrp="1"/>
          </p:cNvSpPr>
          <p:nvPr>
            <p:ph type="ftr" sz="quarter" idx="11"/>
          </p:nvPr>
        </p:nvSpPr>
        <p:spPr/>
        <p:txBody>
          <a:bodyPr/>
          <a:lstStyle/>
          <a:p>
            <a:endParaRPr lang="en-US"/>
          </a:p>
        </p:txBody>
      </p:sp>
      <p:sp>
        <p:nvSpPr>
          <p:cNvPr id="6" name="სლაიდის რიცხვის ჩანაცვლების ველი 5">
            <a:extLst>
              <a:ext uri="{FF2B5EF4-FFF2-40B4-BE49-F238E27FC236}">
                <a16:creationId xmlns:a16="http://schemas.microsoft.com/office/drawing/2014/main" id="{D34FE653-6C22-4144-9ECB-D91594AAB0E6}"/>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268888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შვეული ტექსტი">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44B31491-6ED4-2394-4585-16CF53D1F022}"/>
              </a:ext>
            </a:extLst>
          </p:cNvPr>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a:p>
        </p:txBody>
      </p:sp>
      <p:sp>
        <p:nvSpPr>
          <p:cNvPr id="3" name="შვეული ტექსტის ჩანაცვლების ველი 2">
            <a:extLst>
              <a:ext uri="{FF2B5EF4-FFF2-40B4-BE49-F238E27FC236}">
                <a16:creationId xmlns:a16="http://schemas.microsoft.com/office/drawing/2014/main" id="{4B5F0067-9748-A61E-0E40-1EEEC4DA395B}"/>
              </a:ext>
            </a:extLst>
          </p:cNvPr>
          <p:cNvSpPr>
            <a:spLocks noGrp="1"/>
          </p:cNvSpPr>
          <p:nvPr>
            <p:ph type="body" orient="vert" idx="1"/>
          </p:nvPr>
        </p:nvSpPr>
        <p:spPr/>
        <p:txBody>
          <a:bodyPr vert="eaVert"/>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a:extLst>
              <a:ext uri="{FF2B5EF4-FFF2-40B4-BE49-F238E27FC236}">
                <a16:creationId xmlns:a16="http://schemas.microsoft.com/office/drawing/2014/main" id="{8AD4AE46-E122-9601-E1C1-853961279EB8}"/>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5" name="ქვედა კოლონტიტულის ჩანაცვლების ველი 4">
            <a:extLst>
              <a:ext uri="{FF2B5EF4-FFF2-40B4-BE49-F238E27FC236}">
                <a16:creationId xmlns:a16="http://schemas.microsoft.com/office/drawing/2014/main" id="{7ED41306-677E-D15F-060B-7C7E33CA2744}"/>
              </a:ext>
            </a:extLst>
          </p:cNvPr>
          <p:cNvSpPr>
            <a:spLocks noGrp="1"/>
          </p:cNvSpPr>
          <p:nvPr>
            <p:ph type="ftr" sz="quarter" idx="11"/>
          </p:nvPr>
        </p:nvSpPr>
        <p:spPr/>
        <p:txBody>
          <a:bodyPr/>
          <a:lstStyle/>
          <a:p>
            <a:endParaRPr lang="en-US"/>
          </a:p>
        </p:txBody>
      </p:sp>
      <p:sp>
        <p:nvSpPr>
          <p:cNvPr id="6" name="სლაიდის რიცხვის ჩანაცვლების ველი 5">
            <a:extLst>
              <a:ext uri="{FF2B5EF4-FFF2-40B4-BE49-F238E27FC236}">
                <a16:creationId xmlns:a16="http://schemas.microsoft.com/office/drawing/2014/main" id="{8036082E-C7F1-ADA6-3F24-1716F2DBB350}"/>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291346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შვეული სათაური და ტექსტი">
    <p:spTree>
      <p:nvGrpSpPr>
        <p:cNvPr id="1" name=""/>
        <p:cNvGrpSpPr/>
        <p:nvPr/>
      </p:nvGrpSpPr>
      <p:grpSpPr>
        <a:xfrm>
          <a:off x="0" y="0"/>
          <a:ext cx="0" cy="0"/>
          <a:chOff x="0" y="0"/>
          <a:chExt cx="0" cy="0"/>
        </a:xfrm>
      </p:grpSpPr>
      <p:sp>
        <p:nvSpPr>
          <p:cNvPr id="2" name="შვეული სათაური 1">
            <a:extLst>
              <a:ext uri="{FF2B5EF4-FFF2-40B4-BE49-F238E27FC236}">
                <a16:creationId xmlns:a16="http://schemas.microsoft.com/office/drawing/2014/main" id="{1771208B-51B9-5AD0-ABF6-FE1E34F0E070}"/>
              </a:ext>
            </a:extLst>
          </p:cNvPr>
          <p:cNvSpPr>
            <a:spLocks noGrp="1"/>
          </p:cNvSpPr>
          <p:nvPr>
            <p:ph type="title" orient="vert"/>
          </p:nvPr>
        </p:nvSpPr>
        <p:spPr>
          <a:xfrm>
            <a:off x="8724900" y="365125"/>
            <a:ext cx="2628900" cy="5811838"/>
          </a:xfrm>
        </p:spPr>
        <p:txBody>
          <a:bodyPr vert="eaVert"/>
          <a:lstStyle/>
          <a:p>
            <a:r>
              <a:rPr lang="ka-GE"/>
              <a:t>დააწკაპუნეთ მთავარი სათაურის სტილის შესაცვლელად</a:t>
            </a:r>
            <a:endParaRPr lang="en-US"/>
          </a:p>
        </p:txBody>
      </p:sp>
      <p:sp>
        <p:nvSpPr>
          <p:cNvPr id="3" name="შვეული ტექსტის ჩანაცვლების ველი 2">
            <a:extLst>
              <a:ext uri="{FF2B5EF4-FFF2-40B4-BE49-F238E27FC236}">
                <a16:creationId xmlns:a16="http://schemas.microsoft.com/office/drawing/2014/main" id="{806F8A43-0383-3D11-2C40-8159E217B061}"/>
              </a:ext>
            </a:extLst>
          </p:cNvPr>
          <p:cNvSpPr>
            <a:spLocks noGrp="1"/>
          </p:cNvSpPr>
          <p:nvPr>
            <p:ph type="body" orient="vert" idx="1"/>
          </p:nvPr>
        </p:nvSpPr>
        <p:spPr>
          <a:xfrm>
            <a:off x="838200" y="365125"/>
            <a:ext cx="7734300" cy="5811838"/>
          </a:xfrm>
        </p:spPr>
        <p:txBody>
          <a:bodyPr vert="eaVert"/>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a:extLst>
              <a:ext uri="{FF2B5EF4-FFF2-40B4-BE49-F238E27FC236}">
                <a16:creationId xmlns:a16="http://schemas.microsoft.com/office/drawing/2014/main" id="{58174B47-56B8-EA98-22BA-9329A08F4814}"/>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5" name="ქვედა კოლონტიტულის ჩანაცვლების ველი 4">
            <a:extLst>
              <a:ext uri="{FF2B5EF4-FFF2-40B4-BE49-F238E27FC236}">
                <a16:creationId xmlns:a16="http://schemas.microsoft.com/office/drawing/2014/main" id="{EB610A02-3543-7998-C5B0-228148485388}"/>
              </a:ext>
            </a:extLst>
          </p:cNvPr>
          <p:cNvSpPr>
            <a:spLocks noGrp="1"/>
          </p:cNvSpPr>
          <p:nvPr>
            <p:ph type="ftr" sz="quarter" idx="11"/>
          </p:nvPr>
        </p:nvSpPr>
        <p:spPr/>
        <p:txBody>
          <a:bodyPr/>
          <a:lstStyle/>
          <a:p>
            <a:endParaRPr lang="en-US"/>
          </a:p>
        </p:txBody>
      </p:sp>
      <p:sp>
        <p:nvSpPr>
          <p:cNvPr id="6" name="სლაიდის რიცხვის ჩანაცვლების ველი 5">
            <a:extLst>
              <a:ext uri="{FF2B5EF4-FFF2-40B4-BE49-F238E27FC236}">
                <a16:creationId xmlns:a16="http://schemas.microsoft.com/office/drawing/2014/main" id="{93F7AA1E-CD89-43E9-3C19-E18128AFD19D}"/>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57408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39B366C2-B299-4BA7-A288-682DD85B8421}"/>
              </a:ext>
            </a:extLst>
          </p:cNvPr>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a:p>
        </p:txBody>
      </p:sp>
      <p:sp>
        <p:nvSpPr>
          <p:cNvPr id="3" name="შიგთავსის ჩანაცვლების ველი 2">
            <a:extLst>
              <a:ext uri="{FF2B5EF4-FFF2-40B4-BE49-F238E27FC236}">
                <a16:creationId xmlns:a16="http://schemas.microsoft.com/office/drawing/2014/main" id="{B1260B03-0F34-CD49-A787-11C3E4F74C0D}"/>
              </a:ext>
            </a:extLst>
          </p:cNvPr>
          <p:cNvSpPr>
            <a:spLocks noGrp="1"/>
          </p:cNvSpPr>
          <p:nvPr>
            <p:ph idx="1"/>
          </p:nvPr>
        </p:nvSpPr>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a:extLst>
              <a:ext uri="{FF2B5EF4-FFF2-40B4-BE49-F238E27FC236}">
                <a16:creationId xmlns:a16="http://schemas.microsoft.com/office/drawing/2014/main" id="{27355232-F0DB-98FA-3AFE-DB8518568A93}"/>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5" name="ქვედა კოლონტიტულის ჩანაცვლების ველი 4">
            <a:extLst>
              <a:ext uri="{FF2B5EF4-FFF2-40B4-BE49-F238E27FC236}">
                <a16:creationId xmlns:a16="http://schemas.microsoft.com/office/drawing/2014/main" id="{B227851A-D805-1E7C-C547-905BBCDE72EC}"/>
              </a:ext>
            </a:extLst>
          </p:cNvPr>
          <p:cNvSpPr>
            <a:spLocks noGrp="1"/>
          </p:cNvSpPr>
          <p:nvPr>
            <p:ph type="ftr" sz="quarter" idx="11"/>
          </p:nvPr>
        </p:nvSpPr>
        <p:spPr/>
        <p:txBody>
          <a:bodyPr/>
          <a:lstStyle/>
          <a:p>
            <a:endParaRPr lang="en-US"/>
          </a:p>
        </p:txBody>
      </p:sp>
      <p:sp>
        <p:nvSpPr>
          <p:cNvPr id="6" name="სლაიდის რიცხვის ჩანაცვლების ველი 5">
            <a:extLst>
              <a:ext uri="{FF2B5EF4-FFF2-40B4-BE49-F238E27FC236}">
                <a16:creationId xmlns:a16="http://schemas.microsoft.com/office/drawing/2014/main" id="{7B16369D-4796-F12C-4CCA-46C649821466}"/>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25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28ECF599-2A7C-41DD-5406-4518BE76F407}"/>
              </a:ext>
            </a:extLst>
          </p:cNvPr>
          <p:cNvSpPr>
            <a:spLocks noGrp="1"/>
          </p:cNvSpPr>
          <p:nvPr>
            <p:ph type="title"/>
          </p:nvPr>
        </p:nvSpPr>
        <p:spPr>
          <a:xfrm>
            <a:off x="831850" y="1709738"/>
            <a:ext cx="10515600" cy="2852737"/>
          </a:xfrm>
        </p:spPr>
        <p:txBody>
          <a:bodyPr anchor="b"/>
          <a:lstStyle>
            <a:lvl1pPr>
              <a:defRPr sz="6000"/>
            </a:lvl1pPr>
          </a:lstStyle>
          <a:p>
            <a:r>
              <a:rPr lang="ka-GE"/>
              <a:t>დააწკაპუნეთ მთავარი სათაურის სტილის შესაცვლელად</a:t>
            </a:r>
            <a:endParaRPr lang="en-US"/>
          </a:p>
        </p:txBody>
      </p:sp>
      <p:sp>
        <p:nvSpPr>
          <p:cNvPr id="3" name="ტექსტის ჩანაცვლების ველი 2">
            <a:extLst>
              <a:ext uri="{FF2B5EF4-FFF2-40B4-BE49-F238E27FC236}">
                <a16:creationId xmlns:a16="http://schemas.microsoft.com/office/drawing/2014/main" id="{7683C362-50E9-7236-C718-CD5ADBEDA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a-GE"/>
              <a:t>დააწკაპუნეთ მთავარი ტექსტის რედაქტირებისთვის სტილები</a:t>
            </a:r>
          </a:p>
        </p:txBody>
      </p:sp>
      <p:sp>
        <p:nvSpPr>
          <p:cNvPr id="4" name="თარიღის ჩანაცვლების ველი 3">
            <a:extLst>
              <a:ext uri="{FF2B5EF4-FFF2-40B4-BE49-F238E27FC236}">
                <a16:creationId xmlns:a16="http://schemas.microsoft.com/office/drawing/2014/main" id="{E4C8E327-5663-07D9-25B2-61681D5D063E}"/>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5" name="ქვედა კოლონტიტულის ჩანაცვლების ველი 4">
            <a:extLst>
              <a:ext uri="{FF2B5EF4-FFF2-40B4-BE49-F238E27FC236}">
                <a16:creationId xmlns:a16="http://schemas.microsoft.com/office/drawing/2014/main" id="{FE7A3AFB-079D-27DF-795F-1C01D5793573}"/>
              </a:ext>
            </a:extLst>
          </p:cNvPr>
          <p:cNvSpPr>
            <a:spLocks noGrp="1"/>
          </p:cNvSpPr>
          <p:nvPr>
            <p:ph type="ftr" sz="quarter" idx="11"/>
          </p:nvPr>
        </p:nvSpPr>
        <p:spPr/>
        <p:txBody>
          <a:bodyPr/>
          <a:lstStyle/>
          <a:p>
            <a:endParaRPr lang="en-US"/>
          </a:p>
        </p:txBody>
      </p:sp>
      <p:sp>
        <p:nvSpPr>
          <p:cNvPr id="6" name="სლაიდის რიცხვის ჩანაცვლების ველი 5">
            <a:extLst>
              <a:ext uri="{FF2B5EF4-FFF2-40B4-BE49-F238E27FC236}">
                <a16:creationId xmlns:a16="http://schemas.microsoft.com/office/drawing/2014/main" id="{46CA97E7-A9F2-8A75-1F0E-D10C4AB9D1FC}"/>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402963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B431D29E-85C7-5787-5942-F7059A516847}"/>
              </a:ext>
            </a:extLst>
          </p:cNvPr>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a:p>
        </p:txBody>
      </p:sp>
      <p:sp>
        <p:nvSpPr>
          <p:cNvPr id="3" name="შიგთავსის ჩანაცვლების ველი 2">
            <a:extLst>
              <a:ext uri="{FF2B5EF4-FFF2-40B4-BE49-F238E27FC236}">
                <a16:creationId xmlns:a16="http://schemas.microsoft.com/office/drawing/2014/main" id="{DFA5D988-2502-A29D-FC43-9398A4D12B58}"/>
              </a:ext>
            </a:extLst>
          </p:cNvPr>
          <p:cNvSpPr>
            <a:spLocks noGrp="1"/>
          </p:cNvSpPr>
          <p:nvPr>
            <p:ph sz="half" idx="1"/>
          </p:nvPr>
        </p:nvSpPr>
        <p:spPr>
          <a:xfrm>
            <a:off x="838200" y="1825625"/>
            <a:ext cx="5181600" cy="4351338"/>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შიგთავსის ჩანაცვლების ველი 3">
            <a:extLst>
              <a:ext uri="{FF2B5EF4-FFF2-40B4-BE49-F238E27FC236}">
                <a16:creationId xmlns:a16="http://schemas.microsoft.com/office/drawing/2014/main" id="{525CB029-A034-93B8-741A-28822DD1DC73}"/>
              </a:ext>
            </a:extLst>
          </p:cNvPr>
          <p:cNvSpPr>
            <a:spLocks noGrp="1"/>
          </p:cNvSpPr>
          <p:nvPr>
            <p:ph sz="half" idx="2"/>
          </p:nvPr>
        </p:nvSpPr>
        <p:spPr>
          <a:xfrm>
            <a:off x="6172200" y="1825625"/>
            <a:ext cx="5181600" cy="4351338"/>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5" name="თარიღის ჩანაცვლების ველი 4">
            <a:extLst>
              <a:ext uri="{FF2B5EF4-FFF2-40B4-BE49-F238E27FC236}">
                <a16:creationId xmlns:a16="http://schemas.microsoft.com/office/drawing/2014/main" id="{069894DA-F8C2-E5F9-098D-CF4C02153838}"/>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6" name="ქვედა კოლონტიტულის ჩანაცვლების ველი 5">
            <a:extLst>
              <a:ext uri="{FF2B5EF4-FFF2-40B4-BE49-F238E27FC236}">
                <a16:creationId xmlns:a16="http://schemas.microsoft.com/office/drawing/2014/main" id="{A54E5C76-A1E9-F064-C58B-41D53DFBD0F8}"/>
              </a:ext>
            </a:extLst>
          </p:cNvPr>
          <p:cNvSpPr>
            <a:spLocks noGrp="1"/>
          </p:cNvSpPr>
          <p:nvPr>
            <p:ph type="ftr" sz="quarter" idx="11"/>
          </p:nvPr>
        </p:nvSpPr>
        <p:spPr/>
        <p:txBody>
          <a:bodyPr/>
          <a:lstStyle/>
          <a:p>
            <a:endParaRPr lang="en-US"/>
          </a:p>
        </p:txBody>
      </p:sp>
      <p:sp>
        <p:nvSpPr>
          <p:cNvPr id="7" name="სლაიდის რიცხვის ჩანაცვლების ველი 6">
            <a:extLst>
              <a:ext uri="{FF2B5EF4-FFF2-40B4-BE49-F238E27FC236}">
                <a16:creationId xmlns:a16="http://schemas.microsoft.com/office/drawing/2014/main" id="{5AEE3B60-C65C-254C-AA57-1DCA6FD811B5}"/>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338463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D82468A5-DAA8-69AA-6920-169920CAF7F6}"/>
              </a:ext>
            </a:extLst>
          </p:cNvPr>
          <p:cNvSpPr>
            <a:spLocks noGrp="1"/>
          </p:cNvSpPr>
          <p:nvPr>
            <p:ph type="title"/>
          </p:nvPr>
        </p:nvSpPr>
        <p:spPr>
          <a:xfrm>
            <a:off x="839788" y="365125"/>
            <a:ext cx="10515600" cy="1325563"/>
          </a:xfrm>
        </p:spPr>
        <p:txBody>
          <a:bodyPr/>
          <a:lstStyle/>
          <a:p>
            <a:r>
              <a:rPr lang="ka-GE"/>
              <a:t>დააწკაპუნეთ მთავარი სათაურის სტილის შესაცვლელად</a:t>
            </a:r>
            <a:endParaRPr lang="en-US"/>
          </a:p>
        </p:txBody>
      </p:sp>
      <p:sp>
        <p:nvSpPr>
          <p:cNvPr id="3" name="ტექსტის ჩანაცვლების ველი 2">
            <a:extLst>
              <a:ext uri="{FF2B5EF4-FFF2-40B4-BE49-F238E27FC236}">
                <a16:creationId xmlns:a16="http://schemas.microsoft.com/office/drawing/2014/main" id="{C1C423CA-F2E7-7543-E826-2AEB6D878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დააწკაპუნეთ მთავარი ტექსტის რედაქტირებისთვის სტილები</a:t>
            </a:r>
          </a:p>
        </p:txBody>
      </p:sp>
      <p:sp>
        <p:nvSpPr>
          <p:cNvPr id="4" name="შიგთავსის ჩანაცვლების ველი 3">
            <a:extLst>
              <a:ext uri="{FF2B5EF4-FFF2-40B4-BE49-F238E27FC236}">
                <a16:creationId xmlns:a16="http://schemas.microsoft.com/office/drawing/2014/main" id="{84B589DA-29E0-CE89-FBDF-BD7A83420CC5}"/>
              </a:ext>
            </a:extLst>
          </p:cNvPr>
          <p:cNvSpPr>
            <a:spLocks noGrp="1"/>
          </p:cNvSpPr>
          <p:nvPr>
            <p:ph sz="half" idx="2"/>
          </p:nvPr>
        </p:nvSpPr>
        <p:spPr>
          <a:xfrm>
            <a:off x="839788" y="2505075"/>
            <a:ext cx="5157787" cy="3684588"/>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5" name="ტექსტის ჩანაცვლების ველი 4">
            <a:extLst>
              <a:ext uri="{FF2B5EF4-FFF2-40B4-BE49-F238E27FC236}">
                <a16:creationId xmlns:a16="http://schemas.microsoft.com/office/drawing/2014/main" id="{CC63985D-9A11-3F81-9D92-54D5BA812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a:t>დააწკაპუნეთ მთავარი ტექსტის რედაქტირებისთვის სტილები</a:t>
            </a:r>
          </a:p>
        </p:txBody>
      </p:sp>
      <p:sp>
        <p:nvSpPr>
          <p:cNvPr id="6" name="შიგთავსის ჩანაცვლების ველი 5">
            <a:extLst>
              <a:ext uri="{FF2B5EF4-FFF2-40B4-BE49-F238E27FC236}">
                <a16:creationId xmlns:a16="http://schemas.microsoft.com/office/drawing/2014/main" id="{B5171BD3-59F9-BAB7-10C0-0DF0909FDCE7}"/>
              </a:ext>
            </a:extLst>
          </p:cNvPr>
          <p:cNvSpPr>
            <a:spLocks noGrp="1"/>
          </p:cNvSpPr>
          <p:nvPr>
            <p:ph sz="quarter" idx="4"/>
          </p:nvPr>
        </p:nvSpPr>
        <p:spPr>
          <a:xfrm>
            <a:off x="6172200" y="2505075"/>
            <a:ext cx="5183188" cy="3684588"/>
          </a:xfrm>
        </p:spPr>
        <p:txBody>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7" name="თარიღის ჩანაცვლების ველი 6">
            <a:extLst>
              <a:ext uri="{FF2B5EF4-FFF2-40B4-BE49-F238E27FC236}">
                <a16:creationId xmlns:a16="http://schemas.microsoft.com/office/drawing/2014/main" id="{C8112A36-1008-9F49-3372-E874DB3A50AA}"/>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8" name="ქვედა კოლონტიტულის ჩანაცვლების ველი 7">
            <a:extLst>
              <a:ext uri="{FF2B5EF4-FFF2-40B4-BE49-F238E27FC236}">
                <a16:creationId xmlns:a16="http://schemas.microsoft.com/office/drawing/2014/main" id="{6501EA5F-33A4-D93B-2F5A-900D870BC770}"/>
              </a:ext>
            </a:extLst>
          </p:cNvPr>
          <p:cNvSpPr>
            <a:spLocks noGrp="1"/>
          </p:cNvSpPr>
          <p:nvPr>
            <p:ph type="ftr" sz="quarter" idx="11"/>
          </p:nvPr>
        </p:nvSpPr>
        <p:spPr/>
        <p:txBody>
          <a:bodyPr/>
          <a:lstStyle/>
          <a:p>
            <a:endParaRPr lang="en-US"/>
          </a:p>
        </p:txBody>
      </p:sp>
      <p:sp>
        <p:nvSpPr>
          <p:cNvPr id="9" name="სლაიდის რიცხვის ჩანაცვლების ველი 8">
            <a:extLst>
              <a:ext uri="{FF2B5EF4-FFF2-40B4-BE49-F238E27FC236}">
                <a16:creationId xmlns:a16="http://schemas.microsoft.com/office/drawing/2014/main" id="{4F647494-E64A-66AA-D27E-26BBDCFA370E}"/>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320607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39F88F38-E466-2BA3-6269-84AC5BC3058C}"/>
              </a:ext>
            </a:extLst>
          </p:cNvPr>
          <p:cNvSpPr>
            <a:spLocks noGrp="1"/>
          </p:cNvSpPr>
          <p:nvPr>
            <p:ph type="title"/>
          </p:nvPr>
        </p:nvSpPr>
        <p:spPr/>
        <p:txBody>
          <a:bodyPr/>
          <a:lstStyle/>
          <a:p>
            <a:r>
              <a:rPr lang="ka-GE"/>
              <a:t>დააწკაპუნეთ მთავარი სათაურის სტილის შესაცვლელად</a:t>
            </a:r>
            <a:endParaRPr lang="en-US"/>
          </a:p>
        </p:txBody>
      </p:sp>
      <p:sp>
        <p:nvSpPr>
          <p:cNvPr id="3" name="თარიღის ჩანაცვლების ველი 2">
            <a:extLst>
              <a:ext uri="{FF2B5EF4-FFF2-40B4-BE49-F238E27FC236}">
                <a16:creationId xmlns:a16="http://schemas.microsoft.com/office/drawing/2014/main" id="{0A7FD13E-89A3-C9EE-B933-42FE93EE272A}"/>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4" name="ქვედა კოლონტიტულის ჩანაცვლების ველი 3">
            <a:extLst>
              <a:ext uri="{FF2B5EF4-FFF2-40B4-BE49-F238E27FC236}">
                <a16:creationId xmlns:a16="http://schemas.microsoft.com/office/drawing/2014/main" id="{5AC082CE-3453-68C5-AE5A-AA785F5035CB}"/>
              </a:ext>
            </a:extLst>
          </p:cNvPr>
          <p:cNvSpPr>
            <a:spLocks noGrp="1"/>
          </p:cNvSpPr>
          <p:nvPr>
            <p:ph type="ftr" sz="quarter" idx="11"/>
          </p:nvPr>
        </p:nvSpPr>
        <p:spPr/>
        <p:txBody>
          <a:bodyPr/>
          <a:lstStyle/>
          <a:p>
            <a:endParaRPr lang="en-US"/>
          </a:p>
        </p:txBody>
      </p:sp>
      <p:sp>
        <p:nvSpPr>
          <p:cNvPr id="5" name="სლაიდის რიცხვის ჩანაცვლების ველი 4">
            <a:extLst>
              <a:ext uri="{FF2B5EF4-FFF2-40B4-BE49-F238E27FC236}">
                <a16:creationId xmlns:a16="http://schemas.microsoft.com/office/drawing/2014/main" id="{0CE310A2-CB62-B37C-E1A3-36FEA69A322C}"/>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331939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a:extLst>
              <a:ext uri="{FF2B5EF4-FFF2-40B4-BE49-F238E27FC236}">
                <a16:creationId xmlns:a16="http://schemas.microsoft.com/office/drawing/2014/main" id="{F36E9296-B133-4419-76FD-014ECF195612}"/>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3" name="ქვედა კოლონტიტულის ჩანაცვლების ველი 2">
            <a:extLst>
              <a:ext uri="{FF2B5EF4-FFF2-40B4-BE49-F238E27FC236}">
                <a16:creationId xmlns:a16="http://schemas.microsoft.com/office/drawing/2014/main" id="{38DDF73D-4A53-0F66-6285-D240CEA8EBD6}"/>
              </a:ext>
            </a:extLst>
          </p:cNvPr>
          <p:cNvSpPr>
            <a:spLocks noGrp="1"/>
          </p:cNvSpPr>
          <p:nvPr>
            <p:ph type="ftr" sz="quarter" idx="11"/>
          </p:nvPr>
        </p:nvSpPr>
        <p:spPr/>
        <p:txBody>
          <a:bodyPr/>
          <a:lstStyle/>
          <a:p>
            <a:endParaRPr lang="en-US"/>
          </a:p>
        </p:txBody>
      </p:sp>
      <p:sp>
        <p:nvSpPr>
          <p:cNvPr id="4" name="სლაიდის რიცხვის ჩანაცვლების ველი 3">
            <a:extLst>
              <a:ext uri="{FF2B5EF4-FFF2-40B4-BE49-F238E27FC236}">
                <a16:creationId xmlns:a16="http://schemas.microsoft.com/office/drawing/2014/main" id="{83784A88-7257-74FF-CBE5-64AB9C560ED2}"/>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182786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DE1C36D0-DA42-1FB3-4077-CF259616D162}"/>
              </a:ext>
            </a:extLst>
          </p:cNvPr>
          <p:cNvSpPr>
            <a:spLocks noGrp="1"/>
          </p:cNvSpPr>
          <p:nvPr>
            <p:ph type="title"/>
          </p:nvPr>
        </p:nvSpPr>
        <p:spPr>
          <a:xfrm>
            <a:off x="839788" y="457200"/>
            <a:ext cx="3932237" cy="1600200"/>
          </a:xfrm>
        </p:spPr>
        <p:txBody>
          <a:bodyPr anchor="b"/>
          <a:lstStyle>
            <a:lvl1pPr>
              <a:defRPr sz="3200"/>
            </a:lvl1pPr>
          </a:lstStyle>
          <a:p>
            <a:r>
              <a:rPr lang="ka-GE"/>
              <a:t>დააწკაპუნეთ მთავარი სათაურის სტილის შესაცვლელად</a:t>
            </a:r>
            <a:endParaRPr lang="en-US"/>
          </a:p>
        </p:txBody>
      </p:sp>
      <p:sp>
        <p:nvSpPr>
          <p:cNvPr id="3" name="შიგთავსის ჩანაცვლების ველი 2">
            <a:extLst>
              <a:ext uri="{FF2B5EF4-FFF2-40B4-BE49-F238E27FC236}">
                <a16:creationId xmlns:a16="http://schemas.microsoft.com/office/drawing/2014/main" id="{9191A36D-6338-4278-6772-D6F31E343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ტექსტის ჩანაცვლების ველი 3">
            <a:extLst>
              <a:ext uri="{FF2B5EF4-FFF2-40B4-BE49-F238E27FC236}">
                <a16:creationId xmlns:a16="http://schemas.microsoft.com/office/drawing/2014/main" id="{CBCFB4AC-156F-0DD6-B938-4596A2055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a:t>დააწკაპუნეთ მთავარი ტექსტის რედაქტირებისთვის სტილები</a:t>
            </a:r>
          </a:p>
        </p:txBody>
      </p:sp>
      <p:sp>
        <p:nvSpPr>
          <p:cNvPr id="5" name="თარიღის ჩანაცვლების ველი 4">
            <a:extLst>
              <a:ext uri="{FF2B5EF4-FFF2-40B4-BE49-F238E27FC236}">
                <a16:creationId xmlns:a16="http://schemas.microsoft.com/office/drawing/2014/main" id="{B9ACB5E8-192F-9BAC-93D7-A046C4E44A4D}"/>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6" name="ქვედა კოლონტიტულის ჩანაცვლების ველი 5">
            <a:extLst>
              <a:ext uri="{FF2B5EF4-FFF2-40B4-BE49-F238E27FC236}">
                <a16:creationId xmlns:a16="http://schemas.microsoft.com/office/drawing/2014/main" id="{D7F9E5A0-4009-D74F-5672-1D97BC386E69}"/>
              </a:ext>
            </a:extLst>
          </p:cNvPr>
          <p:cNvSpPr>
            <a:spLocks noGrp="1"/>
          </p:cNvSpPr>
          <p:nvPr>
            <p:ph type="ftr" sz="quarter" idx="11"/>
          </p:nvPr>
        </p:nvSpPr>
        <p:spPr/>
        <p:txBody>
          <a:bodyPr/>
          <a:lstStyle/>
          <a:p>
            <a:endParaRPr lang="en-US"/>
          </a:p>
        </p:txBody>
      </p:sp>
      <p:sp>
        <p:nvSpPr>
          <p:cNvPr id="7" name="სლაიდის რიცხვის ჩანაცვლების ველი 6">
            <a:extLst>
              <a:ext uri="{FF2B5EF4-FFF2-40B4-BE49-F238E27FC236}">
                <a16:creationId xmlns:a16="http://schemas.microsoft.com/office/drawing/2014/main" id="{69C92BA3-3531-A59A-AAD9-738577552B2E}"/>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44943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7A75590C-8E2A-5A59-60AE-1FB0EF159AB7}"/>
              </a:ext>
            </a:extLst>
          </p:cNvPr>
          <p:cNvSpPr>
            <a:spLocks noGrp="1"/>
          </p:cNvSpPr>
          <p:nvPr>
            <p:ph type="title"/>
          </p:nvPr>
        </p:nvSpPr>
        <p:spPr>
          <a:xfrm>
            <a:off x="839788" y="457200"/>
            <a:ext cx="3932237" cy="1600200"/>
          </a:xfrm>
        </p:spPr>
        <p:txBody>
          <a:bodyPr anchor="b"/>
          <a:lstStyle>
            <a:lvl1pPr>
              <a:defRPr sz="3200"/>
            </a:lvl1pPr>
          </a:lstStyle>
          <a:p>
            <a:r>
              <a:rPr lang="ka-GE"/>
              <a:t>დააწკაპუნეთ მთავარი სათაურის სტილის შესაცვლელად</a:t>
            </a:r>
            <a:endParaRPr lang="en-US"/>
          </a:p>
        </p:txBody>
      </p:sp>
      <p:sp>
        <p:nvSpPr>
          <p:cNvPr id="3" name="სურათის ჩანაცვლების ველი 2">
            <a:extLst>
              <a:ext uri="{FF2B5EF4-FFF2-40B4-BE49-F238E27FC236}">
                <a16:creationId xmlns:a16="http://schemas.microsoft.com/office/drawing/2014/main" id="{006525D1-6565-77D5-FB4F-D0DDB2DAF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ტექსტის ჩანაცვლების ველი 3">
            <a:extLst>
              <a:ext uri="{FF2B5EF4-FFF2-40B4-BE49-F238E27FC236}">
                <a16:creationId xmlns:a16="http://schemas.microsoft.com/office/drawing/2014/main" id="{EFE76F4D-F0F1-37C2-6AD0-6306915D0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a-GE"/>
              <a:t>დააწკაპუნეთ მთავარი ტექსტის რედაქტირებისთვის სტილები</a:t>
            </a:r>
          </a:p>
        </p:txBody>
      </p:sp>
      <p:sp>
        <p:nvSpPr>
          <p:cNvPr id="5" name="თარიღის ჩანაცვლების ველი 4">
            <a:extLst>
              <a:ext uri="{FF2B5EF4-FFF2-40B4-BE49-F238E27FC236}">
                <a16:creationId xmlns:a16="http://schemas.microsoft.com/office/drawing/2014/main" id="{52A4DBEB-2427-44BB-63B4-2C4ED646A937}"/>
              </a:ext>
            </a:extLst>
          </p:cNvPr>
          <p:cNvSpPr>
            <a:spLocks noGrp="1"/>
          </p:cNvSpPr>
          <p:nvPr>
            <p:ph type="dt" sz="half" idx="10"/>
          </p:nvPr>
        </p:nvSpPr>
        <p:spPr/>
        <p:txBody>
          <a:bodyPr/>
          <a:lstStyle/>
          <a:p>
            <a:fld id="{DEB919D4-839E-440B-8CA6-10ED2882307A}" type="datetimeFigureOut">
              <a:rPr lang="en-US" smtClean="0"/>
              <a:t>4/4/2024</a:t>
            </a:fld>
            <a:endParaRPr lang="en-US"/>
          </a:p>
        </p:txBody>
      </p:sp>
      <p:sp>
        <p:nvSpPr>
          <p:cNvPr id="6" name="ქვედა კოლონტიტულის ჩანაცვლების ველი 5">
            <a:extLst>
              <a:ext uri="{FF2B5EF4-FFF2-40B4-BE49-F238E27FC236}">
                <a16:creationId xmlns:a16="http://schemas.microsoft.com/office/drawing/2014/main" id="{F2687C33-F921-645E-864C-4957DC7E90C7}"/>
              </a:ext>
            </a:extLst>
          </p:cNvPr>
          <p:cNvSpPr>
            <a:spLocks noGrp="1"/>
          </p:cNvSpPr>
          <p:nvPr>
            <p:ph type="ftr" sz="quarter" idx="11"/>
          </p:nvPr>
        </p:nvSpPr>
        <p:spPr/>
        <p:txBody>
          <a:bodyPr/>
          <a:lstStyle/>
          <a:p>
            <a:endParaRPr lang="en-US"/>
          </a:p>
        </p:txBody>
      </p:sp>
      <p:sp>
        <p:nvSpPr>
          <p:cNvPr id="7" name="სლაიდის რიცხვის ჩანაცვლების ველი 6">
            <a:extLst>
              <a:ext uri="{FF2B5EF4-FFF2-40B4-BE49-F238E27FC236}">
                <a16:creationId xmlns:a16="http://schemas.microsoft.com/office/drawing/2014/main" id="{1C4A85D3-B8A6-6429-EE2E-BD30F174583D}"/>
              </a:ext>
            </a:extLst>
          </p:cNvPr>
          <p:cNvSpPr>
            <a:spLocks noGrp="1"/>
          </p:cNvSpPr>
          <p:nvPr>
            <p:ph type="sldNum" sz="quarter" idx="12"/>
          </p:nvPr>
        </p:nvSpPr>
        <p:spPr/>
        <p:txBody>
          <a:bodyPr/>
          <a:lstStyle/>
          <a:p>
            <a:fld id="{21480971-2C6B-4A90-9F4C-94CDB4C166D9}" type="slidenum">
              <a:rPr lang="en-US" smtClean="0"/>
              <a:t>‹#›</a:t>
            </a:fld>
            <a:endParaRPr lang="en-US"/>
          </a:p>
        </p:txBody>
      </p:sp>
    </p:spTree>
    <p:extLst>
      <p:ext uri="{BB962C8B-B14F-4D97-AF65-F5344CB8AC3E}">
        <p14:creationId xmlns:p14="http://schemas.microsoft.com/office/powerpoint/2010/main" val="110647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სათაურის ჩანაცვლების ველი 1">
            <a:extLst>
              <a:ext uri="{FF2B5EF4-FFF2-40B4-BE49-F238E27FC236}">
                <a16:creationId xmlns:a16="http://schemas.microsoft.com/office/drawing/2014/main" id="{E79CF02C-CABC-80D3-6897-39FC961C5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a-GE"/>
              <a:t>დააწკაპუნეთ მთავარი სათაურის სტილის შესაცვლელად</a:t>
            </a:r>
            <a:endParaRPr lang="en-US"/>
          </a:p>
        </p:txBody>
      </p:sp>
      <p:sp>
        <p:nvSpPr>
          <p:cNvPr id="3" name="ტექსტის ჩანაცვლების ველი 2">
            <a:extLst>
              <a:ext uri="{FF2B5EF4-FFF2-40B4-BE49-F238E27FC236}">
                <a16:creationId xmlns:a16="http://schemas.microsoft.com/office/drawing/2014/main" id="{761360A3-F90E-FC49-AC26-4E9C1398C2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a-GE"/>
              <a:t>დააწკაპუნეთ მთავარი ტექსტის რედაქტირებისთვის სტილები</a:t>
            </a:r>
          </a:p>
          <a:p>
            <a:pPr lvl="1"/>
            <a:r>
              <a:rPr lang="ka-GE"/>
              <a:t>მეორე დონე</a:t>
            </a:r>
          </a:p>
          <a:p>
            <a:pPr lvl="2"/>
            <a:r>
              <a:rPr lang="ka-GE"/>
              <a:t>მესამე დონე</a:t>
            </a:r>
          </a:p>
          <a:p>
            <a:pPr lvl="3"/>
            <a:r>
              <a:rPr lang="ka-GE"/>
              <a:t>მეოთხე დონე</a:t>
            </a:r>
          </a:p>
          <a:p>
            <a:pPr lvl="4"/>
            <a:r>
              <a:rPr lang="ka-GE"/>
              <a:t>მეხუთე დონე</a:t>
            </a:r>
            <a:endParaRPr lang="en-US"/>
          </a:p>
        </p:txBody>
      </p:sp>
      <p:sp>
        <p:nvSpPr>
          <p:cNvPr id="4" name="თარიღის ჩანაცვლების ველი 3">
            <a:extLst>
              <a:ext uri="{FF2B5EF4-FFF2-40B4-BE49-F238E27FC236}">
                <a16:creationId xmlns:a16="http://schemas.microsoft.com/office/drawing/2014/main" id="{4F69A01C-6E3A-6E13-1596-7309926A4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919D4-839E-440B-8CA6-10ED2882307A}" type="datetimeFigureOut">
              <a:rPr lang="en-US" smtClean="0"/>
              <a:t>4/4/2024</a:t>
            </a:fld>
            <a:endParaRPr lang="en-US"/>
          </a:p>
        </p:txBody>
      </p:sp>
      <p:sp>
        <p:nvSpPr>
          <p:cNvPr id="5" name="ქვედა კოლონტიტულის ჩანაცვლების ველი 4">
            <a:extLst>
              <a:ext uri="{FF2B5EF4-FFF2-40B4-BE49-F238E27FC236}">
                <a16:creationId xmlns:a16="http://schemas.microsoft.com/office/drawing/2014/main" id="{6BAD34BA-76C9-9DA8-FA05-D9D43031F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სლაიდის რიცხვის ჩანაცვლების ველი 5">
            <a:extLst>
              <a:ext uri="{FF2B5EF4-FFF2-40B4-BE49-F238E27FC236}">
                <a16:creationId xmlns:a16="http://schemas.microsoft.com/office/drawing/2014/main" id="{6B4EE4E8-1143-41C4-1B46-AFD313F25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80971-2C6B-4A90-9F4C-94CDB4C166D9}" type="slidenum">
              <a:rPr lang="en-US" smtClean="0"/>
              <a:t>‹#›</a:t>
            </a:fld>
            <a:endParaRPr lang="en-US"/>
          </a:p>
        </p:txBody>
      </p:sp>
    </p:spTree>
    <p:extLst>
      <p:ext uri="{BB962C8B-B14F-4D97-AF65-F5344CB8AC3E}">
        <p14:creationId xmlns:p14="http://schemas.microsoft.com/office/powerpoint/2010/main" val="167340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556C0B90-1742-FCA5-9211-CF4919623510}"/>
              </a:ext>
            </a:extLst>
          </p:cNvPr>
          <p:cNvSpPr>
            <a:spLocks noGrp="1"/>
          </p:cNvSpPr>
          <p:nvPr>
            <p:ph type="ctrTitle"/>
          </p:nvPr>
        </p:nvSpPr>
        <p:spPr>
          <a:xfrm>
            <a:off x="657984" y="265968"/>
            <a:ext cx="10986868" cy="1937117"/>
          </a:xfrm>
        </p:spPr>
        <p:txBody>
          <a:bodyPr>
            <a:noAutofit/>
          </a:bodyPr>
          <a:lstStyle/>
          <a:p>
            <a:pPr>
              <a:lnSpc>
                <a:spcPct val="115000"/>
              </a:lnSpc>
              <a:spcAft>
                <a:spcPts val="1000"/>
              </a:spcAft>
            </a:pPr>
            <a:br>
              <a:rPr lang="en-US" sz="3200" b="1" dirty="0">
                <a:effectLst/>
                <a:latin typeface="Sylfaen" panose="010A0502050306030303" pitchFamily="18" charset="0"/>
                <a:ea typeface="Calibri" panose="020F0502020204030204" pitchFamily="34" charset="0"/>
                <a:cs typeface="Times New Roman" panose="02020603050405020304" pitchFamily="18" charset="0"/>
              </a:rPr>
            </a:br>
            <a:br>
              <a:rPr lang="en-US" sz="3200" b="1" dirty="0">
                <a:effectLst/>
                <a:latin typeface="Sylfaen" panose="010A0502050306030303" pitchFamily="18" charset="0"/>
                <a:ea typeface="Calibri" panose="020F0502020204030204" pitchFamily="34" charset="0"/>
                <a:cs typeface="Times New Roman" panose="02020603050405020304" pitchFamily="18" charset="0"/>
              </a:rPr>
            </a:br>
            <a:br>
              <a:rPr lang="en-US" sz="3200" b="1" dirty="0">
                <a:effectLst/>
                <a:latin typeface="Sylfaen" panose="010A0502050306030303" pitchFamily="18" charset="0"/>
                <a:ea typeface="Calibri" panose="020F0502020204030204" pitchFamily="34" charset="0"/>
                <a:cs typeface="Times New Roman" panose="02020603050405020304" pitchFamily="18" charset="0"/>
              </a:rPr>
            </a:br>
            <a:r>
              <a:rPr lang="ka-GE" sz="3200" b="1" dirty="0">
                <a:latin typeface="Sylfaen" panose="010A0502050306030303" pitchFamily="18" charset="0"/>
                <a:ea typeface="Calibri" panose="020F0502020204030204" pitchFamily="34" charset="0"/>
                <a:cs typeface="Times New Roman" panose="02020603050405020304" pitchFamily="18" charset="0"/>
              </a:rPr>
              <a:t>სუბტროპიკული სოფლის მეურნეობის </a:t>
            </a:r>
            <a:r>
              <a:rPr lang="ka-GE" sz="3200" b="1">
                <a:latin typeface="Sylfaen" panose="010A0502050306030303" pitchFamily="18" charset="0"/>
                <a:ea typeface="Calibri" panose="020F0502020204030204" pitchFamily="34" charset="0"/>
                <a:cs typeface="Times New Roman" panose="02020603050405020304" pitchFamily="18" charset="0"/>
              </a:rPr>
              <a:t>თანამედროვე გამოწვევები</a:t>
            </a:r>
            <a:r>
              <a:rPr lang="ka-GE" sz="2800" b="1">
                <a:effectLst/>
                <a:latin typeface="Sylfaen" panose="010A0502050306030303" pitchFamily="18" charset="0"/>
                <a:ea typeface="Calibri" panose="020F0502020204030204" pitchFamily="34" charset="0"/>
                <a:cs typeface="Times New Roman" panose="02020603050405020304" pitchFamily="18" charset="0"/>
              </a:rPr>
              <a: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სუბტიტრი 2">
            <a:extLst>
              <a:ext uri="{FF2B5EF4-FFF2-40B4-BE49-F238E27FC236}">
                <a16:creationId xmlns:a16="http://schemas.microsoft.com/office/drawing/2014/main" id="{1A452688-EC90-B7D4-5A99-197D91E40C4E}"/>
              </a:ext>
            </a:extLst>
          </p:cNvPr>
          <p:cNvSpPr>
            <a:spLocks noGrp="1"/>
          </p:cNvSpPr>
          <p:nvPr>
            <p:ph type="subTitle" idx="1"/>
          </p:nvPr>
        </p:nvSpPr>
        <p:spPr>
          <a:xfrm>
            <a:off x="1243215" y="1234526"/>
            <a:ext cx="10309274" cy="4891915"/>
          </a:xfrm>
        </p:spPr>
        <p:txBody>
          <a:bodyPr>
            <a:noAutofit/>
          </a:bodyPr>
          <a:lstStyle/>
          <a:p>
            <a:pPr algn="l"/>
            <a:r>
              <a:rPr lang="ka-GE" sz="2800" dirty="0">
                <a:latin typeface="Sylfaen" panose="010A0502050306030303" pitchFamily="18" charset="0"/>
                <a:ea typeface="Calibri" panose="020F0502020204030204" pitchFamily="34" charset="0"/>
                <a:cs typeface="Times New Roman" panose="02020603050405020304" pitchFamily="18" charset="0"/>
              </a:rPr>
              <a:t>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აგროსასურსათო</a:t>
            </a:r>
            <a:r>
              <a:rPr lang="ka-GE" sz="2000" dirty="0">
                <a:effectLst/>
                <a:latin typeface="Sylfaen" panose="010A0502050306030303" pitchFamily="18" charset="0"/>
                <a:ea typeface="Calibri" panose="020F0502020204030204" pitchFamily="34" charset="0"/>
                <a:cs typeface="Times New Roman" panose="02020603050405020304" pitchFamily="18" charset="0"/>
              </a:rPr>
              <a:t> პროდუქციის </a:t>
            </a:r>
            <a:r>
              <a:rPr lang="ka-GE" sz="2000" dirty="0">
                <a:latin typeface="Sylfaen" panose="010A0502050306030303" pitchFamily="18" charset="0"/>
                <a:ea typeface="Calibri" panose="020F0502020204030204" pitchFamily="34" charset="0"/>
                <a:cs typeface="Times New Roman" panose="02020603050405020304" pitchFamily="18" charset="0"/>
              </a:rPr>
              <a:t>იმ</a:t>
            </a:r>
            <a:r>
              <a:rPr lang="ka-GE" sz="2000" dirty="0">
                <a:effectLst/>
                <a:latin typeface="Sylfaen" panose="010A0502050306030303" pitchFamily="18" charset="0"/>
                <a:ea typeface="Calibri" panose="020F0502020204030204" pitchFamily="34" charset="0"/>
                <a:cs typeface="Times New Roman" panose="02020603050405020304" pitchFamily="18" charset="0"/>
              </a:rPr>
              <a:t>პორტი 2023 წელს - 2 მილიარდ $ მეტი, ხოლო ექსპორტი დაახლოებით 1 მილიარდ 437 მილიონი იყო, ანუ უარყოფითი  სალდო ნახევარ მილიარდ დოლარზე მეტს შეადგენდა.</a:t>
            </a:r>
            <a:br>
              <a:rPr lang="en-US" sz="2000" dirty="0">
                <a:effectLst/>
                <a:latin typeface="Sylfaen" panose="010A0502050306030303" pitchFamily="18" charset="0"/>
                <a:ea typeface="Calibri" panose="020F0502020204030204" pitchFamily="34" charset="0"/>
                <a:cs typeface="Times New Roman" panose="02020603050405020304" pitchFamily="18" charset="0"/>
              </a:rPr>
            </a:br>
            <a:endParaRPr lang="ka-GE" sz="2000" dirty="0">
              <a:effectLst/>
              <a:latin typeface="Sylfaen" panose="010A0502050306030303" pitchFamily="18" charset="0"/>
              <a:ea typeface="Calibri" panose="020F0502020204030204" pitchFamily="34" charset="0"/>
              <a:cs typeface="Times New Roman" panose="02020603050405020304" pitchFamily="18" charset="0"/>
            </a:endParaRPr>
          </a:p>
          <a:p>
            <a:pPr algn="l"/>
            <a:r>
              <a:rPr lang="ka-GE" sz="2000" dirty="0">
                <a:latin typeface="Sylfaen" panose="010A0502050306030303" pitchFamily="18" charset="0"/>
                <a:ea typeface="Calibri" panose="020F0502020204030204" pitchFamily="34" charset="0"/>
                <a:cs typeface="Times New Roman" panose="02020603050405020304" pitchFamily="18" charset="0"/>
              </a:rPr>
              <a:t>ხორბლით თვითუზრუნველყოფის დონე არის 22%.  </a:t>
            </a:r>
            <a:endParaRPr lang="en-US" sz="2000" dirty="0"/>
          </a:p>
        </p:txBody>
      </p:sp>
      <p:pic>
        <p:nvPicPr>
          <p:cNvPr id="7170" name="Picture 2" descr="მითი – „საქართველო აგრარული ქვეყანაა“ _ თუ ვინმეა დამნაშავე ამ წუმპეში  ყოფნისთვის, უპირველესად ვართ ჩვენ, ამომრჩევლები! (თემა განსასჯელად ...">
            <a:extLst>
              <a:ext uri="{FF2B5EF4-FFF2-40B4-BE49-F238E27FC236}">
                <a16:creationId xmlns:a16="http://schemas.microsoft.com/office/drawing/2014/main" id="{2D1A83A6-FBCC-EE22-0EBF-355B47F25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689" y="3429000"/>
            <a:ext cx="4879836" cy="27372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Нет описания.">
            <a:extLst>
              <a:ext uri="{FF2B5EF4-FFF2-40B4-BE49-F238E27FC236}">
                <a16:creationId xmlns:a16="http://schemas.microsoft.com/office/drawing/2014/main" id="{85E240E4-8032-BD56-45F5-4847C78E47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25" b="40787"/>
          <a:stretch/>
        </p:blipFill>
        <p:spPr bwMode="auto">
          <a:xfrm>
            <a:off x="6862776" y="3429000"/>
            <a:ext cx="3857625" cy="273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2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68740" y="1186384"/>
            <a:ext cx="9234985" cy="4272719"/>
          </a:xfrm>
        </p:spPr>
        <p:txBody>
          <a:bodyPr>
            <a:normAutofit/>
          </a:bodyPr>
          <a:lstStyle/>
          <a:p>
            <a:pPr algn="just"/>
            <a:r>
              <a:rPr lang="ka-GE" sz="2600" dirty="0">
                <a:solidFill>
                  <a:srgbClr val="0070C0"/>
                </a:solidFill>
              </a:rPr>
              <a:t>   </a:t>
            </a:r>
          </a:p>
          <a:p>
            <a:pPr algn="just"/>
            <a:r>
              <a:rPr lang="ka-GE" sz="2600">
                <a:solidFill>
                  <a:srgbClr val="0070C0"/>
                </a:solidFill>
              </a:rPr>
              <a:t>      </a:t>
            </a:r>
            <a:r>
              <a:rPr lang="ka-GE" sz="2600" dirty="0">
                <a:solidFill>
                  <a:srgbClr val="0070C0"/>
                </a:solidFill>
              </a:rPr>
              <a:t>ჩვენს მიერ მოწოდებული ინფორმაცია ცალკეული კულტურების სწორად გაშენებისა და წარმოების შესახებ, საშუალებას მოგვცემს სუბტროპიკული მემცენარეობის დარგის შემდგომი ეფექტური განვითარებისთვის, რაც სასიცოცხლოდ აუცილებელია ქვეყნის და რეგიონის მოსახლეობის ეკონომიური და სოციალური პირობების გაუმჯობესებისთვის.</a:t>
            </a:r>
            <a:endParaRPr lang="ru-RU" sz="2600" dirty="0">
              <a:solidFill>
                <a:srgbClr val="0070C0"/>
              </a:solidFill>
            </a:endParaRPr>
          </a:p>
          <a:p>
            <a:pPr algn="just"/>
            <a:endParaRPr lang="ru-RU" sz="3100" dirty="0">
              <a:latin typeface="Sylfaen" panose="010A0502050306030303" pitchFamily="18" charset="0"/>
            </a:endParaRPr>
          </a:p>
        </p:txBody>
      </p:sp>
    </p:spTree>
    <p:extLst>
      <p:ext uri="{BB962C8B-B14F-4D97-AF65-F5344CB8AC3E}">
        <p14:creationId xmlns:p14="http://schemas.microsoft.com/office/powerpoint/2010/main" val="4250980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CB72A2F9-2047-C6FD-E5A7-011917EDC0D8}"/>
              </a:ext>
            </a:extLst>
          </p:cNvPr>
          <p:cNvSpPr>
            <a:spLocks noGrp="1"/>
          </p:cNvSpPr>
          <p:nvPr>
            <p:ph type="title"/>
          </p:nvPr>
        </p:nvSpPr>
        <p:spPr/>
        <p:txBody>
          <a:bodyPr/>
          <a:lstStyle/>
          <a:p>
            <a:r>
              <a:rPr lang="ka-GE" dirty="0"/>
              <a:t>                        </a:t>
            </a:r>
            <a:r>
              <a:rPr lang="ka-GE" dirty="0">
                <a:solidFill>
                  <a:srgbClr val="0070C0"/>
                </a:solidFill>
              </a:rPr>
              <a:t>გმადლობთ</a:t>
            </a:r>
            <a:endParaRPr lang="en-US" dirty="0">
              <a:solidFill>
                <a:srgbClr val="0070C0"/>
              </a:solidFill>
            </a:endParaRPr>
          </a:p>
        </p:txBody>
      </p:sp>
      <p:sp>
        <p:nvSpPr>
          <p:cNvPr id="3" name="შიგთავსის ჩანაცვლების ველი 2">
            <a:extLst>
              <a:ext uri="{FF2B5EF4-FFF2-40B4-BE49-F238E27FC236}">
                <a16:creationId xmlns:a16="http://schemas.microsoft.com/office/drawing/2014/main" id="{FC0B6E40-CB9D-B32F-1DB9-9890F0CF8A82}"/>
              </a:ext>
            </a:extLst>
          </p:cNvPr>
          <p:cNvSpPr>
            <a:spLocks noGrp="1"/>
          </p:cNvSpPr>
          <p:nvPr>
            <p:ph idx="1"/>
          </p:nvPr>
        </p:nvSpPr>
        <p:spPr/>
        <p:txBody>
          <a:bodyPr/>
          <a:lstStyle/>
          <a:p>
            <a:endParaRPr lang="ka-GE" dirty="0"/>
          </a:p>
          <a:p>
            <a:pPr marL="0" indent="0">
              <a:buNone/>
            </a:pPr>
            <a:r>
              <a:rPr lang="ka-GE" dirty="0"/>
              <a:t>                    </a:t>
            </a:r>
            <a:r>
              <a:rPr lang="ka-GE" sz="2000" dirty="0">
                <a:solidFill>
                  <a:srgbClr val="0070C0"/>
                </a:solidFill>
              </a:rPr>
              <a:t>დამატებითი ინფორმაციისათვის დაგვიკავშირდით:</a:t>
            </a:r>
          </a:p>
          <a:p>
            <a:pPr marL="0" indent="0">
              <a:buNone/>
            </a:pPr>
            <a:r>
              <a:rPr lang="ka-GE" sz="2000" dirty="0">
                <a:solidFill>
                  <a:srgbClr val="0070C0"/>
                </a:solidFill>
              </a:rPr>
              <a:t>                                                  ავთანდილ მესხიძე</a:t>
            </a:r>
          </a:p>
          <a:p>
            <a:pPr marL="0" indent="0">
              <a:buNone/>
            </a:pPr>
            <a:r>
              <a:rPr lang="ka-GE" sz="2000" dirty="0">
                <a:solidFill>
                  <a:srgbClr val="0070C0"/>
                </a:solidFill>
              </a:rPr>
              <a:t>                                                           </a:t>
            </a:r>
          </a:p>
          <a:p>
            <a:pPr marL="0" indent="0">
              <a:buNone/>
            </a:pPr>
            <a:r>
              <a:rPr lang="ka-GE" sz="2000" dirty="0">
                <a:solidFill>
                  <a:srgbClr val="0070C0"/>
                </a:solidFill>
              </a:rPr>
              <a:t>                                                        571 00 00 65</a:t>
            </a:r>
            <a:endParaRPr lang="en-US" dirty="0">
              <a:solidFill>
                <a:srgbClr val="0070C0"/>
              </a:solidFill>
            </a:endParaRPr>
          </a:p>
        </p:txBody>
      </p:sp>
    </p:spTree>
    <p:extLst>
      <p:ext uri="{BB962C8B-B14F-4D97-AF65-F5344CB8AC3E}">
        <p14:creationId xmlns:p14="http://schemas.microsoft.com/office/powerpoint/2010/main" val="216072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03788B5F-0E25-3F97-F0E6-FD06A19D40B3}"/>
              </a:ext>
            </a:extLst>
          </p:cNvPr>
          <p:cNvSpPr>
            <a:spLocks noGrp="1"/>
          </p:cNvSpPr>
          <p:nvPr>
            <p:ph type="title"/>
          </p:nvPr>
        </p:nvSpPr>
        <p:spPr>
          <a:xfrm>
            <a:off x="997527" y="253855"/>
            <a:ext cx="10356273" cy="3708545"/>
          </a:xfrm>
        </p:spPr>
        <p:txBody>
          <a:bodyPr>
            <a:normAutofit fontScale="90000"/>
          </a:bodyPr>
          <a:lstStyle/>
          <a:p>
            <a:pPr algn="just">
              <a:lnSpc>
                <a:spcPct val="115000"/>
              </a:lnSpc>
              <a:spcAft>
                <a:spcPts val="1000"/>
              </a:spcAft>
            </a:pPr>
            <a:r>
              <a:rPr lang="ka-GE" sz="3200" b="1" dirty="0">
                <a:effectLst/>
                <a:latin typeface="Sylfaen" panose="010A0502050306030303" pitchFamily="18" charset="0"/>
                <a:ea typeface="Calibri" panose="020F0502020204030204" pitchFamily="34" charset="0"/>
                <a:cs typeface="Times New Roman" panose="02020603050405020304" pitchFamily="18" charset="0"/>
              </a:rPr>
              <a:t>ქართული  ჩაისათვის  ბრძოლა  ღირსების  საქმეა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22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2200" dirty="0">
                <a:effectLst/>
                <a:latin typeface="Sylfaen" panose="010A0502050306030303" pitchFamily="18" charset="0"/>
                <a:ea typeface="Calibri" panose="020F0502020204030204" pitchFamily="34" charset="0"/>
                <a:cs typeface="Times New Roman" panose="02020603050405020304" pitchFamily="18" charset="0"/>
              </a:rPr>
              <a:t>- მჟავე ნიადაგებზე შეგუების მაღალი უნარი; მავნებელ დაავადებისადმი   მდგრადობა; მაღალი ყინვაგამძლეობა; პროდუქციის ეტაპობრივი რეალიზაცია; სოციალური საკითხები</a:t>
            </a:r>
            <a:r>
              <a:rPr lang="en-US" sz="2200" dirty="0">
                <a:effectLst/>
                <a:latin typeface="Sylfaen" panose="010A0502050306030303" pitchFamily="18" charset="0"/>
                <a:ea typeface="Calibri" panose="020F0502020204030204" pitchFamily="34" charset="0"/>
                <a:cs typeface="Times New Roman" panose="02020603050405020304" pitchFamily="18" charset="0"/>
              </a:rPr>
              <a:t> </a:t>
            </a:r>
            <a:r>
              <a:rPr lang="ka-GE" sz="2200" dirty="0">
                <a:effectLst/>
                <a:latin typeface="Sylfaen" panose="010A0502050306030303" pitchFamily="18" charset="0"/>
                <a:ea typeface="Calibri" panose="020F0502020204030204" pitchFamily="34" charset="0"/>
                <a:cs typeface="Times New Roman" panose="02020603050405020304" pitchFamily="18" charset="0"/>
              </a:rPr>
              <a:t>(მუშახელის</a:t>
            </a:r>
            <a:r>
              <a:rPr lang="en-US" sz="2200" dirty="0">
                <a:effectLst/>
                <a:latin typeface="Sylfaen" panose="010A0502050306030303" pitchFamily="18" charset="0"/>
                <a:ea typeface="Calibri" panose="020F0502020204030204" pitchFamily="34" charset="0"/>
                <a:cs typeface="Times New Roman" panose="02020603050405020304" pitchFamily="18" charset="0"/>
              </a:rPr>
              <a:t> </a:t>
            </a:r>
            <a:r>
              <a:rPr lang="ka-GE" sz="2200" dirty="0">
                <a:effectLst/>
                <a:latin typeface="Sylfaen" panose="010A0502050306030303" pitchFamily="18" charset="0"/>
                <a:ea typeface="Calibri" panose="020F0502020204030204" pitchFamily="34" charset="0"/>
                <a:cs typeface="Times New Roman" panose="02020603050405020304" pitchFamily="18" charset="0"/>
              </a:rPr>
              <a:t>ხანგრძლივი</a:t>
            </a:r>
            <a:r>
              <a:rPr lang="ka-GE" sz="2200" dirty="0">
                <a:latin typeface="Sylfaen" panose="010A0502050306030303" pitchFamily="18" charset="0"/>
                <a:ea typeface="Calibri" panose="020F0502020204030204" pitchFamily="34" charset="0"/>
                <a:cs typeface="Times New Roman" panose="02020603050405020304" pitchFamily="18" charset="0"/>
              </a:rPr>
              <a:t> </a:t>
            </a:r>
            <a:r>
              <a:rPr lang="ka-GE" sz="2700" dirty="0">
                <a:effectLst/>
                <a:latin typeface="Sylfaen" panose="010A0502050306030303" pitchFamily="18" charset="0"/>
                <a:ea typeface="Calibri" panose="020F0502020204030204" pitchFamily="34" charset="0"/>
                <a:cs typeface="Times New Roman" panose="02020603050405020304" pitchFamily="18" charset="0"/>
              </a:rPr>
              <a:t>დასაქმება).</a:t>
            </a:r>
            <a:r>
              <a:rPr lang="en-US" sz="2700" dirty="0">
                <a:effectLst/>
                <a:latin typeface="Sylfaen" panose="010A0502050306030303" pitchFamily="18" charset="0"/>
                <a:ea typeface="Calibri" panose="020F0502020204030204" pitchFamily="34" charset="0"/>
                <a:cs typeface="Times New Roman" panose="02020603050405020304" pitchFamily="18" charset="0"/>
              </a:rPr>
              <a:t> </a:t>
            </a:r>
            <a:br>
              <a:rPr lang="en-US" sz="2700" dirty="0">
                <a:effectLst/>
                <a:latin typeface="Sylfaen" panose="010A0502050306030303" pitchFamily="18" charset="0"/>
                <a:ea typeface="Calibri" panose="020F0502020204030204" pitchFamily="34" charset="0"/>
                <a:cs typeface="Times New Roman" panose="02020603050405020304" pitchFamily="18" charset="0"/>
              </a:rPr>
            </a:br>
            <a:r>
              <a:rPr lang="ka-GE" sz="2200" b="1" dirty="0">
                <a:effectLst/>
                <a:latin typeface="Sylfaen" panose="010A0502050306030303" pitchFamily="18" charset="0"/>
                <a:ea typeface="Calibri" panose="020F0502020204030204" pitchFamily="34" charset="0"/>
                <a:cs typeface="Times New Roman" panose="02020603050405020304" pitchFamily="18" charset="0"/>
              </a:rPr>
              <a:t>სუსტი მხარე </a:t>
            </a:r>
            <a:r>
              <a:rPr lang="ka-GE" sz="2700" dirty="0">
                <a:effectLst/>
                <a:latin typeface="Sylfaen" panose="010A0502050306030303" pitchFamily="18" charset="0"/>
                <a:ea typeface="Calibri" panose="020F0502020204030204" pitchFamily="34" charset="0"/>
                <a:cs typeface="Times New Roman" panose="02020603050405020304" pitchFamily="18" charset="0"/>
              </a:rPr>
              <a:t>- სპეციალისტების ნაკლებობა; სათესლე და სარგავი მასალის სიმცირე; მოსახლეობის ნაკლები ინფორმირებულობა</a:t>
            </a: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Sylfaen" panose="010A0502050306030303" pitchFamily="18" charset="0"/>
                <a:ea typeface="Calibri" panose="020F0502020204030204" pitchFamily="34" charset="0"/>
                <a:cs typeface="Times New Roman" panose="02020603050405020304" pitchFamily="18" charset="0"/>
              </a:rPr>
              <a:t>         </a:t>
            </a:r>
            <a:r>
              <a:rPr lang="ka-GE" sz="27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6" name="Picture 2" descr="Нет описания.">
            <a:extLst>
              <a:ext uri="{FF2B5EF4-FFF2-40B4-BE49-F238E27FC236}">
                <a16:creationId xmlns:a16="http://schemas.microsoft.com/office/drawing/2014/main" id="{FD747CF4-A625-907A-11E6-DA4D4B0ED0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871" y="2992868"/>
            <a:ext cx="3644236" cy="35098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ჩაის სახლი TEA HOUSE - ჩაის პლანტაციაში ფოთლის კრეფა დროულად უნდა დაიწყოს,  ვინაიდან დაგვიანებით კრეფის დაწყება მოსავლის დაკარგვას და ...">
            <a:extLst>
              <a:ext uri="{FF2B5EF4-FFF2-40B4-BE49-F238E27FC236}">
                <a16:creationId xmlns:a16="http://schemas.microsoft.com/office/drawing/2014/main" id="{C12152B8-54EF-5D3E-073C-0DABD13C1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745" y="2992868"/>
            <a:ext cx="5274417" cy="350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2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35F89594-9FEE-E692-9928-A570768E3542}"/>
              </a:ext>
            </a:extLst>
          </p:cNvPr>
          <p:cNvSpPr>
            <a:spLocks noGrp="1"/>
          </p:cNvSpPr>
          <p:nvPr>
            <p:ph type="title"/>
          </p:nvPr>
        </p:nvSpPr>
        <p:spPr>
          <a:xfrm>
            <a:off x="203200" y="581384"/>
            <a:ext cx="11785600" cy="6127750"/>
          </a:xfrm>
        </p:spPr>
        <p:txBody>
          <a:bodyPr>
            <a:normAutofit fontScale="90000"/>
          </a:bodyPr>
          <a:lstStyle/>
          <a:p>
            <a:pPr>
              <a:lnSpc>
                <a:spcPct val="115000"/>
              </a:lnSpc>
              <a:spcAft>
                <a:spcPts val="1000"/>
              </a:spcAft>
            </a:pPr>
            <a:r>
              <a:rPr lang="ka-GE" sz="1800" b="1" dirty="0">
                <a:latin typeface="Sylfaen" panose="010A0502050306030303" pitchFamily="18" charset="0"/>
                <a:ea typeface="Calibri" panose="020F0502020204030204" pitchFamily="34" charset="0"/>
                <a:cs typeface="Times New Roman" panose="02020603050405020304" pitchFamily="18" charset="0"/>
              </a:rPr>
              <a:t>                          </a:t>
            </a:r>
            <a:r>
              <a:rPr lang="ka-GE" sz="2700" b="1" dirty="0">
                <a:effectLst/>
                <a:latin typeface="Sylfaen" panose="010A0502050306030303" pitchFamily="18" charset="0"/>
                <a:ea typeface="Calibri" panose="020F0502020204030204" pitchFamily="34" charset="0"/>
                <a:cs typeface="Times New Roman" panose="02020603050405020304" pitchFamily="18" charset="0"/>
              </a:rPr>
              <a:t>ციტრუსოვანი კულტურების </a:t>
            </a:r>
            <a:r>
              <a:rPr lang="ka-GE" sz="2700" b="1" dirty="0" err="1">
                <a:effectLst/>
                <a:latin typeface="Sylfaen" panose="010A0502050306030303" pitchFamily="18" charset="0"/>
                <a:ea typeface="Calibri" panose="020F0502020204030204" pitchFamily="34" charset="0"/>
                <a:cs typeface="Times New Roman" panose="02020603050405020304" pitchFamily="18" charset="0"/>
              </a:rPr>
              <a:t>აგროტექნოლოგია</a:t>
            </a:r>
            <a:r>
              <a:rPr lang="ka-GE" sz="2700" b="1" dirty="0">
                <a:effectLst/>
                <a:latin typeface="Sylfaen" panose="010A0502050306030303" pitchFamily="18" charset="0"/>
                <a:ea typeface="Calibri" panose="020F0502020204030204" pitchFamily="34" charset="0"/>
                <a:cs typeface="Times New Roman" panose="02020603050405020304" pitchFamily="18" charset="0"/>
              </a:rPr>
              <a:t> </a:t>
            </a:r>
            <a:r>
              <a:rPr lang="ka-GE" sz="2700" b="1" dirty="0">
                <a:ea typeface="Calibri" panose="020F0502020204030204" pitchFamily="34" charset="0"/>
                <a:cs typeface="Times New Roman" panose="02020603050405020304" pitchFamily="18" charset="0"/>
              </a:rPr>
              <a:t>თანამედროვე   </a:t>
            </a:r>
            <a:br>
              <a:rPr lang="ka-GE" sz="2700" b="1" dirty="0">
                <a:ea typeface="Calibri" panose="020F0502020204030204" pitchFamily="34" charset="0"/>
                <a:cs typeface="Times New Roman" panose="02020603050405020304" pitchFamily="18" charset="0"/>
              </a:rPr>
            </a:br>
            <a:r>
              <a:rPr lang="ka-GE" sz="2700" b="1" dirty="0">
                <a:ea typeface="Calibri" panose="020F0502020204030204" pitchFamily="34" charset="0"/>
                <a:cs typeface="Times New Roman" panose="02020603050405020304" pitchFamily="18" charset="0"/>
              </a:rPr>
              <a:t>                                 გამოწვევებთან   შესაბამისობაში                                                                                                      </a:t>
            </a:r>
            <a:br>
              <a:rPr lang="ka-GE" sz="3200" b="1" dirty="0">
                <a:ea typeface="Calibri" panose="020F0502020204030204" pitchFamily="34" charset="0"/>
                <a:cs typeface="Times New Roman" panose="02020603050405020304" pitchFamily="18" charset="0"/>
              </a:rPr>
            </a:br>
            <a:br>
              <a:rPr lang="ka-GE" sz="3200" b="1" dirty="0">
                <a:ea typeface="Calibri" panose="020F0502020204030204" pitchFamily="34" charset="0"/>
                <a:cs typeface="Times New Roman" panose="02020603050405020304" pitchFamily="18" charset="0"/>
              </a:rPr>
            </a:br>
            <a:r>
              <a:rPr lang="ka-GE" sz="22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2200" dirty="0">
                <a:effectLst/>
                <a:latin typeface="Sylfaen" panose="010A0502050306030303" pitchFamily="18" charset="0"/>
                <a:ea typeface="Calibri" panose="020F0502020204030204" pitchFamily="34" charset="0"/>
                <a:cs typeface="Times New Roman" panose="02020603050405020304" pitchFamily="18" charset="0"/>
              </a:rPr>
              <a:t>- მეციტრუსე ფერმერების დარგისადმი ტრადიციული სიყვარული; მაღალი      საჰექტარო მოსავლიანობა; ნაყოფის საუკეთესო </a:t>
            </a:r>
            <a:r>
              <a:rPr lang="ka-GE" sz="2200" dirty="0" err="1">
                <a:effectLst/>
                <a:latin typeface="Sylfaen" panose="010A0502050306030303" pitchFamily="18" charset="0"/>
                <a:ea typeface="Calibri" panose="020F0502020204030204" pitchFamily="34" charset="0"/>
                <a:cs typeface="Times New Roman" panose="02020603050405020304" pitchFamily="18" charset="0"/>
              </a:rPr>
              <a:t>გემოვნური</a:t>
            </a:r>
            <a:r>
              <a:rPr lang="ka-GE" sz="2200" dirty="0">
                <a:effectLst/>
                <a:latin typeface="Sylfaen" panose="010A0502050306030303" pitchFamily="18" charset="0"/>
                <a:ea typeface="Calibri" panose="020F0502020204030204" pitchFamily="34" charset="0"/>
                <a:cs typeface="Times New Roman" panose="02020603050405020304" pitchFamily="18" charset="0"/>
              </a:rPr>
              <a:t> თვისებები; მატერიალური და შრომითი რესურსების ნაკლები დანახარჯები.                  . </a:t>
            </a:r>
            <a:br>
              <a:rPr lang="ka-GE" sz="2200" dirty="0">
                <a:effectLst/>
                <a:latin typeface="Sylfaen" panose="010A0502050306030303" pitchFamily="18" charset="0"/>
                <a:ea typeface="Calibri" panose="020F0502020204030204" pitchFamily="34" charset="0"/>
                <a:cs typeface="Times New Roman" panose="02020603050405020304" pitchFamily="18" charset="0"/>
              </a:rPr>
            </a:br>
            <a:r>
              <a:rPr lang="ka-GE" sz="2200" b="1" dirty="0">
                <a:effectLst/>
                <a:latin typeface="Sylfaen" panose="010A0502050306030303" pitchFamily="18" charset="0"/>
                <a:ea typeface="Calibri" panose="020F0502020204030204" pitchFamily="34" charset="0"/>
                <a:cs typeface="Times New Roman" panose="02020603050405020304" pitchFamily="18" charset="0"/>
              </a:rPr>
              <a:t>სუსტი მხარე </a:t>
            </a:r>
            <a:r>
              <a:rPr lang="ka-GE" sz="2200" dirty="0">
                <a:effectLst/>
                <a:latin typeface="Sylfaen" panose="010A0502050306030303" pitchFamily="18" charset="0"/>
                <a:ea typeface="Calibri" panose="020F0502020204030204" pitchFamily="34" charset="0"/>
                <a:cs typeface="Times New Roman" panose="02020603050405020304" pitchFamily="18" charset="0"/>
              </a:rPr>
              <a:t>- მსოფლიოს მეციტრუსეობის საუკეთესო პრაქტიკის გაუთვალისწინებლობა; არასრულფასოვანი აგროტექნიკური ღონისძიებების გამო ნაყოფების დაბალი (აგროტექნიკის </a:t>
            </a:r>
            <a:r>
              <a:rPr lang="ka-GE" sz="2200" dirty="0" err="1">
                <a:effectLst/>
                <a:latin typeface="Sylfaen" panose="010A0502050306030303" pitchFamily="18" charset="0"/>
                <a:ea typeface="Calibri" panose="020F0502020204030204" pitchFamily="34" charset="0"/>
                <a:cs typeface="Times New Roman" panose="02020603050405020304" pitchFamily="18" charset="0"/>
              </a:rPr>
              <a:t>უგულველყოფის</a:t>
            </a:r>
            <a:r>
              <a:rPr lang="ka-GE" sz="2200" dirty="0">
                <a:effectLst/>
                <a:latin typeface="Sylfaen" panose="010A0502050306030303" pitchFamily="18" charset="0"/>
                <a:ea typeface="Calibri" panose="020F0502020204030204" pitchFamily="34" charset="0"/>
                <a:cs typeface="Times New Roman" panose="02020603050405020304" pitchFamily="18" charset="0"/>
              </a:rPr>
              <a:t> ხარჯზე) ხარისხი (არასტანდარტული ნაყოფების მაღალი ხვედრითი წილი საერთო მოსავალში).               .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ka-GE" sz="2200" dirty="0">
                <a:effectLst/>
                <a:latin typeface="Sylfaen" panose="010A0502050306030303" pitchFamily="18" charset="0"/>
                <a:ea typeface="Calibri" panose="020F0502020204030204" pitchFamily="34" charset="0"/>
                <a:cs typeface="Times New Roman" panose="02020603050405020304" pitchFamily="18" charset="0"/>
              </a:rPr>
              <a:t>                         </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ka-GE" sz="2200" dirty="0">
                <a:effectLst/>
                <a:latin typeface="Sylfaen" panose="010A0502050306030303" pitchFamily="18" charset="0"/>
                <a:ea typeface="Calibri" panose="020F0502020204030204" pitchFamily="34" charset="0"/>
                <a:cs typeface="Times New Roman" panose="02020603050405020304" pitchFamily="18" charset="0"/>
              </a:rPr>
              <a:t>  წინა წლებში პროდუქციის დაბალი </a:t>
            </a:r>
            <a:r>
              <a:rPr lang="ka-GE" sz="2200" dirty="0" err="1">
                <a:effectLst/>
                <a:latin typeface="Sylfaen" panose="010A0502050306030303" pitchFamily="18" charset="0"/>
                <a:ea typeface="Calibri" panose="020F0502020204030204" pitchFamily="34" charset="0"/>
                <a:cs typeface="Times New Roman" panose="02020603050405020304" pitchFamily="18" charset="0"/>
              </a:rPr>
              <a:t>ხა</a:t>
            </a:r>
            <a:r>
              <a:rPr lang="ka-GE" sz="2200" dirty="0">
                <a:effectLst/>
                <a:latin typeface="Sylfaen" panose="010A0502050306030303" pitchFamily="18" charset="0"/>
                <a:ea typeface="Calibri" panose="020F0502020204030204" pitchFamily="34" charset="0"/>
                <a:cs typeface="Times New Roman" panose="02020603050405020304" pitchFamily="18" charset="0"/>
              </a:rPr>
              <a:t> წილი საერთო მოსავალში).               .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ka-GE" sz="2200" dirty="0">
                <a:effectLst/>
                <a:latin typeface="Sylfaen" panose="010A0502050306030303" pitchFamily="18" charset="0"/>
                <a:ea typeface="Calibri" panose="020F0502020204030204" pitchFamily="34" charset="0"/>
                <a:cs typeface="Times New Roman" panose="02020603050405020304" pitchFamily="18" charset="0"/>
              </a:rPr>
              <a:t>                         </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ka-GE" sz="2200" dirty="0">
                <a:effectLst/>
                <a:latin typeface="Sylfaen" panose="010A0502050306030303" pitchFamily="18" charset="0"/>
                <a:ea typeface="Calibri" panose="020F0502020204030204" pitchFamily="34" charset="0"/>
                <a:cs typeface="Times New Roman" panose="02020603050405020304" pitchFamily="18" charset="0"/>
              </a:rPr>
              <a:t>                           .</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br>
              <a:rPr lang="ka-GE" sz="2200" b="1" dirty="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27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b="1" dirty="0">
                <a:effectLst/>
                <a:latin typeface="Sylfaen" panose="010A0502050306030303" pitchFamily="18" charset="0"/>
                <a:ea typeface="Calibri" panose="020F0502020204030204" pitchFamily="34" charset="0"/>
                <a:cs typeface="Times New Roman" panose="02020603050405020304" pitchFamily="18" charset="0"/>
              </a:rPr>
              <a:t>                                               </a:t>
            </a:r>
            <a:endParaRPr lang="en-US" dirty="0"/>
          </a:p>
        </p:txBody>
      </p:sp>
      <p:pic>
        <p:nvPicPr>
          <p:cNvPr id="2050" name="Picture 2" descr="როგორ მიიღო ფერმერმა გურიაში მანდარინის კარგი მოსავალი">
            <a:extLst>
              <a:ext uri="{FF2B5EF4-FFF2-40B4-BE49-F238E27FC236}">
                <a16:creationId xmlns:a16="http://schemas.microsoft.com/office/drawing/2014/main" id="{A0F3AE88-07EC-78EC-8AAE-D9EFD859D6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330" y="3807453"/>
            <a:ext cx="4279203" cy="28476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ფორთოხლის ჯიშები - თურქული ფორთოხალი">
            <a:extLst>
              <a:ext uri="{FF2B5EF4-FFF2-40B4-BE49-F238E27FC236}">
                <a16:creationId xmlns:a16="http://schemas.microsoft.com/office/drawing/2014/main" id="{30C9AAFA-4A14-E6FF-5158-39E781F2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533" y="3807454"/>
            <a:ext cx="4527388" cy="28476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ლიმონი ნერვულ სისტემას დაგიმშვიდებთ">
            <a:extLst>
              <a:ext uri="{FF2B5EF4-FFF2-40B4-BE49-F238E27FC236}">
                <a16:creationId xmlns:a16="http://schemas.microsoft.com/office/drawing/2014/main" id="{8F8117A3-6533-610D-2928-174D1E3724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62" r="22309"/>
          <a:stretch/>
        </p:blipFill>
        <p:spPr bwMode="auto">
          <a:xfrm>
            <a:off x="9256017" y="3645260"/>
            <a:ext cx="2340651" cy="284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80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4D7551E4-7871-AC71-BD4D-96AAC8DC3D5B}"/>
              </a:ext>
            </a:extLst>
          </p:cNvPr>
          <p:cNvSpPr>
            <a:spLocks noGrp="1"/>
          </p:cNvSpPr>
          <p:nvPr>
            <p:ph type="title"/>
          </p:nvPr>
        </p:nvSpPr>
        <p:spPr>
          <a:xfrm>
            <a:off x="939800" y="378691"/>
            <a:ext cx="10515600" cy="1579491"/>
          </a:xfrm>
        </p:spPr>
        <p:txBody>
          <a:bodyPr>
            <a:normAutofit fontScale="90000"/>
          </a:bodyPr>
          <a:lstStyle/>
          <a:p>
            <a:pPr algn="ctr">
              <a:lnSpc>
                <a:spcPct val="115000"/>
              </a:lnSpc>
              <a:spcAft>
                <a:spcPts val="1000"/>
              </a:spcAft>
            </a:pPr>
            <a:br>
              <a:rPr lang="ka-GE" sz="1800" b="1" dirty="0">
                <a:effectLst/>
                <a:latin typeface="Sylfaen" panose="010A0502050306030303" pitchFamily="18" charset="0"/>
                <a:ea typeface="Calibri" panose="020F0502020204030204" pitchFamily="34" charset="0"/>
                <a:cs typeface="Times New Roman" panose="02020603050405020304" pitchFamily="18" charset="0"/>
              </a:rPr>
            </a:br>
            <a:br>
              <a:rPr lang="ka-GE" sz="1800" b="1" dirty="0">
                <a:effectLst/>
                <a:latin typeface="Sylfaen" panose="010A0502050306030303" pitchFamily="18" charset="0"/>
                <a:ea typeface="Calibri" panose="020F0502020204030204" pitchFamily="34" charset="0"/>
                <a:cs typeface="Times New Roman" panose="02020603050405020304" pitchFamily="18" charset="0"/>
              </a:rPr>
            </a:br>
            <a:br>
              <a:rPr lang="ka-GE" sz="1800" b="1" dirty="0">
                <a:effectLst/>
                <a:latin typeface="Sylfaen" panose="010A0502050306030303" pitchFamily="18" charset="0"/>
                <a:ea typeface="Calibri" panose="020F0502020204030204" pitchFamily="34" charset="0"/>
                <a:cs typeface="Times New Roman" panose="02020603050405020304" pitchFamily="18" charset="0"/>
              </a:rPr>
            </a:br>
            <a:r>
              <a:rPr lang="ka-GE" sz="3100" b="1" dirty="0" err="1">
                <a:effectLst/>
                <a:latin typeface="Sylfaen" panose="010A0502050306030303" pitchFamily="18" charset="0"/>
                <a:ea typeface="Calibri" panose="020F0502020204030204" pitchFamily="34" charset="0"/>
                <a:cs typeface="Times New Roman" panose="02020603050405020304" pitchFamily="18" charset="0"/>
              </a:rPr>
              <a:t>აქტინიდია</a:t>
            </a:r>
            <a:r>
              <a:rPr lang="ka-GE" sz="3100" b="1" dirty="0">
                <a:effectLst/>
                <a:latin typeface="Sylfaen" panose="010A0502050306030303" pitchFamily="18" charset="0"/>
                <a:ea typeface="Calibri" panose="020F0502020204030204" pitchFamily="34" charset="0"/>
                <a:cs typeface="Times New Roman" panose="02020603050405020304" pitchFamily="18" charset="0"/>
              </a:rPr>
              <a:t> (კივი) მომავლის კულტურა</a:t>
            </a:r>
            <a:br>
              <a:rPr lang="ka-GE" sz="3100" b="1" dirty="0">
                <a:effectLst/>
                <a:latin typeface="Sylfaen" panose="010A0502050306030303" pitchFamily="18" charset="0"/>
                <a:ea typeface="Calibri" panose="020F0502020204030204" pitchFamily="34" charset="0"/>
                <a:cs typeface="Times New Roman" panose="02020603050405020304" pitchFamily="18" charset="0"/>
              </a:rPr>
            </a:br>
            <a:br>
              <a:rPr lang="ka-GE" sz="3100" b="1" dirty="0">
                <a:effectLst/>
                <a:latin typeface="Sylfaen" panose="010A0502050306030303" pitchFamily="18"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endParaRPr lang="en-US" dirty="0"/>
          </a:p>
        </p:txBody>
      </p:sp>
      <p:pic>
        <p:nvPicPr>
          <p:cNvPr id="8194" name="Picture 2">
            <a:extLst>
              <a:ext uri="{FF2B5EF4-FFF2-40B4-BE49-F238E27FC236}">
                <a16:creationId xmlns:a16="http://schemas.microsoft.com/office/drawing/2014/main" id="{CBCCB45C-2CA3-879D-9813-B1531682CE7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1435"/>
          <a:stretch/>
        </p:blipFill>
        <p:spPr bwMode="auto">
          <a:xfrm>
            <a:off x="1366982" y="2985929"/>
            <a:ext cx="3012532" cy="3669067"/>
          </a:xfrm>
          <a:prstGeom prst="rect">
            <a:avLst/>
          </a:prstGeom>
          <a:noFill/>
          <a:extLst>
            <a:ext uri="{909E8E84-426E-40DD-AFC4-6F175D3DCCD1}">
              <a14:hiddenFill xmlns:a14="http://schemas.microsoft.com/office/drawing/2010/main">
                <a:solidFill>
                  <a:srgbClr val="FFFFFF"/>
                </a:solidFill>
              </a14:hiddenFill>
            </a:ext>
          </a:extLst>
        </p:spPr>
      </p:pic>
      <p:pic>
        <p:nvPicPr>
          <p:cNvPr id="5" name="სურათი 4">
            <a:extLst>
              <a:ext uri="{FF2B5EF4-FFF2-40B4-BE49-F238E27FC236}">
                <a16:creationId xmlns:a16="http://schemas.microsoft.com/office/drawing/2014/main" id="{7C6D32C9-7EB0-2923-2F3C-A158ABFD4873}"/>
              </a:ext>
            </a:extLst>
          </p:cNvPr>
          <p:cNvPicPr>
            <a:picLocks noChangeAspect="1"/>
          </p:cNvPicPr>
          <p:nvPr/>
        </p:nvPicPr>
        <p:blipFill rotWithShape="1">
          <a:blip r:embed="rId3">
            <a:extLst>
              <a:ext uri="{28A0092B-C50C-407E-A947-70E740481C1C}">
                <a14:useLocalDpi xmlns:a14="http://schemas.microsoft.com/office/drawing/2010/main" val="0"/>
              </a:ext>
            </a:extLst>
          </a:blip>
          <a:srcRect l="36742" r="41177"/>
          <a:stretch/>
        </p:blipFill>
        <p:spPr>
          <a:xfrm rot="10800000">
            <a:off x="4379515" y="2985930"/>
            <a:ext cx="1818085" cy="3673485"/>
          </a:xfrm>
          <a:prstGeom prst="rect">
            <a:avLst/>
          </a:prstGeom>
        </p:spPr>
      </p:pic>
      <p:pic>
        <p:nvPicPr>
          <p:cNvPr id="9" name="სურათი 8">
            <a:extLst>
              <a:ext uri="{FF2B5EF4-FFF2-40B4-BE49-F238E27FC236}">
                <a16:creationId xmlns:a16="http://schemas.microsoft.com/office/drawing/2014/main" id="{2853EA93-6800-E710-F0A1-5A30448309E8}"/>
              </a:ext>
            </a:extLst>
          </p:cNvPr>
          <p:cNvPicPr>
            <a:picLocks noChangeAspect="1"/>
          </p:cNvPicPr>
          <p:nvPr/>
        </p:nvPicPr>
        <p:blipFill rotWithShape="1">
          <a:blip r:embed="rId4">
            <a:extLst>
              <a:ext uri="{28A0092B-C50C-407E-A947-70E740481C1C}">
                <a14:useLocalDpi xmlns:a14="http://schemas.microsoft.com/office/drawing/2010/main" val="0"/>
              </a:ext>
            </a:extLst>
          </a:blip>
          <a:srcRect l="9591" t="14542" b="4650"/>
          <a:stretch/>
        </p:blipFill>
        <p:spPr>
          <a:xfrm>
            <a:off x="6095999" y="2985931"/>
            <a:ext cx="5359401" cy="3673487"/>
          </a:xfrm>
          <a:prstGeom prst="rect">
            <a:avLst/>
          </a:prstGeom>
        </p:spPr>
      </p:pic>
      <p:sp>
        <p:nvSpPr>
          <p:cNvPr id="11" name="ტექსტური ველი 10">
            <a:extLst>
              <a:ext uri="{FF2B5EF4-FFF2-40B4-BE49-F238E27FC236}">
                <a16:creationId xmlns:a16="http://schemas.microsoft.com/office/drawing/2014/main" id="{8C0A3F90-110E-92A2-929C-8A31030976F7}"/>
              </a:ext>
            </a:extLst>
          </p:cNvPr>
          <p:cNvSpPr txBox="1"/>
          <p:nvPr/>
        </p:nvSpPr>
        <p:spPr>
          <a:xfrm>
            <a:off x="1111827" y="942519"/>
            <a:ext cx="9968345" cy="2246769"/>
          </a:xfrm>
          <a:prstGeom prst="rect">
            <a:avLst/>
          </a:prstGeom>
          <a:noFill/>
        </p:spPr>
        <p:txBody>
          <a:bodyPr wrap="square">
            <a:spAutoFit/>
          </a:bodyPr>
          <a:lstStyle/>
          <a:p>
            <a:pPr algn="just"/>
            <a:r>
              <a:rPr lang="ka-GE" sz="20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2000" dirty="0">
                <a:effectLst/>
                <a:latin typeface="Sylfaen" panose="010A0502050306030303" pitchFamily="18" charset="0"/>
                <a:ea typeface="Calibri" panose="020F0502020204030204" pitchFamily="34" charset="0"/>
                <a:cs typeface="Times New Roman" panose="02020603050405020304" pitchFamily="18" charset="0"/>
              </a:rPr>
              <a:t>- რეგიონის ნიადაგებისადმი შეგუების კარგი უნარი;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ანტიეროზიული</a:t>
            </a:r>
            <a:r>
              <a:rPr lang="ka-GE" sz="2000" dirty="0">
                <a:ea typeface="Calibri" panose="020F0502020204030204" pitchFamily="34" charset="0"/>
                <a:cs typeface="Times New Roman" panose="02020603050405020304" pitchFamily="18" charset="0"/>
              </a:rPr>
              <a:t> თვისებები (ზედაპირული ფესვთა სისტემა); ნაყოფის მაღალი ღირებულება და საუკეთესო </a:t>
            </a:r>
            <a:r>
              <a:rPr lang="ka-GE" sz="2000" dirty="0" err="1">
                <a:ea typeface="Calibri" panose="020F0502020204030204" pitchFamily="34" charset="0"/>
                <a:cs typeface="Times New Roman" panose="02020603050405020304" pitchFamily="18" charset="0"/>
              </a:rPr>
              <a:t>გემოვნური</a:t>
            </a:r>
            <a:r>
              <a:rPr lang="ka-GE" sz="2000" dirty="0">
                <a:ea typeface="Calibri" panose="020F0502020204030204" pitchFamily="34" charset="0"/>
                <a:cs typeface="Times New Roman" panose="02020603050405020304" pitchFamily="18" charset="0"/>
              </a:rPr>
              <a:t> თვისებები; მაღალი საჰექტარო მოსავალი. </a:t>
            </a:r>
          </a:p>
          <a:p>
            <a:pPr algn="just"/>
            <a:r>
              <a:rPr lang="ka-GE" sz="2000" dirty="0">
                <a:ea typeface="Calibri" panose="020F0502020204030204" pitchFamily="34" charset="0"/>
                <a:cs typeface="Times New Roman" panose="02020603050405020304" pitchFamily="18" charset="0"/>
              </a:rPr>
              <a:t> </a:t>
            </a:r>
            <a:r>
              <a:rPr lang="ka-GE" sz="2000" b="1" dirty="0">
                <a:ea typeface="Calibri" panose="020F0502020204030204" pitchFamily="34" charset="0"/>
                <a:cs typeface="Times New Roman" panose="02020603050405020304" pitchFamily="18" charset="0"/>
              </a:rPr>
              <a:t>სუსტი მხარე </a:t>
            </a:r>
            <a:r>
              <a:rPr lang="ka-GE" sz="2000" dirty="0">
                <a:ea typeface="Calibri" panose="020F0502020204030204" pitchFamily="34" charset="0"/>
                <a:cs typeface="Times New Roman" panose="02020603050405020304" pitchFamily="18" charset="0"/>
              </a:rPr>
              <a:t>- ფერმერთა ცოდნის დაბალი დონე; გაზაფხულის წაყინვების მაღალი რისკები; წვეთოვანი სარწყავი სისტემისა და </a:t>
            </a:r>
            <a:r>
              <a:rPr lang="ka-GE" sz="2000" dirty="0" err="1">
                <a:ea typeface="Calibri" panose="020F0502020204030204" pitchFamily="34" charset="0"/>
                <a:cs typeface="Times New Roman" panose="02020603050405020304" pitchFamily="18" charset="0"/>
              </a:rPr>
              <a:t>სამაცივრე-სასაწყობე</a:t>
            </a:r>
            <a:r>
              <a:rPr lang="ka-GE" sz="2000" dirty="0">
                <a:ea typeface="Calibri" panose="020F0502020204030204" pitchFamily="34" charset="0"/>
                <a:cs typeface="Times New Roman" panose="02020603050405020304" pitchFamily="18" charset="0"/>
              </a:rPr>
              <a:t> მეურნეობის აუცილებლობა  შესაბამისი კლიმატ კონტროლით.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200297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D846E10B-7330-5D8B-9E72-618F71DE3DDE}"/>
              </a:ext>
            </a:extLst>
          </p:cNvPr>
          <p:cNvSpPr>
            <a:spLocks noGrp="1"/>
          </p:cNvSpPr>
          <p:nvPr>
            <p:ph type="title"/>
          </p:nvPr>
        </p:nvSpPr>
        <p:spPr>
          <a:xfrm>
            <a:off x="838200" y="184729"/>
            <a:ext cx="10515600" cy="979054"/>
          </a:xfrm>
        </p:spPr>
        <p:txBody>
          <a:bodyPr>
            <a:normAutofit fontScale="90000"/>
          </a:bodyPr>
          <a:lstStyle/>
          <a:p>
            <a:pPr algn="ctr">
              <a:lnSpc>
                <a:spcPct val="115000"/>
              </a:lnSpc>
              <a:spcAft>
                <a:spcPts val="1000"/>
              </a:spcAft>
            </a:pPr>
            <a:r>
              <a:rPr lang="ka-GE" sz="2700" b="1" dirty="0">
                <a:effectLst/>
                <a:latin typeface="Sylfaen" panose="010A0502050306030303" pitchFamily="18" charset="0"/>
                <a:ea typeface="Calibri" panose="020F0502020204030204" pitchFamily="34" charset="0"/>
                <a:cs typeface="Times New Roman" panose="02020603050405020304" pitchFamily="18" charset="0"/>
              </a:rPr>
              <a:t>დაფნა - ინტენსიური წარმოების </a:t>
            </a:r>
            <a:r>
              <a:rPr lang="ka-GE" sz="2700" b="1" dirty="0" err="1">
                <a:effectLst/>
                <a:latin typeface="Sylfaen" panose="010A0502050306030303" pitchFamily="18" charset="0"/>
                <a:ea typeface="Calibri" panose="020F0502020204030204" pitchFamily="34" charset="0"/>
                <a:cs typeface="Times New Roman" panose="02020603050405020304" pitchFamily="18" charset="0"/>
              </a:rPr>
              <a:t>აგროტექნოლოგია</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122" name="Picture 2" descr="დაფნის აგროტექნოლოგია – AgroNews.ge">
            <a:extLst>
              <a:ext uri="{FF2B5EF4-FFF2-40B4-BE49-F238E27FC236}">
                <a16:creationId xmlns:a16="http://schemas.microsoft.com/office/drawing/2014/main" id="{CE590D2B-E6C6-F1EF-C761-C8DABC2736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071941"/>
            <a:ext cx="5961769" cy="33441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დაფნა სახსრების სამკურნალოდ - მკურნალი.გე">
            <a:extLst>
              <a:ext uri="{FF2B5EF4-FFF2-40B4-BE49-F238E27FC236}">
                <a16:creationId xmlns:a16="http://schemas.microsoft.com/office/drawing/2014/main" id="{62410D12-5765-D0D3-5FF1-F853FCA69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769" y="3071941"/>
            <a:ext cx="4461740" cy="3346305"/>
          </a:xfrm>
          <a:prstGeom prst="rect">
            <a:avLst/>
          </a:prstGeom>
          <a:noFill/>
          <a:extLst>
            <a:ext uri="{909E8E84-426E-40DD-AFC4-6F175D3DCCD1}">
              <a14:hiddenFill xmlns:a14="http://schemas.microsoft.com/office/drawing/2010/main">
                <a:solidFill>
                  <a:srgbClr val="FFFFFF"/>
                </a:solidFill>
              </a14:hiddenFill>
            </a:ext>
          </a:extLst>
        </p:spPr>
      </p:pic>
      <p:sp>
        <p:nvSpPr>
          <p:cNvPr id="5" name="ტექსტური ველი 4">
            <a:extLst>
              <a:ext uri="{FF2B5EF4-FFF2-40B4-BE49-F238E27FC236}">
                <a16:creationId xmlns:a16="http://schemas.microsoft.com/office/drawing/2014/main" id="{F89E8A40-7B51-D88C-C3AE-B84E4ECFF708}"/>
              </a:ext>
            </a:extLst>
          </p:cNvPr>
          <p:cNvSpPr txBox="1"/>
          <p:nvPr/>
        </p:nvSpPr>
        <p:spPr>
          <a:xfrm>
            <a:off x="1016000" y="716850"/>
            <a:ext cx="10337800" cy="3416320"/>
          </a:xfrm>
          <a:prstGeom prst="rect">
            <a:avLst/>
          </a:prstGeom>
          <a:noFill/>
        </p:spPr>
        <p:txBody>
          <a:bodyPr wrap="square">
            <a:spAutoFit/>
          </a:bodyPr>
          <a:lstStyle/>
          <a:p>
            <a:r>
              <a:rPr lang="ka-GE" sz="18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მაღალი ყინვაგამძლეობა; დასავლეთ საქართველოს თითქმის ყველა </a:t>
            </a:r>
            <a:r>
              <a:rPr lang="ka-GE" dirty="0">
                <a:ea typeface="Calibri" panose="020F0502020204030204" pitchFamily="34" charset="0"/>
                <a:cs typeface="Times New Roman" panose="02020603050405020304" pitchFamily="18" charset="0"/>
              </a:rPr>
              <a:t>ტიპის ნიადაგისადმი შეგუების კარგი უნარი; მავნებელ დაავადებებისადმი მდგრადობა; პლანტაციის გაშენებაზე და მოვლით ღონისძიებებზე მცირე შრომითი და მატერიალური დანახარჯები; გაადვილებული რეალიზაცია (რეგიონში არსებული რამდენიმე თანამედროვე ტიპის მიმღებ გადამამუშავებელი საწარმოს არსებობა).</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b="1" dirty="0">
                <a:ea typeface="Calibri" panose="020F0502020204030204" pitchFamily="34" charset="0"/>
                <a:cs typeface="Times New Roman" panose="02020603050405020304" pitchFamily="18" charset="0"/>
              </a:rPr>
              <a:t>სუსტი მხარე </a:t>
            </a:r>
            <a:r>
              <a:rPr lang="ka-GE" dirty="0">
                <a:ea typeface="Calibri" panose="020F0502020204030204" pitchFamily="34" charset="0"/>
                <a:cs typeface="Times New Roman" panose="02020603050405020304" pitchFamily="18" charset="0"/>
              </a:rPr>
              <a:t>- </a:t>
            </a:r>
            <a:r>
              <a:rPr lang="ka-GE" dirty="0" err="1">
                <a:ea typeface="Calibri" panose="020F0502020204030204" pitchFamily="34" charset="0"/>
                <a:cs typeface="Times New Roman" panose="02020603050405020304" pitchFamily="18" charset="0"/>
              </a:rPr>
              <a:t>თესლნერგით</a:t>
            </a:r>
            <a:r>
              <a:rPr lang="ka-GE" dirty="0">
                <a:ea typeface="Calibri" panose="020F0502020204030204" pitchFamily="34" charset="0"/>
                <a:cs typeface="Times New Roman" panose="02020603050405020304" pitchFamily="18" charset="0"/>
              </a:rPr>
              <a:t> გაშენებული არაერთგვაროვანი პლანტაციები; არასტაბილური შემოსავალი (</a:t>
            </a:r>
            <a:r>
              <a:rPr lang="ka-GE" dirty="0" err="1">
                <a:ea typeface="Calibri" panose="020F0502020204030204" pitchFamily="34" charset="0"/>
                <a:cs typeface="Times New Roman" panose="02020603050405020304" pitchFamily="18" charset="0"/>
              </a:rPr>
              <a:t>ისხვლება</a:t>
            </a:r>
            <a:r>
              <a:rPr lang="ka-GE" dirty="0">
                <a:ea typeface="Calibri" panose="020F0502020204030204" pitchFamily="34" charset="0"/>
                <a:cs typeface="Times New Roman" panose="02020603050405020304" pitchFamily="18" charset="0"/>
              </a:rPr>
              <a:t> ყოველ მეორე-მესამე წელს).</a:t>
            </a:r>
            <a:br>
              <a:rPr lang="en-US" dirty="0">
                <a:latin typeface="Calibri" panose="020F0502020204030204" pitchFamily="34" charset="0"/>
                <a:ea typeface="Calibri" panose="020F0502020204030204" pitchFamily="34" charset="0"/>
                <a:cs typeface="Times New Roman" panose="02020603050405020304" pitchFamily="18" charset="0"/>
              </a:rPr>
            </a:br>
            <a:r>
              <a:rPr lang="ka-GE" dirty="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308721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CA4B29E9-E982-3410-6AB0-9780D104F677}"/>
              </a:ext>
            </a:extLst>
          </p:cNvPr>
          <p:cNvSpPr>
            <a:spLocks noGrp="1"/>
          </p:cNvSpPr>
          <p:nvPr>
            <p:ph type="title"/>
          </p:nvPr>
        </p:nvSpPr>
        <p:spPr>
          <a:xfrm>
            <a:off x="838200" y="341745"/>
            <a:ext cx="10515600" cy="2269908"/>
          </a:xfrm>
        </p:spPr>
        <p:txBody>
          <a:bodyPr>
            <a:normAutofit fontScale="90000"/>
          </a:bodyPr>
          <a:lstStyle/>
          <a:p>
            <a:pPr marL="457200" indent="-457200" algn="just">
              <a:lnSpc>
                <a:spcPct val="115000"/>
              </a:lnSpc>
              <a:spcAft>
                <a:spcPts val="1000"/>
              </a:spcAft>
            </a:pPr>
            <a:r>
              <a:rPr lang="ka-GE" sz="1800" b="1" dirty="0">
                <a:effectLst/>
                <a:latin typeface="Sylfaen" panose="010A0502050306030303" pitchFamily="18" charset="0"/>
                <a:ea typeface="Calibri" panose="020F0502020204030204" pitchFamily="34" charset="0"/>
                <a:cs typeface="Times New Roman" panose="02020603050405020304" pitchFamily="18" charset="0"/>
              </a:rPr>
              <a:t>                             </a:t>
            </a:r>
            <a:r>
              <a:rPr lang="ka-GE" sz="2200" b="1" dirty="0">
                <a:effectLst/>
                <a:latin typeface="Sylfaen" panose="010A0502050306030303" pitchFamily="18" charset="0"/>
                <a:ea typeface="Calibri" panose="020F0502020204030204" pitchFamily="34" charset="0"/>
                <a:cs typeface="Times New Roman" panose="02020603050405020304" pitchFamily="18" charset="0"/>
              </a:rPr>
              <a:t>თხილის წარმოების პერსპექტივები საქართველოში და თანამედროვე</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r>
              <a:rPr lang="ka-GE" sz="2200" b="1" dirty="0">
                <a:effectLst/>
                <a:latin typeface="Sylfaen" panose="010A0502050306030303" pitchFamily="18" charset="0"/>
                <a:ea typeface="Calibri" panose="020F0502020204030204" pitchFamily="34" charset="0"/>
                <a:cs typeface="Times New Roman" panose="02020603050405020304" pitchFamily="18" charset="0"/>
              </a:rPr>
              <a:t>        გამოწვევები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20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2000" dirty="0">
                <a:effectLst/>
                <a:latin typeface="Sylfaen" panose="010A0502050306030303" pitchFamily="18" charset="0"/>
                <a:ea typeface="Calibri" panose="020F0502020204030204" pitchFamily="34" charset="0"/>
                <a:cs typeface="Times New Roman" panose="02020603050405020304" pitchFamily="18" charset="0"/>
              </a:rPr>
              <a:t>- უფასო ნერგი; ნაკლები შრომითი დანახარჯები მოვლით ღონისძიებებზე </a:t>
            </a:r>
            <a:r>
              <a:rPr lang="ka-GE" sz="2000" dirty="0">
                <a:latin typeface="Calibri" panose="020F0502020204030204" pitchFamily="34"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(აგროტექნიკის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უგულველყოფის</a:t>
            </a:r>
            <a:r>
              <a:rPr lang="ka-GE" sz="2000" dirty="0">
                <a:effectLst/>
                <a:latin typeface="Sylfaen" panose="010A0502050306030303" pitchFamily="18" charset="0"/>
                <a:ea typeface="Calibri" panose="020F0502020204030204" pitchFamily="34" charset="0"/>
                <a:cs typeface="Times New Roman" panose="02020603050405020304" pitchFamily="18" charset="0"/>
              </a:rPr>
              <a:t> ხარჯზე);  წინა წლებში პროდუქციის  მაღალი ფასი.</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ka-GE" sz="2000" b="1" dirty="0">
                <a:effectLst/>
                <a:latin typeface="Sylfaen" panose="010A0502050306030303" pitchFamily="18" charset="0"/>
                <a:ea typeface="Calibri" panose="020F0502020204030204" pitchFamily="34" charset="0"/>
                <a:cs typeface="Times New Roman" panose="02020603050405020304" pitchFamily="18" charset="0"/>
              </a:rPr>
              <a:t>სუსტი მხარე </a:t>
            </a:r>
            <a:r>
              <a:rPr lang="ka-GE" sz="2000" dirty="0">
                <a:effectLst/>
                <a:latin typeface="Sylfaen" panose="010A0502050306030303" pitchFamily="18" charset="0"/>
                <a:ea typeface="Calibri" panose="020F0502020204030204" pitchFamily="34" charset="0"/>
                <a:cs typeface="Times New Roman" panose="02020603050405020304" pitchFamily="18" charset="0"/>
              </a:rPr>
              <a:t>- მცენარის </a:t>
            </a:r>
            <a:r>
              <a:rPr lang="ka-GE" sz="2000" dirty="0" err="1">
                <a:effectLst/>
                <a:latin typeface="Sylfaen" panose="010A0502050306030303" pitchFamily="18" charset="0"/>
                <a:ea typeface="Calibri" panose="020F0502020204030204" pitchFamily="34" charset="0"/>
                <a:cs typeface="Times New Roman" panose="02020603050405020304" pitchFamily="18" charset="0"/>
              </a:rPr>
              <a:t>ნიადაგურ</a:t>
            </a:r>
            <a:r>
              <a:rPr lang="ka-GE" sz="2000" dirty="0">
                <a:effectLst/>
                <a:latin typeface="Sylfaen" panose="010A0502050306030303" pitchFamily="18" charset="0"/>
                <a:ea typeface="Calibri" panose="020F0502020204030204" pitchFamily="34" charset="0"/>
                <a:cs typeface="Times New Roman" panose="02020603050405020304" pitchFamily="18" charset="0"/>
              </a:rPr>
              <a:t>-კლიმატური პირობებისადმი მოთხოვნების გაუთვალისწინებლობა; ჯიშების არასწორი შერჩევა; პროდუქციაზე ამჟამად არსებული დაბალი ფასი;</a:t>
            </a:r>
            <a:r>
              <a:rPr lang="ka-GE" sz="2000" dirty="0">
                <a:latin typeface="Calibri" panose="020F0502020204030204" pitchFamily="34" charset="0"/>
                <a:ea typeface="Calibri" panose="020F0502020204030204" pitchFamily="34" charset="0"/>
                <a:cs typeface="Times New Roman" panose="02020603050405020304" pitchFamily="18" charset="0"/>
              </a:rPr>
              <a:t> </a:t>
            </a:r>
            <a:r>
              <a:rPr lang="ka-GE" sz="2000" dirty="0">
                <a:effectLst/>
                <a:latin typeface="Sylfaen" panose="010A0502050306030303" pitchFamily="18" charset="0"/>
                <a:ea typeface="Calibri" panose="020F0502020204030204" pitchFamily="34" charset="0"/>
                <a:cs typeface="Times New Roman" panose="02020603050405020304" pitchFamily="18" charset="0"/>
              </a:rPr>
              <a:t>თვითღირებულების გაზრდა; მავნებელ-დაავადებებისადმი ნაკლები მდგრადობა.</a:t>
            </a:r>
            <a:endParaRPr lang="en-US" sz="2000" dirty="0"/>
          </a:p>
        </p:txBody>
      </p:sp>
      <p:pic>
        <p:nvPicPr>
          <p:cNvPr id="6146" name="Picture 2" descr="თხილი – დარგვა, გამრავლება – თხილის ბაღის გაშენება | აგროკავკასია">
            <a:extLst>
              <a:ext uri="{FF2B5EF4-FFF2-40B4-BE49-F238E27FC236}">
                <a16:creationId xmlns:a16="http://schemas.microsoft.com/office/drawing/2014/main" id="{C6E99C98-B2CB-F9C0-F6CB-F6C256F674A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007"/>
          <a:stretch/>
        </p:blipFill>
        <p:spPr bwMode="auto">
          <a:xfrm>
            <a:off x="7675418" y="2740602"/>
            <a:ext cx="3136611" cy="40065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47DB8EDD-8189-E715-3E68-A13B05ECB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518" y="2842562"/>
            <a:ext cx="6007080" cy="390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031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2DF52079-A735-DE90-1CEE-09AB3F373D11}"/>
              </a:ext>
            </a:extLst>
          </p:cNvPr>
          <p:cNvSpPr>
            <a:spLocks noGrp="1"/>
          </p:cNvSpPr>
          <p:nvPr>
            <p:ph type="title"/>
          </p:nvPr>
        </p:nvSpPr>
        <p:spPr>
          <a:xfrm>
            <a:off x="838200" y="365125"/>
            <a:ext cx="10515600" cy="2923020"/>
          </a:xfrm>
        </p:spPr>
        <p:txBody>
          <a:bodyPr>
            <a:normAutofit fontScale="90000"/>
          </a:bodyPr>
          <a:lstStyle/>
          <a:p>
            <a:pPr marL="457200" indent="-457200" algn="just">
              <a:lnSpc>
                <a:spcPct val="115000"/>
              </a:lnSpc>
              <a:spcAft>
                <a:spcPts val="1000"/>
              </a:spcAft>
            </a:pPr>
            <a:r>
              <a:rPr lang="ka-GE" sz="2700" b="1" dirty="0">
                <a:effectLst/>
                <a:latin typeface="Sylfaen" panose="010A0502050306030303" pitchFamily="18" charset="0"/>
                <a:ea typeface="Calibri" panose="020F0502020204030204" pitchFamily="34" charset="0"/>
                <a:cs typeface="Times New Roman" panose="02020603050405020304" pitchFamily="18" charset="0"/>
              </a:rPr>
              <a:t>     სუბტროპიკული ხურმის წარმოების </a:t>
            </a:r>
            <a:r>
              <a:rPr lang="ka-GE" sz="2700" b="1" dirty="0" err="1">
                <a:effectLst/>
                <a:latin typeface="Sylfaen" panose="010A0502050306030303" pitchFamily="18" charset="0"/>
                <a:ea typeface="Calibri" panose="020F0502020204030204" pitchFamily="34" charset="0"/>
                <a:cs typeface="Times New Roman" panose="02020603050405020304" pitchFamily="18" charset="0"/>
              </a:rPr>
              <a:t>აგროტექნოლოგია</a:t>
            </a:r>
            <a:r>
              <a:rPr lang="ka-GE" sz="2700" b="1" dirty="0">
                <a:effectLst/>
                <a:latin typeface="Sylfaen" panose="010A0502050306030303" pitchFamily="18" charset="0"/>
                <a:ea typeface="Calibri" panose="020F0502020204030204" pitchFamily="34" charset="0"/>
                <a:cs typeface="Times New Roman" panose="02020603050405020304" pitchFamily="18" charset="0"/>
              </a:rPr>
              <a:t>              </a:t>
            </a:r>
            <a:br>
              <a:rPr lang="ka-GE" sz="3200" b="1" dirty="0">
                <a:effectLst/>
                <a:latin typeface="Sylfaen" panose="010A0502050306030303" pitchFamily="18" charset="0"/>
                <a:ea typeface="Calibri" panose="020F0502020204030204" pitchFamily="34" charset="0"/>
                <a:cs typeface="Times New Roman" panose="02020603050405020304" pitchFamily="18" charset="0"/>
              </a:rPr>
            </a:br>
            <a:r>
              <a:rPr lang="ka-GE" sz="18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მაღალი </a:t>
            </a:r>
            <a:r>
              <a:rPr lang="ka-GE" sz="1800" dirty="0" err="1">
                <a:effectLst/>
                <a:latin typeface="Sylfaen" panose="010A0502050306030303" pitchFamily="18" charset="0"/>
                <a:ea typeface="Calibri" panose="020F0502020204030204" pitchFamily="34" charset="0"/>
                <a:cs typeface="Times New Roman" panose="02020603050405020304" pitchFamily="18" charset="0"/>
              </a:rPr>
              <a:t>გემოვნური</a:t>
            </a:r>
            <a:r>
              <a:rPr lang="ka-GE" sz="1800" dirty="0">
                <a:effectLst/>
                <a:latin typeface="Sylfaen" panose="010A0502050306030303" pitchFamily="18" charset="0"/>
                <a:ea typeface="Calibri" panose="020F0502020204030204" pitchFamily="34" charset="0"/>
                <a:cs typeface="Times New Roman" panose="02020603050405020304" pitchFamily="18" charset="0"/>
              </a:rPr>
              <a:t> თვისებების ნაყოფები; მცირე შრომითი </a:t>
            </a:r>
            <a:r>
              <a:rPr lang="ka-GE" sz="1800" dirty="0">
                <a:ea typeface="Calibri" panose="020F0502020204030204" pitchFamily="34" charset="0"/>
                <a:cs typeface="Times New Roman" panose="02020603050405020304" pitchFamily="18" charset="0"/>
              </a:rPr>
              <a:t>და მატერიალური დანახარჯები პლანტაციის მოვლაზე; ნიადაგისადმი კარგი შეგუება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b="1" dirty="0">
                <a:effectLst/>
                <a:latin typeface="Sylfaen" panose="010A0502050306030303" pitchFamily="18" charset="0"/>
                <a:ea typeface="Calibri" panose="020F0502020204030204" pitchFamily="34" charset="0"/>
                <a:cs typeface="Times New Roman" panose="02020603050405020304" pitchFamily="18" charset="0"/>
              </a:rPr>
              <a:t>სუსტი მხარე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არასწორად შერჩეული ჯიშები; ბოლო პერიოდში ნაყოფების </a:t>
            </a:r>
            <a:r>
              <a:rPr lang="ka-GE" sz="1800" dirty="0">
                <a:ea typeface="Calibri" panose="020F0502020204030204" pitchFamily="34" charset="0"/>
                <a:cs typeface="Times New Roman" panose="02020603050405020304" pitchFamily="18" charset="0"/>
              </a:rPr>
              <a:t>გაძნელებული რეალიზაცია; </a:t>
            </a:r>
            <a:r>
              <a:rPr lang="ka-GE" sz="1800" dirty="0" err="1">
                <a:ea typeface="Calibri" panose="020F0502020204030204" pitchFamily="34" charset="0"/>
                <a:cs typeface="Times New Roman" panose="02020603050405020304" pitchFamily="18" charset="0"/>
              </a:rPr>
              <a:t>სამაცივრე</a:t>
            </a:r>
            <a:r>
              <a:rPr lang="ka-GE" sz="1800" dirty="0">
                <a:ea typeface="Calibri" panose="020F0502020204030204" pitchFamily="34" charset="0"/>
                <a:cs typeface="Times New Roman" panose="02020603050405020304" pitchFamily="18" charset="0"/>
              </a:rPr>
              <a:t> და </a:t>
            </a:r>
            <a:r>
              <a:rPr lang="ka-GE" sz="1800" dirty="0" err="1">
                <a:ea typeface="Calibri" panose="020F0502020204030204" pitchFamily="34" charset="0"/>
                <a:cs typeface="Times New Roman" panose="02020603050405020304" pitchFamily="18" charset="0"/>
              </a:rPr>
              <a:t>სასაწყობე</a:t>
            </a:r>
            <a:r>
              <a:rPr lang="ka-GE" sz="1800" dirty="0">
                <a:ea typeface="Calibri" panose="020F0502020204030204" pitchFamily="34" charset="0"/>
                <a:cs typeface="Times New Roman" panose="02020603050405020304" pitchFamily="18" charset="0"/>
              </a:rPr>
              <a:t> მეურნეობის არ არსებობა; ჰაერის მაღალი ტენიანობის უარყოფითი გავლენა ნაყოფის ხარისხზე (</a:t>
            </a:r>
            <a:r>
              <a:rPr lang="ka-GE" sz="1800" dirty="0" err="1">
                <a:ea typeface="Calibri" panose="020F0502020204030204" pitchFamily="34" charset="0"/>
                <a:cs typeface="Times New Roman" panose="02020603050405020304" pitchFamily="18" charset="0"/>
              </a:rPr>
              <a:t>სოკოვანი</a:t>
            </a:r>
            <a:r>
              <a:rPr lang="ka-GE" sz="1800" dirty="0">
                <a:ea typeface="Calibri" panose="020F0502020204030204" pitchFamily="34" charset="0"/>
                <a:cs typeface="Times New Roman" panose="02020603050405020304" pitchFamily="18" charset="0"/>
              </a:rPr>
              <a:t> დაავადებები).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dirty="0">
                <a:effectLst/>
                <a:latin typeface="Sylfaen" panose="010A0502050306030303" pitchFamily="18"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200" b="1" dirty="0"/>
          </a:p>
        </p:txBody>
      </p:sp>
      <p:pic>
        <p:nvPicPr>
          <p:cNvPr id="3076" name="Picture 4" descr="ხურმის კვებითი და სამკურნალო ღირებულება | აგროკავკასია">
            <a:extLst>
              <a:ext uri="{FF2B5EF4-FFF2-40B4-BE49-F238E27FC236}">
                <a16:creationId xmlns:a16="http://schemas.microsoft.com/office/drawing/2014/main" id="{033A11CE-D22D-52A4-C929-EDC00EB2C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350" y="2370714"/>
            <a:ext cx="7335499" cy="412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4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B0D13589-E7C7-141F-0C50-7EB268C02EF8}"/>
              </a:ext>
            </a:extLst>
          </p:cNvPr>
          <p:cNvSpPr>
            <a:spLocks noGrp="1"/>
          </p:cNvSpPr>
          <p:nvPr>
            <p:ph type="title"/>
          </p:nvPr>
        </p:nvSpPr>
        <p:spPr>
          <a:xfrm>
            <a:off x="360218" y="365125"/>
            <a:ext cx="10993582" cy="2498148"/>
          </a:xfrm>
        </p:spPr>
        <p:txBody>
          <a:bodyPr>
            <a:normAutofit/>
          </a:bodyPr>
          <a:lstStyle/>
          <a:p>
            <a:pPr marL="457200" indent="-457200" algn="just">
              <a:lnSpc>
                <a:spcPct val="115000"/>
              </a:lnSpc>
              <a:spcAft>
                <a:spcPts val="1000"/>
              </a:spcAft>
            </a:pPr>
            <a:r>
              <a:rPr lang="ka-GE" sz="1800" b="1" dirty="0">
                <a:effectLst/>
                <a:latin typeface="Sylfaen" panose="010A0502050306030303" pitchFamily="18" charset="0"/>
                <a:ea typeface="Calibri" panose="020F0502020204030204" pitchFamily="34" charset="0"/>
                <a:cs typeface="Times New Roman" panose="02020603050405020304" pitchFamily="18" charset="0"/>
              </a:rPr>
              <a:t>                   </a:t>
            </a:r>
            <a:r>
              <a:rPr lang="ka-GE" sz="2400" b="1" dirty="0">
                <a:effectLst/>
                <a:latin typeface="Sylfaen" panose="010A0502050306030303" pitchFamily="18" charset="0"/>
                <a:ea typeface="Calibri" panose="020F0502020204030204" pitchFamily="34" charset="0"/>
                <a:cs typeface="Times New Roman" panose="02020603050405020304" pitchFamily="18" charset="0"/>
              </a:rPr>
              <a:t>ლურჯი მოცვი სუბტროპიკული ზონის მკვიდრი კულტურა ხდება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ka-GE" sz="1800" b="1" dirty="0">
                <a:effectLst/>
                <a:latin typeface="Sylfaen" panose="010A0502050306030303" pitchFamily="18" charset="0"/>
                <a:ea typeface="Calibri" panose="020F0502020204030204" pitchFamily="34" charset="0"/>
                <a:cs typeface="Times New Roman" panose="02020603050405020304" pitchFamily="18" charset="0"/>
              </a:rPr>
              <a:t>ძლიერი მხარე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მჟავე ნიადაგებისადმი კარგი შეგუების უნარი (</a:t>
            </a:r>
            <a:r>
              <a:rPr lang="ka-GE" sz="1800" dirty="0" err="1">
                <a:effectLst/>
                <a:latin typeface="Sylfaen" panose="010A0502050306030303" pitchFamily="18" charset="0"/>
                <a:ea typeface="Calibri" panose="020F0502020204030204" pitchFamily="34" charset="0"/>
                <a:cs typeface="Times New Roman" panose="02020603050405020304" pitchFamily="18" charset="0"/>
              </a:rPr>
              <a:t>ნაჩაიარი</a:t>
            </a:r>
            <a:r>
              <a:rPr lang="ka-GE" sz="1800" dirty="0">
                <a:effectLst/>
                <a:latin typeface="Sylfaen" panose="010A0502050306030303" pitchFamily="18" charset="0"/>
                <a:ea typeface="Calibri" panose="020F0502020204030204" pitchFamily="34" charset="0"/>
                <a:cs typeface="Times New Roman" panose="02020603050405020304" pitchFamily="18" charset="0"/>
              </a:rPr>
              <a:t> ნიადაგები); პროდუქციის მაღალი ფასი; მაღალი საჰექტარო მოსავლიანობა; იაფი მუშახელი.</a:t>
            </a:r>
            <a:r>
              <a:rPr lang="ka-GE" sz="1800" dirty="0">
                <a:latin typeface="Calibri" panose="020F0502020204030204" pitchFamily="34" charset="0"/>
                <a:ea typeface="Calibri" panose="020F0502020204030204" pitchFamily="34" charset="0"/>
                <a:cs typeface="Times New Roman" panose="02020603050405020304" pitchFamily="18" charset="0"/>
              </a:rPr>
              <a:t> </a:t>
            </a:r>
            <a:br>
              <a:rPr lang="ka-GE" sz="1800" dirty="0">
                <a:latin typeface="Calibri" panose="020F0502020204030204" pitchFamily="34" charset="0"/>
                <a:ea typeface="Calibri" panose="020F0502020204030204" pitchFamily="34" charset="0"/>
                <a:cs typeface="Times New Roman" panose="02020603050405020304" pitchFamily="18" charset="0"/>
              </a:rPr>
            </a:br>
            <a:r>
              <a:rPr lang="ka-GE" sz="1800" b="1" dirty="0">
                <a:effectLst/>
                <a:latin typeface="Sylfaen" panose="010A0502050306030303" pitchFamily="18" charset="0"/>
                <a:ea typeface="Calibri" panose="020F0502020204030204" pitchFamily="34" charset="0"/>
                <a:cs typeface="Times New Roman" panose="02020603050405020304" pitchFamily="18" charset="0"/>
              </a:rPr>
              <a:t>სუსტი მხარე </a:t>
            </a:r>
            <a:r>
              <a:rPr lang="ka-GE" sz="1800" dirty="0">
                <a:effectLst/>
                <a:latin typeface="Sylfaen" panose="010A0502050306030303" pitchFamily="18" charset="0"/>
                <a:ea typeface="Calibri" panose="020F0502020204030204" pitchFamily="34" charset="0"/>
                <a:cs typeface="Times New Roman" panose="02020603050405020304" pitchFamily="18" charset="0"/>
              </a:rPr>
              <a:t>- კვალიფიციური კადრების დეფიციტი; პლანტაციის გაშენების სიძვირე (80-100                          ათასი ლარი 1 ჰა); სარგავი მასალის  იმპორტი; არასწორად შერჩეული ჯიშები; </a:t>
            </a:r>
            <a:r>
              <a:rPr lang="ka-GE" sz="1800" dirty="0" err="1">
                <a:effectLst/>
                <a:latin typeface="Sylfaen" panose="010A0502050306030303" pitchFamily="18" charset="0"/>
                <a:ea typeface="Calibri" panose="020F0502020204030204" pitchFamily="34" charset="0"/>
                <a:cs typeface="Times New Roman" panose="02020603050405020304" pitchFamily="18" charset="0"/>
              </a:rPr>
              <a:t>სამაცივრე</a:t>
            </a:r>
            <a:r>
              <a:rPr lang="ka-GE" sz="1800" dirty="0">
                <a:effectLst/>
                <a:latin typeface="Sylfaen" panose="010A0502050306030303" pitchFamily="18" charset="0"/>
                <a:ea typeface="Calibri" panose="020F0502020204030204" pitchFamily="34" charset="0"/>
                <a:cs typeface="Times New Roman" panose="02020603050405020304" pitchFamily="18" charset="0"/>
              </a:rPr>
              <a:t> მოწყობილობის აუცილებლობა; ჰაერის მაღალი ტენიანობა; მავნებელ-დაავადებებისადმი ნაკლები მედეგობა.</a:t>
            </a:r>
            <a:endParaRPr lang="en-US" dirty="0"/>
          </a:p>
        </p:txBody>
      </p:sp>
      <p:pic>
        <p:nvPicPr>
          <p:cNvPr id="4098" name="Picture 2" descr="მთავარი">
            <a:extLst>
              <a:ext uri="{FF2B5EF4-FFF2-40B4-BE49-F238E27FC236}">
                <a16:creationId xmlns:a16="http://schemas.microsoft.com/office/drawing/2014/main" id="{BBF9EED3-4EC9-7217-E9C4-BEF30BE553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7359" y="2992582"/>
            <a:ext cx="5305817" cy="29712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ლურჯი მოცვი პლანტაციიდან ha... - ლურჯი მოცვი პლანტაციიდან | Facebook">
            <a:extLst>
              <a:ext uri="{FF2B5EF4-FFF2-40B4-BE49-F238E27FC236}">
                <a16:creationId xmlns:a16="http://schemas.microsoft.com/office/drawing/2014/main" id="{D2E5044C-949F-2338-1042-DB03D6AF9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831" y="2996760"/>
            <a:ext cx="2967079" cy="296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6504296" cy="4916559"/>
          </a:xfrm>
        </p:spPr>
        <p:txBody>
          <a:bodyPr>
            <a:normAutofit/>
          </a:bodyPr>
          <a:lstStyle/>
          <a:p>
            <a:pPr algn="just"/>
            <a:r>
              <a:rPr lang="ka-GE" sz="2000" b="1" dirty="0">
                <a:solidFill>
                  <a:srgbClr val="00B050"/>
                </a:solidFill>
              </a:rPr>
              <a:t>სამკურნალო მცენარეების მოყვანა-გაშენება</a:t>
            </a:r>
            <a:br>
              <a:rPr lang="ru-RU" sz="2000" dirty="0"/>
            </a:br>
            <a:r>
              <a:rPr lang="ka-GE" sz="2000" b="1" dirty="0"/>
              <a:t>ძლიერი მხარეები - </a:t>
            </a:r>
            <a:r>
              <a:rPr lang="ka-GE" sz="2000" dirty="0"/>
              <a:t>მრავალწლოვანი ბალახოვანი და მერქნიანი სამკურნალო,  არომატული, სანელებელი,  თაფლოვანი, კვებითი ღირებულების, დეკორატიული, მაღალი ანტიმიკრობული მოქმედების, ქარსაფარი ზოლების შემქმნელი, </a:t>
            </a:r>
            <a:r>
              <a:rPr lang="ka-GE" sz="2000" dirty="0" err="1"/>
              <a:t>ენტომოფაგი</a:t>
            </a:r>
            <a:r>
              <a:rPr lang="ka-GE" sz="2000" dirty="0"/>
              <a:t> მწერების მოსაზიდი და სხვა დანიშნულების მცენარეების გაშენება ზემოთ ჩამოთვლილ სასოფლო-სამეურნეო კულტურებთან ერთად, მრავალმხრივი პრაქტიკული/სასარგებლო დანიშნულება აქვთ და ამავე დროს, სარგებელს მისცემენ ფერმერს.</a:t>
            </a:r>
            <a:br>
              <a:rPr lang="ru-RU" sz="2000" dirty="0"/>
            </a:br>
            <a:r>
              <a:rPr lang="ka-GE" sz="2000" b="1" dirty="0"/>
              <a:t>სუსტი მხარე </a:t>
            </a:r>
            <a:r>
              <a:rPr lang="ka-GE" sz="2000" dirty="0"/>
              <a:t>- ამ მიმართულებით ძალიან მცირედ ან თითქმის არ არსებობს გამოცდილება და ცოდნა.</a:t>
            </a:r>
            <a:br>
              <a:rPr lang="ru-RU" sz="2000" dirty="0"/>
            </a:br>
            <a:endParaRPr lang="ru-RU" sz="2000" dirty="0">
              <a:latin typeface="Sylfaen" panose="010A0502050306030303" pitchFamily="18" charset="0"/>
            </a:endParaRPr>
          </a:p>
        </p:txBody>
      </p:sp>
      <p:pic>
        <p:nvPicPr>
          <p:cNvPr id="4" name="Picture 2" descr="C:\Users\xxx\Downloads\kalendula-pri-psoriaze.jpg"/>
          <p:cNvPicPr/>
          <p:nvPr/>
        </p:nvPicPr>
        <p:blipFill rotWithShape="1">
          <a:blip r:embed="rId2" cstate="print">
            <a:extLst>
              <a:ext uri="{28A0092B-C50C-407E-A947-70E740481C1C}">
                <a14:useLocalDpi xmlns:a14="http://schemas.microsoft.com/office/drawing/2010/main" val="0"/>
              </a:ext>
            </a:extLst>
          </a:blip>
          <a:srcRect l="7570"/>
          <a:stretch/>
        </p:blipFill>
        <p:spPr bwMode="auto">
          <a:xfrm>
            <a:off x="7463013" y="232123"/>
            <a:ext cx="2772000" cy="172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xxx\Downloads\roz_00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7530" y="1779404"/>
            <a:ext cx="2916000" cy="208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descr="http://www.vashsad.ua/downloads/image/encyclopedia/Prunus_laurocerasus/PrunusRotundifolia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466" y="4848021"/>
            <a:ext cx="2628000" cy="18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descr="C:\Users\xxx\Downloads\Origanum-vulgar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2496" y="3129534"/>
            <a:ext cx="2664000" cy="212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3" descr="C:\Users\xxx\Downloads\130.jpg"/>
          <p:cNvPicPr/>
          <p:nvPr/>
        </p:nvPicPr>
        <p:blipFill rotWithShape="1">
          <a:blip r:embed="rId6">
            <a:extLst>
              <a:ext uri="{28A0092B-C50C-407E-A947-70E740481C1C}">
                <a14:useLocalDpi xmlns:a14="http://schemas.microsoft.com/office/drawing/2010/main" val="0"/>
              </a:ext>
            </a:extLst>
          </a:blip>
          <a:srcRect b="8507"/>
          <a:stretch/>
        </p:blipFill>
        <p:spPr bwMode="auto">
          <a:xfrm>
            <a:off x="4046732" y="4915715"/>
            <a:ext cx="3168000"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C:\Users\xxx\Downloads\1395730551_ehinatseya-purpurnaya.jpg"/>
          <p:cNvPicPr/>
          <p:nvPr/>
        </p:nvPicPr>
        <p:blipFill>
          <a:blip r:embed="rId7">
            <a:extLst>
              <a:ext uri="{28A0092B-C50C-407E-A947-70E740481C1C}">
                <a14:useLocalDpi xmlns:a14="http://schemas.microsoft.com/office/drawing/2010/main" val="0"/>
              </a:ext>
            </a:extLst>
          </a:blip>
          <a:srcRect/>
          <a:stretch>
            <a:fillRect/>
          </a:stretch>
        </p:blipFill>
        <p:spPr bwMode="auto">
          <a:xfrm>
            <a:off x="9005530" y="4759813"/>
            <a:ext cx="2952000" cy="205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2968529"/>
      </p:ext>
    </p:extLst>
  </p:cSld>
  <p:clrMapOvr>
    <a:masterClrMapping/>
  </p:clrMapOvr>
</p:sld>
</file>

<file path=ppt/theme/theme1.xml><?xml version="1.0" encoding="utf-8"?>
<a:theme xmlns:a="http://schemas.openxmlformats.org/drawingml/2006/main" name="Office-ის თემა">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672</Words>
  <Application>Microsoft Office PowerPoint</Application>
  <PresentationFormat>ფართოეკრანიანი</PresentationFormat>
  <Paragraphs>22</Paragraphs>
  <Slides>11</Slides>
  <Notes>0</Notes>
  <HiddenSlides>0</HiddenSlides>
  <MMClips>0</MMClips>
  <ScaleCrop>false</ScaleCrop>
  <HeadingPairs>
    <vt:vector size="6" baseType="variant">
      <vt:variant>
        <vt:lpstr>გამოყენებული შრიფტები</vt:lpstr>
      </vt:variant>
      <vt:variant>
        <vt:i4>4</vt:i4>
      </vt:variant>
      <vt:variant>
        <vt:lpstr>თემა</vt:lpstr>
      </vt:variant>
      <vt:variant>
        <vt:i4>1</vt:i4>
      </vt:variant>
      <vt:variant>
        <vt:lpstr>სლაიდების სათაურები</vt:lpstr>
      </vt:variant>
      <vt:variant>
        <vt:i4>11</vt:i4>
      </vt:variant>
    </vt:vector>
  </HeadingPairs>
  <TitlesOfParts>
    <vt:vector size="16" baseType="lpstr">
      <vt:lpstr>Arial</vt:lpstr>
      <vt:lpstr>Calibri</vt:lpstr>
      <vt:lpstr>Calibri Light</vt:lpstr>
      <vt:lpstr>Sylfaen</vt:lpstr>
      <vt:lpstr>Office-ის თემა</vt:lpstr>
      <vt:lpstr>   სუბტროპიკული სოფლის მეურნეობის თანამედროვე გამოწვევები    </vt:lpstr>
      <vt:lpstr>ქართული  ჩაისათვის  ბრძოლა  ღირსების  საქმეა  ძლიერი მხარე - მჟავე ნიადაგებზე შეგუების მაღალი უნარი; მავნებელ დაავადებისადმი   მდგრადობა; მაღალი ყინვაგამძლეობა; პროდუქციის ეტაპობრივი რეალიზაცია; სოციალური საკითხები (მუშახელის ხანგრძლივი დასაქმება).  სუსტი მხარე - სპეციალისტების ნაკლებობა; სათესლე და სარგავი მასალის სიმცირე; მოსახლეობის ნაკლები ინფორმირებულობა.                      </vt:lpstr>
      <vt:lpstr>                          ციტრუსოვანი კულტურების აგროტექნოლოგია თანამედროვე                                     გამოწვევებთან   შესაბამისობაში                                                                                                        ძლიერი მხარე - მეციტრუსე ფერმერების დარგისადმი ტრადიციული სიყვარული; მაღალი      საჰექტარო მოსავლიანობა; ნაყოფის საუკეთესო გემოვნური თვისებები; მატერიალური და შრომითი რესურსების ნაკლები დანახარჯები.                  .  სუსტი მხარე - მსოფლიოს მეციტრუსეობის საუკეთესო პრაქტიკის გაუთვალისწინებლობა; არასრულფასოვანი აგროტექნიკური ღონისძიებების გამო ნაყოფების დაბალი (აგროტექნიკის უგულველყოფის ხარჯზე) ხარისხი (არასტანდარტული ნაყოფების მაღალი ხვედრითი წილი საერთო მოსავალში).               .                              წინა წლებში პროდუქციის დაბალი ხა წილი საერთო მოსავალში).               .                                                       .                                                                                                                 </vt:lpstr>
      <vt:lpstr>   აქტინიდია (კივი) მომავლის კულტურა                                                               </vt:lpstr>
      <vt:lpstr>დაფნა - ინტენსიური წარმოების აგროტექნოლოგია </vt:lpstr>
      <vt:lpstr>                             თხილის წარმოების პერსპექტივები საქართველოში და თანამედროვე         გამოწვევები  ძლიერი მხარე - უფასო ნერგი; ნაკლები შრომითი დანახარჯები მოვლით ღონისძიებებზე  (აგროტექნიკის უგულველყოფის ხარჯზე);  წინა წლებში პროდუქციის  მაღალი ფასი. სუსტი მხარე - მცენარის ნიადაგურ-კლიმატური პირობებისადმი მოთხოვნების გაუთვალისწინებლობა; ჯიშების არასწორი შერჩევა; პროდუქციაზე ამჟამად არსებული დაბალი ფასი; თვითღირებულების გაზრდა; მავნებელ-დაავადებებისადმი ნაკლები მდგრადობა.</vt:lpstr>
      <vt:lpstr>     სუბტროპიკული ხურმის წარმოების აგროტექნოლოგია               ძლიერი მხარე - მაღალი გემოვნური თვისებების ნაყოფები; მცირე შრომითი და მატერიალური დანახარჯები პლანტაციის მოვლაზე; ნიადაგისადმი კარგი შეგუება  სუსტი მხარე - არასწორად შერჩეული ჯიშები; ბოლო პერიოდში ნაყოფების გაძნელებული რეალიზაცია; სამაცივრე და სასაწყობე მეურნეობის არ არსებობა; ჰაერის მაღალი ტენიანობის უარყოფითი გავლენა ნაყოფის ხარისხზე (სოკოვანი დაავადებები).             .                           </vt:lpstr>
      <vt:lpstr>                   ლურჯი მოცვი სუბტროპიკული ზონის მკვიდრი კულტურა ხდება   ძლიერი მხარე - მჟავე ნიადაგებისადმი კარგი შეგუების უნარი (ნაჩაიარი ნიადაგები); პროდუქციის მაღალი ფასი; მაღალი საჰექტარო მოსავლიანობა; იაფი მუშახელი.  სუსტი მხარე - კვალიფიციური კადრების დეფიციტი; პლანტაციის გაშენების სიძვირე (80-100                          ათასი ლარი 1 ჰა); სარგავი მასალის  იმპორტი; არასწორად შერჩეული ჯიშები; სამაცივრე მოწყობილობის აუცილებლობა; ჰაერის მაღალი ტენიანობა; მავნებელ-დაავადებებისადმი ნაკლები მედეგობა.</vt:lpstr>
      <vt:lpstr>სამკურნალო მცენარეების მოყვანა-გაშენება ძლიერი მხარეები - მრავალწლოვანი ბალახოვანი და მერქნიანი სამკურნალო,  არომატული, სანელებელი,  თაფლოვანი, კვებითი ღირებულების, დეკორატიული, მაღალი ანტიმიკრობული მოქმედების, ქარსაფარი ზოლების შემქმნელი, ენტომოფაგი მწერების მოსაზიდი და სხვა დანიშნულების მცენარეების გაშენება ზემოთ ჩამოთვლილ სასოფლო-სამეურნეო კულტურებთან ერთად, მრავალმხრივი პრაქტიკული/სასარგებლო დანიშნულება აქვთ და ამავე დროს, სარგებელს მისცემენ ფერმერს. სუსტი მხარე - ამ მიმართულებით ძალიან მცირედ ან თითქმის არ არსებობს გამოცდილება და ცოდნა. </vt:lpstr>
      <vt:lpstr>PowerPoint-ის პრეზენტაცია</vt:lpstr>
      <vt:lpstr>                        გმადლობთ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საქართველოს სუბტროპიკულ ზონაში სასოფლო-სამეურნეო კულტურათა  შეთანაწყობის პრინციპები  </dc:title>
  <dc:creator>BSU</dc:creator>
  <cp:lastModifiedBy>BSU</cp:lastModifiedBy>
  <cp:revision>28</cp:revision>
  <dcterms:created xsi:type="dcterms:W3CDTF">2023-08-07T07:11:08Z</dcterms:created>
  <dcterms:modified xsi:type="dcterms:W3CDTF">2024-04-04T12:54:19Z</dcterms:modified>
</cp:coreProperties>
</file>