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15"/>
  </p:notesMasterIdLst>
  <p:handoutMasterIdLst>
    <p:handoutMasterId r:id="rId16"/>
  </p:handoutMasterIdLst>
  <p:sldIdLst>
    <p:sldId id="258" r:id="rId2"/>
    <p:sldId id="262" r:id="rId3"/>
    <p:sldId id="263" r:id="rId4"/>
    <p:sldId id="264" r:id="rId5"/>
    <p:sldId id="265" r:id="rId6"/>
    <p:sldId id="266" r:id="rId7"/>
    <p:sldId id="267" r:id="rId8"/>
    <p:sldId id="268" r:id="rId9"/>
    <p:sldId id="269" r:id="rId10"/>
    <p:sldId id="270" r:id="rId11"/>
    <p:sldId id="271" r:id="rId12"/>
    <p:sldId id="272" r:id="rId13"/>
    <p:sldId id="26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ese Gavarāne" initials="IG" lastIdx="4" clrIdx="0">
    <p:extLst>
      <p:ext uri="{19B8F6BF-5375-455C-9EA6-DF929625EA0E}">
        <p15:presenceInfo xmlns:p15="http://schemas.microsoft.com/office/powerpoint/2012/main" userId="S::admin@daugavpilsuni.onmicrosoft.com::47b94e19-e5fd-4891-aaac-313444648e6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1875" autoAdjust="0"/>
  </p:normalViewPr>
  <p:slideViewPr>
    <p:cSldViewPr snapToGrid="0">
      <p:cViewPr varScale="1">
        <p:scale>
          <a:sx n="64" d="100"/>
          <a:sy n="64" d="100"/>
        </p:scale>
        <p:origin x="896" y="56"/>
      </p:cViewPr>
      <p:guideLst/>
    </p:cSldViewPr>
  </p:slideViewPr>
  <p:notesTextViewPr>
    <p:cViewPr>
      <p:scale>
        <a:sx n="1" d="1"/>
        <a:sy n="1" d="1"/>
      </p:scale>
      <p:origin x="0" y="0"/>
    </p:cViewPr>
  </p:notesTextViewPr>
  <p:sorterViewPr>
    <p:cViewPr>
      <p:scale>
        <a:sx n="125" d="100"/>
        <a:sy n="125" d="100"/>
      </p:scale>
      <p:origin x="0" y="-6600"/>
    </p:cViewPr>
  </p:sorterViewPr>
  <p:notesViewPr>
    <p:cSldViewPr snapToGrid="0">
      <p:cViewPr varScale="1">
        <p:scale>
          <a:sx n="55" d="100"/>
          <a:sy n="55" d="100"/>
        </p:scale>
        <p:origin x="2416"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490D6847-AF9F-4EB1-8552-E74CA80F0C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11F501-0242-4680-A95A-FB267C24846B}" type="slidenum">
              <a:rPr lang="en-US" smtClean="0"/>
              <a:t>‹#›</a:t>
            </a:fld>
            <a:endParaRPr lang="en-US"/>
          </a:p>
        </p:txBody>
      </p:sp>
    </p:spTree>
    <p:extLst>
      <p:ext uri="{BB962C8B-B14F-4D97-AF65-F5344CB8AC3E}">
        <p14:creationId xmlns:p14="http://schemas.microsoft.com/office/powerpoint/2010/main" val="2439523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793EE-4B91-4724-847E-D2D270A2C51C}" type="datetimeFigureOut">
              <a:rPr lang="en-US" smtClean="0"/>
              <a:t>10/23/2022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7FCD6D-3477-481B-B883-DBD738D9FF72}" type="slidenum">
              <a:rPr lang="en-US" smtClean="0"/>
              <a:t>‹#›</a:t>
            </a:fld>
            <a:endParaRPr lang="en-US"/>
          </a:p>
        </p:txBody>
      </p:sp>
    </p:spTree>
    <p:extLst>
      <p:ext uri="{BB962C8B-B14F-4D97-AF65-F5344CB8AC3E}">
        <p14:creationId xmlns:p14="http://schemas.microsoft.com/office/powerpoint/2010/main" val="113244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FCD6D-3477-481B-B883-DBD738D9FF72}" type="slidenum">
              <a:rPr lang="en-US" smtClean="0"/>
              <a:t>1</a:t>
            </a:fld>
            <a:endParaRPr lang="en-US"/>
          </a:p>
        </p:txBody>
      </p:sp>
    </p:spTree>
    <p:extLst>
      <p:ext uri="{BB962C8B-B14F-4D97-AF65-F5344CB8AC3E}">
        <p14:creationId xmlns:p14="http://schemas.microsoft.com/office/powerpoint/2010/main" val="3495410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7FCD6D-3477-481B-B883-DBD738D9FF72}" type="slidenum">
              <a:rPr lang="en-US" smtClean="0"/>
              <a:t>13</a:t>
            </a:fld>
            <a:endParaRPr lang="en-US"/>
          </a:p>
        </p:txBody>
      </p:sp>
    </p:spTree>
    <p:extLst>
      <p:ext uri="{BB962C8B-B14F-4D97-AF65-F5344CB8AC3E}">
        <p14:creationId xmlns:p14="http://schemas.microsoft.com/office/powerpoint/2010/main" val="26686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399AD1-E32E-4E50-9CC7-BF923C982DD6}"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5124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99AD1-E32E-4E50-9CC7-BF923C982DD6}"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2911725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99AD1-E32E-4E50-9CC7-BF923C982DD6}"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3422627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399AD1-E32E-4E50-9CC7-BF923C982DD6}"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249270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399AD1-E32E-4E50-9CC7-BF923C982DD6}" type="datetimeFigureOut">
              <a:rPr lang="en-US" smtClean="0"/>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40883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399AD1-E32E-4E50-9CC7-BF923C982DD6}"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27545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399AD1-E32E-4E50-9CC7-BF923C982DD6}" type="datetimeFigureOut">
              <a:rPr lang="en-US" smtClean="0"/>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1442876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399AD1-E32E-4E50-9CC7-BF923C982DD6}" type="datetimeFigureOut">
              <a:rPr lang="en-US" smtClean="0"/>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19114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399AD1-E32E-4E50-9CC7-BF923C982DD6}" type="datetimeFigureOut">
              <a:rPr lang="en-US" smtClean="0"/>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57837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399AD1-E32E-4E50-9CC7-BF923C982DD6}"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394302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399AD1-E32E-4E50-9CC7-BF923C982DD6}" type="datetimeFigureOut">
              <a:rPr lang="en-US" smtClean="0"/>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58E6D-5449-4BFF-A822-9F2F1BBE7C25}" type="slidenum">
              <a:rPr lang="en-US" smtClean="0"/>
              <a:t>‹#›</a:t>
            </a:fld>
            <a:endParaRPr lang="en-US"/>
          </a:p>
        </p:txBody>
      </p:sp>
    </p:spTree>
    <p:extLst>
      <p:ext uri="{BB962C8B-B14F-4D97-AF65-F5344CB8AC3E}">
        <p14:creationId xmlns:p14="http://schemas.microsoft.com/office/powerpoint/2010/main" val="97346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399AD1-E32E-4E50-9CC7-BF923C982DD6}" type="datetimeFigureOut">
              <a:rPr lang="en-US" smtClean="0"/>
              <a:t>10/23/2022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58E6D-5449-4BFF-A822-9F2F1BBE7C25}" type="slidenum">
              <a:rPr lang="en-US" smtClean="0"/>
              <a:t>‹#›</a:t>
            </a:fld>
            <a:endParaRPr lang="en-US"/>
          </a:p>
        </p:txBody>
      </p:sp>
    </p:spTree>
    <p:extLst>
      <p:ext uri="{BB962C8B-B14F-4D97-AF65-F5344CB8AC3E}">
        <p14:creationId xmlns:p14="http://schemas.microsoft.com/office/powerpoint/2010/main" val="38170745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png"/><Relationship Id="rId18" Type="http://schemas.openxmlformats.org/officeDocument/2006/relationships/hyperlink" Target="https://www.eu-research.ge/" TargetMode="Externa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4.jpeg"/><Relationship Id="rId17" Type="http://schemas.openxmlformats.org/officeDocument/2006/relationships/hyperlink" Target="https://rustaveli.org.ge/geo/TWINNING-shesakheb-" TargetMode="External"/><Relationship Id="rId2" Type="http://schemas.openxmlformats.org/officeDocument/2006/relationships/notesSlide" Target="../notesSlides/notesSlide2.xml"/><Relationship Id="rId16"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8.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6BEF874-E59B-4096-ACFA-810012629888}"/>
              </a:ext>
            </a:extLst>
          </p:cNvPr>
          <p:cNvGrpSpPr>
            <a:grpSpLocks noChangeAspect="1"/>
          </p:cNvGrpSpPr>
          <p:nvPr/>
        </p:nvGrpSpPr>
        <p:grpSpPr>
          <a:xfrm>
            <a:off x="0" y="0"/>
            <a:ext cx="12192000" cy="6858000"/>
            <a:chOff x="1" y="-555470"/>
            <a:chExt cx="9906000" cy="7498827"/>
          </a:xfrm>
        </p:grpSpPr>
        <p:pic>
          <p:nvPicPr>
            <p:cNvPr id="5" name="Picture 4">
              <a:extLst>
                <a:ext uri="{FF2B5EF4-FFF2-40B4-BE49-F238E27FC236}">
                  <a16:creationId xmlns:a16="http://schemas.microsoft.com/office/drawing/2014/main" xmlns="" id="{93F9418D-50C3-469A-946E-A8E37741FD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555470"/>
              <a:ext cx="9906000" cy="6915584"/>
            </a:xfrm>
            <a:prstGeom prst="rect">
              <a:avLst/>
            </a:prstGeom>
          </p:spPr>
        </p:pic>
        <p:pic>
          <p:nvPicPr>
            <p:cNvPr id="15" name="Picture 14">
              <a:extLst>
                <a:ext uri="{FF2B5EF4-FFF2-40B4-BE49-F238E27FC236}">
                  <a16:creationId xmlns:a16="http://schemas.microsoft.com/office/drawing/2014/main" xmlns="" id="{F1C653BE-82BC-495B-85E4-665EDC2895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6302530"/>
              <a:ext cx="9906000" cy="640827"/>
            </a:xfrm>
            <a:prstGeom prst="rect">
              <a:avLst/>
            </a:prstGeom>
          </p:spPr>
        </p:pic>
      </p:grpSp>
      <p:pic>
        <p:nvPicPr>
          <p:cNvPr id="13" name="Picture 12">
            <a:extLst>
              <a:ext uri="{FF2B5EF4-FFF2-40B4-BE49-F238E27FC236}">
                <a16:creationId xmlns:a16="http://schemas.microsoft.com/office/drawing/2014/main" xmlns="" id="{8E3AB873-7AA2-44FE-9A5E-C98C23FBE9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75250" y="5110068"/>
            <a:ext cx="9626306" cy="664470"/>
          </a:xfrm>
          <a:prstGeom prst="rect">
            <a:avLst/>
          </a:prstGeom>
        </p:spPr>
      </p:pic>
      <p:sp>
        <p:nvSpPr>
          <p:cNvPr id="16" name="TextBox 15">
            <a:extLst>
              <a:ext uri="{FF2B5EF4-FFF2-40B4-BE49-F238E27FC236}">
                <a16:creationId xmlns:a16="http://schemas.microsoft.com/office/drawing/2014/main" xmlns="" id="{14C3CEE3-D074-421C-BBD4-30EE31A0C4B8}"/>
              </a:ext>
            </a:extLst>
          </p:cNvPr>
          <p:cNvSpPr txBox="1"/>
          <p:nvPr/>
        </p:nvSpPr>
        <p:spPr>
          <a:xfrm>
            <a:off x="1588974" y="1307261"/>
            <a:ext cx="9212582" cy="954107"/>
          </a:xfrm>
          <a:prstGeom prst="rect">
            <a:avLst/>
          </a:prstGeom>
          <a:noFill/>
        </p:spPr>
        <p:txBody>
          <a:bodyPr wrap="square" rtlCol="0">
            <a:spAutoFit/>
          </a:bodyPr>
          <a:lstStyle/>
          <a:p>
            <a:pPr algn="ctr"/>
            <a:r>
              <a:rPr lang="en-US" sz="1400" dirty="0">
                <a:solidFill>
                  <a:schemeClr val="bg1">
                    <a:lumMod val="50000"/>
                  </a:schemeClr>
                </a:solidFill>
                <a:latin typeface="BPG Banner Caps" panose="02060504020202060204"/>
              </a:rPr>
              <a:t>EU </a:t>
            </a:r>
            <a:r>
              <a:rPr lang="en-US" sz="1400" dirty="0" err="1">
                <a:solidFill>
                  <a:schemeClr val="bg1">
                    <a:lumMod val="50000"/>
                  </a:schemeClr>
                </a:solidFill>
                <a:latin typeface="BPG Banner Caps" panose="02060504020202060204"/>
              </a:rPr>
              <a:t>programme</a:t>
            </a:r>
            <a:r>
              <a:rPr lang="en-US" sz="1400" dirty="0">
                <a:solidFill>
                  <a:schemeClr val="bg1">
                    <a:lumMod val="50000"/>
                  </a:schemeClr>
                </a:solidFill>
                <a:latin typeface="BPG Banner Caps" panose="02060504020202060204"/>
              </a:rPr>
              <a:t> “Support to Georgia’s Researchers’ Mobility”</a:t>
            </a:r>
          </a:p>
          <a:p>
            <a:pPr algn="ctr"/>
            <a:r>
              <a:rPr lang="en-US" sz="1400" dirty="0">
                <a:solidFill>
                  <a:schemeClr val="bg1">
                    <a:lumMod val="50000"/>
                  </a:schemeClr>
                </a:solidFill>
                <a:latin typeface="BPG Banner Caps" panose="02060504020202060204"/>
              </a:rPr>
              <a:t>&amp;</a:t>
            </a:r>
          </a:p>
          <a:p>
            <a:pPr algn="ctr"/>
            <a:r>
              <a:rPr lang="en-US" sz="1400" dirty="0">
                <a:solidFill>
                  <a:schemeClr val="bg1">
                    <a:lumMod val="50000"/>
                  </a:schemeClr>
                </a:solidFill>
                <a:latin typeface="BPG Banner Caps" panose="02060504020202060204"/>
              </a:rPr>
              <a:t>EU ENI East Twinning project “Supporting inter-sectoral collaboration possibilities between </a:t>
            </a:r>
          </a:p>
          <a:p>
            <a:pPr algn="ctr"/>
            <a:r>
              <a:rPr lang="en-US" sz="1400" dirty="0">
                <a:solidFill>
                  <a:schemeClr val="bg1">
                    <a:lumMod val="50000"/>
                  </a:schemeClr>
                </a:solidFill>
                <a:latin typeface="BPG Banner Caps" panose="02060504020202060204"/>
              </a:rPr>
              <a:t>Research and Industry” </a:t>
            </a:r>
          </a:p>
        </p:txBody>
      </p:sp>
      <p:grpSp>
        <p:nvGrpSpPr>
          <p:cNvPr id="7" name="Group 6">
            <a:extLst>
              <a:ext uri="{FF2B5EF4-FFF2-40B4-BE49-F238E27FC236}">
                <a16:creationId xmlns:a16="http://schemas.microsoft.com/office/drawing/2014/main" xmlns="" id="{81DA6B4C-0C43-E670-A92C-1EDCAA40B67A}"/>
              </a:ext>
            </a:extLst>
          </p:cNvPr>
          <p:cNvGrpSpPr/>
          <p:nvPr/>
        </p:nvGrpSpPr>
        <p:grpSpPr>
          <a:xfrm>
            <a:off x="911737" y="124448"/>
            <a:ext cx="4889500" cy="1003282"/>
            <a:chOff x="129540" y="146050"/>
            <a:chExt cx="4889500" cy="1003282"/>
          </a:xfrm>
        </p:grpSpPr>
        <p:pic>
          <p:nvPicPr>
            <p:cNvPr id="8" name="Picture 7" descr="Graphical user interface, text, application&#10;&#10;Description automatically generated">
              <a:extLst>
                <a:ext uri="{FF2B5EF4-FFF2-40B4-BE49-F238E27FC236}">
                  <a16:creationId xmlns:a16="http://schemas.microsoft.com/office/drawing/2014/main" xmlns="" id="{72E43DD8-96EA-C4AB-C387-1D6439B1C8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 y="146050"/>
              <a:ext cx="3560400" cy="997595"/>
            </a:xfrm>
            <a:prstGeom prst="rect">
              <a:avLst/>
            </a:prstGeom>
          </p:spPr>
        </p:pic>
        <p:pic>
          <p:nvPicPr>
            <p:cNvPr id="9" name="Grafik 2" descr="Logo&#10;&#10;Description automatically generated">
              <a:extLst>
                <a:ext uri="{FF2B5EF4-FFF2-40B4-BE49-F238E27FC236}">
                  <a16:creationId xmlns:a16="http://schemas.microsoft.com/office/drawing/2014/main" xmlns="" id="{496C681D-9899-5923-E3AC-70C62E49672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845" y="146050"/>
              <a:ext cx="1052195" cy="1003282"/>
            </a:xfrm>
            <a:prstGeom prst="rect">
              <a:avLst/>
            </a:prstGeom>
            <a:noFill/>
          </p:spPr>
        </p:pic>
      </p:grpSp>
      <p:pic>
        <p:nvPicPr>
          <p:cNvPr id="10" name="Picture 9">
            <a:extLst>
              <a:ext uri="{FF2B5EF4-FFF2-40B4-BE49-F238E27FC236}">
                <a16:creationId xmlns:a16="http://schemas.microsoft.com/office/drawing/2014/main" xmlns="" id="{C2F2D6FA-DF36-7EDD-B358-FC5FAB23BF51}"/>
              </a:ext>
            </a:extLst>
          </p:cNvPr>
          <p:cNvPicPr>
            <a:picLocks noChangeAspect="1"/>
          </p:cNvPicPr>
          <p:nvPr/>
        </p:nvPicPr>
        <p:blipFill rotWithShape="1">
          <a:blip r:embed="rId8" cstate="screen">
            <a:extLst>
              <a:ext uri="{28A0092B-C50C-407E-A947-70E740481C1C}">
                <a14:useLocalDpi xmlns:a14="http://schemas.microsoft.com/office/drawing/2010/main" val="0"/>
              </a:ext>
            </a:extLst>
          </a:blip>
          <a:srcRect l="19669" r="17673"/>
          <a:stretch/>
        </p:blipFill>
        <p:spPr>
          <a:xfrm>
            <a:off x="8244681" y="124448"/>
            <a:ext cx="1276350" cy="977900"/>
          </a:xfrm>
          <a:prstGeom prst="rect">
            <a:avLst/>
          </a:prstGeom>
        </p:spPr>
      </p:pic>
      <p:pic>
        <p:nvPicPr>
          <p:cNvPr id="19" name="Picture 18">
            <a:extLst>
              <a:ext uri="{FF2B5EF4-FFF2-40B4-BE49-F238E27FC236}">
                <a16:creationId xmlns:a16="http://schemas.microsoft.com/office/drawing/2014/main" xmlns="" id="{5CDE386D-96BD-313C-0E50-0CD07658C3C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01237" y="4135616"/>
            <a:ext cx="3879467" cy="954107"/>
          </a:xfrm>
          <a:prstGeom prst="rect">
            <a:avLst/>
          </a:prstGeom>
          <a:noFill/>
          <a:ln>
            <a:noFill/>
          </a:ln>
        </p:spPr>
      </p:pic>
      <p:pic>
        <p:nvPicPr>
          <p:cNvPr id="21" name="Picture 20">
            <a:extLst>
              <a:ext uri="{FF2B5EF4-FFF2-40B4-BE49-F238E27FC236}">
                <a16:creationId xmlns:a16="http://schemas.microsoft.com/office/drawing/2014/main" xmlns="" id="{7010B4F0-E3C1-F12D-86AB-23678463ECD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94739" y="4420155"/>
            <a:ext cx="612000" cy="612000"/>
          </a:xfrm>
          <a:prstGeom prst="rect">
            <a:avLst/>
          </a:prstGeom>
          <a:noFill/>
          <a:ln>
            <a:noFill/>
          </a:ln>
        </p:spPr>
      </p:pic>
      <p:sp>
        <p:nvSpPr>
          <p:cNvPr id="22" name="TextBox 21">
            <a:extLst>
              <a:ext uri="{FF2B5EF4-FFF2-40B4-BE49-F238E27FC236}">
                <a16:creationId xmlns:a16="http://schemas.microsoft.com/office/drawing/2014/main" xmlns="" id="{786750D8-5D67-076E-B889-5A6B679C1AB2}"/>
              </a:ext>
            </a:extLst>
          </p:cNvPr>
          <p:cNvSpPr txBox="1"/>
          <p:nvPr/>
        </p:nvSpPr>
        <p:spPr>
          <a:xfrm>
            <a:off x="253389" y="5755083"/>
            <a:ext cx="11743980" cy="523220"/>
          </a:xfrm>
          <a:prstGeom prst="rect">
            <a:avLst/>
          </a:prstGeom>
          <a:noFill/>
        </p:spPr>
        <p:txBody>
          <a:bodyPr wrap="square" rtlCol="0">
            <a:spAutoFit/>
          </a:bodyPr>
          <a:lstStyle/>
          <a:p>
            <a:r>
              <a:rPr lang="en-US" sz="1400" dirty="0"/>
              <a:t>This slides were created with the support of the European Union, which does not necessarily mean that it reflects the views of the European Union.</a:t>
            </a:r>
          </a:p>
          <a:p>
            <a:r>
              <a:rPr lang="en-US" sz="1400" dirty="0"/>
              <a:t>Only contractors are responsible for the content of the publication.</a:t>
            </a:r>
          </a:p>
        </p:txBody>
      </p:sp>
      <p:sp>
        <p:nvSpPr>
          <p:cNvPr id="24" name="TextBox 23">
            <a:extLst>
              <a:ext uri="{FF2B5EF4-FFF2-40B4-BE49-F238E27FC236}">
                <a16:creationId xmlns:a16="http://schemas.microsoft.com/office/drawing/2014/main" xmlns="" id="{4A500774-E7A1-A531-B228-AD5B7BDDF405}"/>
              </a:ext>
            </a:extLst>
          </p:cNvPr>
          <p:cNvSpPr txBox="1"/>
          <p:nvPr/>
        </p:nvSpPr>
        <p:spPr>
          <a:xfrm>
            <a:off x="847978" y="2546966"/>
            <a:ext cx="10554801" cy="1597232"/>
          </a:xfrm>
          <a:prstGeom prst="rect">
            <a:avLst/>
          </a:prstGeom>
          <a:noFill/>
        </p:spPr>
        <p:txBody>
          <a:bodyPr wrap="square">
            <a:spAutoFit/>
          </a:bodyPr>
          <a:lstStyle/>
          <a:p>
            <a:pPr algn="ctr">
              <a:lnSpc>
                <a:spcPct val="107000"/>
              </a:lnSpc>
              <a:spcAft>
                <a:spcPts val="800"/>
              </a:spcAft>
            </a:pPr>
            <a:r>
              <a:rPr lang="en-US" sz="2800" b="1" dirty="0">
                <a:effectLst/>
                <a:latin typeface="BPG Banner Caps" panose="02060504020202060204"/>
                <a:ea typeface="Calibri" panose="020F0502020204030204" pitchFamily="34" charset="0"/>
                <a:cs typeface="Times New Roman" panose="02020603050405020304" pitchFamily="18" charset="0"/>
              </a:rPr>
              <a:t>“Training on strategic approach and duties of NCPs and grant offices”</a:t>
            </a:r>
            <a:endParaRPr lang="hu-HU" sz="2800" b="1" dirty="0">
              <a:effectLst/>
              <a:latin typeface="BPG Banner Caps" panose="02060504020202060204"/>
              <a:ea typeface="Calibri" panose="020F0502020204030204" pitchFamily="34" charset="0"/>
              <a:cs typeface="Times New Roman" panose="02020603050405020304" pitchFamily="18" charset="0"/>
            </a:endParaRPr>
          </a:p>
          <a:p>
            <a:pPr algn="ctr">
              <a:lnSpc>
                <a:spcPct val="107000"/>
              </a:lnSpc>
              <a:spcAft>
                <a:spcPts val="800"/>
              </a:spcAft>
            </a:pPr>
            <a:r>
              <a:rPr lang="en-US" sz="2800" b="1" dirty="0">
                <a:latin typeface="BPG Banner Caps" panose="02060504020202060204"/>
                <a:ea typeface="Calibri" panose="020F0502020204030204" pitchFamily="34" charset="0"/>
                <a:cs typeface="Times New Roman" panose="02020603050405020304" pitchFamily="18" charset="0"/>
              </a:rPr>
              <a:t>Self-assessment and TNA</a:t>
            </a:r>
            <a:endParaRPr lang="en-US" sz="2000" dirty="0">
              <a:effectLst/>
              <a:latin typeface="BPG Banner Caps" panose="02060504020202060204"/>
              <a:ea typeface="Calibri" panose="020F0502020204030204" pitchFamily="34" charset="0"/>
              <a:cs typeface="Times New Roman" panose="02020603050405020304" pitchFamily="18" charset="0"/>
            </a:endParaRPr>
          </a:p>
          <a:p>
            <a:pPr algn="ctr">
              <a:lnSpc>
                <a:spcPct val="107000"/>
              </a:lnSpc>
              <a:spcAft>
                <a:spcPts val="800"/>
              </a:spcAft>
            </a:pPr>
            <a:r>
              <a:rPr lang="en-US" sz="2400" b="1" dirty="0">
                <a:effectLst/>
                <a:latin typeface="BPG Banner Caps" panose="02060504020202060204"/>
                <a:ea typeface="Calibri" panose="020F0502020204030204" pitchFamily="34" charset="0"/>
                <a:cs typeface="Times New Roman" panose="02020603050405020304" pitchFamily="18" charset="0"/>
              </a:rPr>
              <a:t> 21 October – 23 October 2022</a:t>
            </a:r>
            <a:endParaRPr lang="en-US" sz="2000" dirty="0">
              <a:effectLst/>
              <a:latin typeface="BPG Banner Caps" panose="02060504020202060204"/>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15825" y="4465686"/>
            <a:ext cx="1076325" cy="542925"/>
          </a:xfrm>
          <a:prstGeom prst="rect">
            <a:avLst/>
          </a:prstGeom>
        </p:spPr>
      </p:pic>
    </p:spTree>
    <p:extLst>
      <p:ext uri="{BB962C8B-B14F-4D97-AF65-F5344CB8AC3E}">
        <p14:creationId xmlns:p14="http://schemas.microsoft.com/office/powerpoint/2010/main" val="356331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E29CE9-A7D7-02E3-01A9-6567748D9BC0}"/>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Evaluate to sustain: </a:t>
            </a:r>
          </a:p>
        </p:txBody>
      </p:sp>
      <p:sp>
        <p:nvSpPr>
          <p:cNvPr id="3" name="Content Placeholder 2">
            <a:extLst>
              <a:ext uri="{FF2B5EF4-FFF2-40B4-BE49-F238E27FC236}">
                <a16:creationId xmlns:a16="http://schemas.microsoft.com/office/drawing/2014/main" xmlns="" id="{ABB00A9B-5DB2-F813-1FA3-1C507303219A}"/>
              </a:ext>
            </a:extLst>
          </p:cNvPr>
          <p:cNvSpPr>
            <a:spLocks noGrp="1"/>
          </p:cNvSpPr>
          <p:nvPr>
            <p:ph idx="1"/>
          </p:nvPr>
        </p:nvSpPr>
        <p:spPr/>
        <p:txBody>
          <a:bodyPr/>
          <a:lstStyle/>
          <a:p>
            <a:endParaRPr lang="hu-HU" dirty="0"/>
          </a:p>
          <a:p>
            <a:r>
              <a:rPr lang="en-GB" sz="3200" dirty="0">
                <a:latin typeface="Arial" panose="020B0604020202020204" pitchFamily="34" charset="0"/>
                <a:cs typeface="Arial" panose="020B0604020202020204" pitchFamily="34" charset="0"/>
              </a:rPr>
              <a:t>The feedback of an evaluation to institutional management helps to position the O</a:t>
            </a:r>
            <a:r>
              <a:rPr lang="hu-HU" sz="3200" dirty="0" err="1">
                <a:latin typeface="Arial" panose="020B0604020202020204" pitchFamily="34" charset="0"/>
                <a:cs typeface="Arial" panose="020B0604020202020204" pitchFamily="34" charset="0"/>
              </a:rPr>
              <a:t>ffice</a:t>
            </a:r>
            <a:r>
              <a:rPr lang="en-GB" sz="3200" dirty="0">
                <a:latin typeface="Arial" panose="020B0604020202020204" pitchFamily="34" charset="0"/>
                <a:cs typeface="Arial" panose="020B0604020202020204" pitchFamily="34" charset="0"/>
              </a:rPr>
              <a:t> at the institutional level by highlighting the potential skills that the O</a:t>
            </a:r>
            <a:r>
              <a:rPr lang="hu-HU" sz="3200" dirty="0" err="1">
                <a:latin typeface="Arial" panose="020B0604020202020204" pitchFamily="34" charset="0"/>
                <a:cs typeface="Arial" panose="020B0604020202020204" pitchFamily="34" charset="0"/>
              </a:rPr>
              <a:t>ffice</a:t>
            </a:r>
            <a:r>
              <a:rPr lang="en-GB" sz="3200" dirty="0">
                <a:latin typeface="Arial" panose="020B0604020202020204" pitchFamily="34" charset="0"/>
                <a:cs typeface="Arial" panose="020B0604020202020204" pitchFamily="34" charset="0"/>
              </a:rPr>
              <a:t> represents. </a:t>
            </a:r>
            <a:endParaRPr lang="en-GB" sz="3200" dirty="0" smtClean="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In </a:t>
            </a:r>
            <a:r>
              <a:rPr lang="en-GB" sz="3200" dirty="0">
                <a:latin typeface="Arial" panose="020B0604020202020204" pitchFamily="34" charset="0"/>
                <a:cs typeface="Arial" panose="020B0604020202020204" pitchFamily="34" charset="0"/>
              </a:rPr>
              <a:t>accordance with the objectives of the MoES project in setting up these Office</a:t>
            </a:r>
            <a:r>
              <a:rPr lang="hu-HU" sz="3200" dirty="0">
                <a:latin typeface="Arial" panose="020B0604020202020204" pitchFamily="34" charset="0"/>
                <a:cs typeface="Arial" panose="020B0604020202020204" pitchFamily="34" charset="0"/>
              </a:rPr>
              <a:t>s </a:t>
            </a:r>
            <a:r>
              <a:rPr lang="hu-HU" sz="3200" dirty="0" err="1">
                <a:latin typeface="Arial" panose="020B0604020202020204" pitchFamily="34" charset="0"/>
                <a:cs typeface="Arial" panose="020B0604020202020204" pitchFamily="34" charset="0"/>
              </a:rPr>
              <a:t>at</a:t>
            </a:r>
            <a:r>
              <a:rPr lang="hu-HU" sz="3200" dirty="0">
                <a:latin typeface="Arial" panose="020B0604020202020204" pitchFamily="34" charset="0"/>
                <a:cs typeface="Arial" panose="020B0604020202020204" pitchFamily="34" charset="0"/>
              </a:rPr>
              <a:t> </a:t>
            </a:r>
            <a:r>
              <a:rPr lang="hu-HU" sz="3200" dirty="0" err="1">
                <a:latin typeface="Arial" panose="020B0604020202020204" pitchFamily="34" charset="0"/>
                <a:cs typeface="Arial" panose="020B0604020202020204" pitchFamily="34" charset="0"/>
              </a:rPr>
              <a:t>the</a:t>
            </a:r>
            <a:r>
              <a:rPr lang="hu-HU" sz="3200" dirty="0">
                <a:latin typeface="Arial" panose="020B0604020202020204" pitchFamily="34" charset="0"/>
                <a:cs typeface="Arial" panose="020B0604020202020204" pitchFamily="34" charset="0"/>
              </a:rPr>
              <a:t> </a:t>
            </a:r>
            <a:r>
              <a:rPr lang="hu-HU" sz="3200" dirty="0" err="1">
                <a:latin typeface="Arial" panose="020B0604020202020204" pitchFamily="34" charset="0"/>
                <a:cs typeface="Arial" panose="020B0604020202020204" pitchFamily="34" charset="0"/>
              </a:rPr>
              <a:t>universities</a:t>
            </a:r>
            <a:r>
              <a:rPr lang="en-GB" sz="3200" dirty="0">
                <a:latin typeface="Arial" panose="020B0604020202020204" pitchFamily="34" charset="0"/>
                <a:cs typeface="Arial" panose="020B0604020202020204" pitchFamily="34" charset="0"/>
              </a:rPr>
              <a:t>, this should facilitate its </a:t>
            </a:r>
            <a:r>
              <a:rPr lang="en-GB" sz="3200" b="1" dirty="0">
                <a:solidFill>
                  <a:srgbClr val="FF0000"/>
                </a:solidFill>
                <a:latin typeface="Arial" panose="020B0604020202020204" pitchFamily="34" charset="0"/>
                <a:cs typeface="Arial" panose="020B0604020202020204" pitchFamily="34" charset="0"/>
              </a:rPr>
              <a:t>sustainability</a:t>
            </a:r>
            <a:r>
              <a:rPr lang="en-GB"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37415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8A2E3-F684-CAEC-BE22-57F1D97F70E9}"/>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Clusters of evaluation criteria</a:t>
            </a:r>
          </a:p>
        </p:txBody>
      </p:sp>
      <p:sp>
        <p:nvSpPr>
          <p:cNvPr id="3" name="Content Placeholder 2">
            <a:extLst>
              <a:ext uri="{FF2B5EF4-FFF2-40B4-BE49-F238E27FC236}">
                <a16:creationId xmlns:a16="http://schemas.microsoft.com/office/drawing/2014/main" xmlns="" id="{212BBC29-0A3B-1B39-BF3D-35B2D538C54E}"/>
              </a:ext>
            </a:extLst>
          </p:cNvPr>
          <p:cNvSpPr>
            <a:spLocks noGrp="1"/>
          </p:cNvSpPr>
          <p:nvPr>
            <p:ph idx="1"/>
          </p:nvPr>
        </p:nvSpPr>
        <p:spPr/>
        <p:txBody>
          <a:bodyPr/>
          <a:lstStyle/>
          <a:p>
            <a:r>
              <a:rPr lang="en-GB" sz="3200" b="1" smtClean="0"/>
              <a:t>Preparedness/Standby </a:t>
            </a:r>
            <a:r>
              <a:rPr lang="en-GB" sz="3200" dirty="0"/>
              <a:t>(5 criteria)</a:t>
            </a:r>
          </a:p>
          <a:p>
            <a:r>
              <a:rPr lang="en-GB" sz="3200" b="1" dirty="0"/>
              <a:t>Skills in setting up projects:</a:t>
            </a:r>
            <a:r>
              <a:rPr lang="en-GB" sz="3200" dirty="0"/>
              <a:t> knowledge, know-how (33 criteria)</a:t>
            </a:r>
          </a:p>
          <a:p>
            <a:r>
              <a:rPr lang="en-GB" sz="3200" b="1" dirty="0"/>
              <a:t>Project management skills</a:t>
            </a:r>
            <a:r>
              <a:rPr lang="hu-HU" sz="3200" b="1" dirty="0"/>
              <a:t>:</a:t>
            </a:r>
            <a:r>
              <a:rPr lang="en-GB" sz="3200" b="1" dirty="0"/>
              <a:t> </a:t>
            </a:r>
            <a:r>
              <a:rPr lang="en-GB" sz="3200" dirty="0"/>
              <a:t>knowledge, know-how (27 criteria)</a:t>
            </a:r>
          </a:p>
          <a:p>
            <a:r>
              <a:rPr lang="en-GB" sz="3200" b="1" dirty="0"/>
              <a:t>Scientific skills </a:t>
            </a:r>
            <a:r>
              <a:rPr lang="en-GB" sz="3200" dirty="0"/>
              <a:t>(6 criteria)</a:t>
            </a:r>
          </a:p>
          <a:p>
            <a:r>
              <a:rPr lang="en-GB" sz="3200" b="1" dirty="0"/>
              <a:t>Skills for transfer</a:t>
            </a:r>
            <a:r>
              <a:rPr lang="en-GB" sz="3200" dirty="0"/>
              <a:t>: knowledge, know-how (14 criteria)</a:t>
            </a:r>
          </a:p>
          <a:p>
            <a:endParaRPr lang="en-GB" dirty="0"/>
          </a:p>
        </p:txBody>
      </p:sp>
    </p:spTree>
    <p:extLst>
      <p:ext uri="{BB962C8B-B14F-4D97-AF65-F5344CB8AC3E}">
        <p14:creationId xmlns:p14="http://schemas.microsoft.com/office/powerpoint/2010/main" val="2523536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28A2E3-F684-CAEC-BE22-57F1D97F70E9}"/>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Levels of evaluation criteria</a:t>
            </a:r>
          </a:p>
        </p:txBody>
      </p:sp>
      <p:sp>
        <p:nvSpPr>
          <p:cNvPr id="3" name="Content Placeholder 2">
            <a:extLst>
              <a:ext uri="{FF2B5EF4-FFF2-40B4-BE49-F238E27FC236}">
                <a16:creationId xmlns:a16="http://schemas.microsoft.com/office/drawing/2014/main" xmlns="" id="{212BBC29-0A3B-1B39-BF3D-35B2D538C54E}"/>
              </a:ext>
            </a:extLst>
          </p:cNvPr>
          <p:cNvSpPr>
            <a:spLocks noGrp="1"/>
          </p:cNvSpPr>
          <p:nvPr>
            <p:ph idx="1"/>
          </p:nvPr>
        </p:nvSpPr>
        <p:spPr/>
        <p:txBody>
          <a:bodyPr/>
          <a:lstStyle/>
          <a:p>
            <a:endParaRPr lang="hu-HU" sz="3200" b="1" dirty="0"/>
          </a:p>
          <a:p>
            <a:r>
              <a:rPr lang="en-GB" sz="3200" b="1" dirty="0"/>
              <a:t>A: expert (good to very good command)</a:t>
            </a:r>
            <a:endParaRPr lang="en-GB" sz="3200" dirty="0"/>
          </a:p>
          <a:p>
            <a:r>
              <a:rPr lang="en-GB" sz="3200" b="1" dirty="0"/>
              <a:t>B: skills and knowledge acquired</a:t>
            </a:r>
            <a:endParaRPr lang="en-GB" sz="3200" dirty="0"/>
          </a:p>
          <a:p>
            <a:r>
              <a:rPr lang="en-GB" sz="3200" b="1" dirty="0"/>
              <a:t>C: skills/knowledge but necessary consolidations</a:t>
            </a:r>
            <a:endParaRPr lang="hu-HU" sz="3200" b="1" dirty="0"/>
          </a:p>
          <a:p>
            <a:r>
              <a:rPr lang="en-GB" sz="3200" b="1" dirty="0"/>
              <a:t>D: basic skills</a:t>
            </a:r>
            <a:endParaRPr lang="hu-HU" sz="3200" b="1" dirty="0"/>
          </a:p>
          <a:p>
            <a:r>
              <a:rPr lang="en-GB" sz="3200" b="1" dirty="0"/>
              <a:t>E: don't know / don't know how to do</a:t>
            </a:r>
          </a:p>
        </p:txBody>
      </p:sp>
    </p:spTree>
    <p:extLst>
      <p:ext uri="{BB962C8B-B14F-4D97-AF65-F5344CB8AC3E}">
        <p14:creationId xmlns:p14="http://schemas.microsoft.com/office/powerpoint/2010/main" val="837117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EC034D46-C8D9-4A7A-8E18-F9DA710341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15296" y="44205"/>
            <a:ext cx="6323904" cy="5303599"/>
          </a:xfrm>
          <a:prstGeom prst="rect">
            <a:avLst/>
          </a:prstGeom>
        </p:spPr>
      </p:pic>
      <p:pic>
        <p:nvPicPr>
          <p:cNvPr id="20" name="Picture 19">
            <a:extLst>
              <a:ext uri="{FF2B5EF4-FFF2-40B4-BE49-F238E27FC236}">
                <a16:creationId xmlns:a16="http://schemas.microsoft.com/office/drawing/2014/main" xmlns="" id="{E9A7063C-FCEC-4119-860B-813B9F6F8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7457665" y="3162879"/>
            <a:ext cx="4734335" cy="3695121"/>
          </a:xfrm>
          <a:prstGeom prst="rect">
            <a:avLst/>
          </a:prstGeom>
        </p:spPr>
      </p:pic>
      <p:pic>
        <p:nvPicPr>
          <p:cNvPr id="19" name="Picture 18">
            <a:extLst>
              <a:ext uri="{FF2B5EF4-FFF2-40B4-BE49-F238E27FC236}">
                <a16:creationId xmlns:a16="http://schemas.microsoft.com/office/drawing/2014/main" xmlns="" id="{7678C783-702A-42A5-BA35-6B39D708AA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3038075"/>
            <a:ext cx="4670484" cy="3695121"/>
          </a:xfrm>
          <a:prstGeom prst="rect">
            <a:avLst/>
          </a:prstGeom>
        </p:spPr>
      </p:pic>
      <p:pic>
        <p:nvPicPr>
          <p:cNvPr id="4" name="Picture 3">
            <a:extLst>
              <a:ext uri="{FF2B5EF4-FFF2-40B4-BE49-F238E27FC236}">
                <a16:creationId xmlns:a16="http://schemas.microsoft.com/office/drawing/2014/main" xmlns="" id="{326A3B1C-0EB9-46F9-A34F-2B8562FD91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883447"/>
            <a:ext cx="12192000" cy="69510"/>
          </a:xfrm>
          <a:prstGeom prst="rect">
            <a:avLst/>
          </a:prstGeom>
        </p:spPr>
      </p:pic>
      <p:pic>
        <p:nvPicPr>
          <p:cNvPr id="5" name="Picture 4">
            <a:extLst>
              <a:ext uri="{FF2B5EF4-FFF2-40B4-BE49-F238E27FC236}">
                <a16:creationId xmlns:a16="http://schemas.microsoft.com/office/drawing/2014/main" xmlns="" id="{A208327A-FC65-4BCC-84C8-945578936B8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98400" y="0"/>
            <a:ext cx="4293600" cy="876300"/>
          </a:xfrm>
          <a:prstGeom prst="rect">
            <a:avLst/>
          </a:prstGeom>
        </p:spPr>
      </p:pic>
      <p:pic>
        <p:nvPicPr>
          <p:cNvPr id="10" name="Picture 9">
            <a:extLst>
              <a:ext uri="{FF2B5EF4-FFF2-40B4-BE49-F238E27FC236}">
                <a16:creationId xmlns:a16="http://schemas.microsoft.com/office/drawing/2014/main" xmlns="" id="{1E954548-FE46-4253-AB74-1D1D01D0CC9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524393"/>
            <a:ext cx="12192000" cy="333608"/>
          </a:xfrm>
          <a:prstGeom prst="rect">
            <a:avLst/>
          </a:prstGeom>
        </p:spPr>
      </p:pic>
      <p:pic>
        <p:nvPicPr>
          <p:cNvPr id="17" name="Picture 16">
            <a:extLst>
              <a:ext uri="{FF2B5EF4-FFF2-40B4-BE49-F238E27FC236}">
                <a16:creationId xmlns:a16="http://schemas.microsoft.com/office/drawing/2014/main" xmlns="" id="{D9B5E3DE-4411-4634-BF28-F804AF6A10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920632"/>
            <a:ext cx="2235200" cy="4367998"/>
          </a:xfrm>
          <a:prstGeom prst="rect">
            <a:avLst/>
          </a:prstGeom>
        </p:spPr>
      </p:pic>
      <p:pic>
        <p:nvPicPr>
          <p:cNvPr id="21" name="Picture 20">
            <a:extLst>
              <a:ext uri="{FF2B5EF4-FFF2-40B4-BE49-F238E27FC236}">
                <a16:creationId xmlns:a16="http://schemas.microsoft.com/office/drawing/2014/main" xmlns="" id="{ED86941D-524C-48BD-B64C-A1F2C041024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0102474" y="939800"/>
            <a:ext cx="2076825" cy="4058503"/>
          </a:xfrm>
          <a:prstGeom prst="rect">
            <a:avLst/>
          </a:prstGeom>
        </p:spPr>
      </p:pic>
      <p:sp>
        <p:nvSpPr>
          <p:cNvPr id="23" name="TextBox 22">
            <a:extLst>
              <a:ext uri="{FF2B5EF4-FFF2-40B4-BE49-F238E27FC236}">
                <a16:creationId xmlns:a16="http://schemas.microsoft.com/office/drawing/2014/main" xmlns="" id="{D3C53BDB-768F-4391-B46B-611CA70D1456}"/>
              </a:ext>
            </a:extLst>
          </p:cNvPr>
          <p:cNvSpPr txBox="1"/>
          <p:nvPr/>
        </p:nvSpPr>
        <p:spPr>
          <a:xfrm>
            <a:off x="3093517" y="1564796"/>
            <a:ext cx="6862587" cy="1304460"/>
          </a:xfrm>
          <a:prstGeom prst="rect">
            <a:avLst/>
          </a:prstGeom>
          <a:noFill/>
        </p:spPr>
        <p:txBody>
          <a:bodyPr wrap="square" rtlCol="0">
            <a:spAutoFit/>
          </a:bodyPr>
          <a:lstStyle/>
          <a:p>
            <a:r>
              <a:rPr lang="ka-GE" sz="3446" dirty="0">
                <a:latin typeface="BPG Banner Caps" panose="02060504020202060204" pitchFamily="18" charset="0"/>
              </a:rPr>
              <a:t>მადლობა  ყურადღებისთვის</a:t>
            </a:r>
            <a:endParaRPr lang="en-US" sz="3446" dirty="0">
              <a:latin typeface="BPG Banner Caps" panose="02060504020202060204" pitchFamily="18" charset="0"/>
            </a:endParaRPr>
          </a:p>
          <a:p>
            <a:pPr algn="ctr"/>
            <a:r>
              <a:rPr lang="en-US" sz="4431" dirty="0">
                <a:latin typeface="BPG Banner Caps" panose="02060504020202060204" pitchFamily="18" charset="0"/>
              </a:rPr>
              <a:t>Thank You!</a:t>
            </a:r>
            <a:r>
              <a:rPr lang="ka-GE" sz="4431" dirty="0">
                <a:latin typeface="BPG Banner Caps" panose="02060504020202060204" pitchFamily="18" charset="0"/>
              </a:rPr>
              <a:t> </a:t>
            </a:r>
            <a:endParaRPr lang="en-US" sz="4431" dirty="0">
              <a:latin typeface="GL Kirovi Bold" panose="020B0606020202050201" pitchFamily="34" charset="0"/>
            </a:endParaRPr>
          </a:p>
        </p:txBody>
      </p:sp>
      <p:pic>
        <p:nvPicPr>
          <p:cNvPr id="3" name="Picture 2">
            <a:extLst>
              <a:ext uri="{FF2B5EF4-FFF2-40B4-BE49-F238E27FC236}">
                <a16:creationId xmlns:a16="http://schemas.microsoft.com/office/drawing/2014/main" xmlns="" id="{44D4B5F2-DA1F-442F-9F95-A06CA0A8F40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59958" y="5935683"/>
            <a:ext cx="682753" cy="648991"/>
          </a:xfrm>
          <a:prstGeom prst="rect">
            <a:avLst/>
          </a:prstGeom>
        </p:spPr>
      </p:pic>
      <p:pic>
        <p:nvPicPr>
          <p:cNvPr id="22" name="Picture 21">
            <a:extLst>
              <a:ext uri="{FF2B5EF4-FFF2-40B4-BE49-F238E27FC236}">
                <a16:creationId xmlns:a16="http://schemas.microsoft.com/office/drawing/2014/main" xmlns="" id="{4EFF4C1F-3C5F-4352-B74E-9E9546A6A6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490312" y="5935683"/>
            <a:ext cx="682753" cy="648991"/>
          </a:xfrm>
          <a:prstGeom prst="rect">
            <a:avLst/>
          </a:prstGeom>
        </p:spPr>
      </p:pic>
      <p:grpSp>
        <p:nvGrpSpPr>
          <p:cNvPr id="15" name="Group 14">
            <a:extLst>
              <a:ext uri="{FF2B5EF4-FFF2-40B4-BE49-F238E27FC236}">
                <a16:creationId xmlns:a16="http://schemas.microsoft.com/office/drawing/2014/main" xmlns="" id="{50FBFD77-C804-BCEC-6AC8-6986EAB3D6C0}"/>
              </a:ext>
            </a:extLst>
          </p:cNvPr>
          <p:cNvGrpSpPr/>
          <p:nvPr/>
        </p:nvGrpSpPr>
        <p:grpSpPr>
          <a:xfrm>
            <a:off x="52422" y="88136"/>
            <a:ext cx="3362806" cy="687364"/>
            <a:chOff x="129540" y="146050"/>
            <a:chExt cx="4889500" cy="1003282"/>
          </a:xfrm>
        </p:grpSpPr>
        <p:pic>
          <p:nvPicPr>
            <p:cNvPr id="16" name="Picture 15" descr="Graphical user interface, text, application&#10;&#10;Description automatically generated">
              <a:extLst>
                <a:ext uri="{FF2B5EF4-FFF2-40B4-BE49-F238E27FC236}">
                  <a16:creationId xmlns:a16="http://schemas.microsoft.com/office/drawing/2014/main" xmlns="" id="{DC7487C4-3490-3EC7-7F0A-C9DB604D8E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9540" y="146050"/>
              <a:ext cx="3560400" cy="997595"/>
            </a:xfrm>
            <a:prstGeom prst="rect">
              <a:avLst/>
            </a:prstGeom>
          </p:spPr>
        </p:pic>
        <p:pic>
          <p:nvPicPr>
            <p:cNvPr id="24" name="Grafik 2" descr="Logo&#10;&#10;Description automatically generated">
              <a:extLst>
                <a:ext uri="{FF2B5EF4-FFF2-40B4-BE49-F238E27FC236}">
                  <a16:creationId xmlns:a16="http://schemas.microsoft.com/office/drawing/2014/main" xmlns="" id="{771BA1CA-62A2-2437-4B50-D5DDD7FD5AD2}"/>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6845" y="146050"/>
              <a:ext cx="1052195" cy="1003282"/>
            </a:xfrm>
            <a:prstGeom prst="rect">
              <a:avLst/>
            </a:prstGeom>
            <a:noFill/>
          </p:spPr>
        </p:pic>
      </p:grpSp>
      <p:grpSp>
        <p:nvGrpSpPr>
          <p:cNvPr id="25" name="Group 24">
            <a:extLst>
              <a:ext uri="{FF2B5EF4-FFF2-40B4-BE49-F238E27FC236}">
                <a16:creationId xmlns:a16="http://schemas.microsoft.com/office/drawing/2014/main" xmlns="" id="{5BA9E116-D53F-E414-C565-B15EA7E8A975}"/>
              </a:ext>
            </a:extLst>
          </p:cNvPr>
          <p:cNvGrpSpPr/>
          <p:nvPr/>
        </p:nvGrpSpPr>
        <p:grpSpPr>
          <a:xfrm>
            <a:off x="1443572" y="5271297"/>
            <a:ext cx="9484823" cy="939800"/>
            <a:chOff x="1487640" y="5899102"/>
            <a:chExt cx="9484823" cy="939800"/>
          </a:xfrm>
        </p:grpSpPr>
        <p:pic>
          <p:nvPicPr>
            <p:cNvPr id="26" name="Picture 25">
              <a:extLst>
                <a:ext uri="{FF2B5EF4-FFF2-40B4-BE49-F238E27FC236}">
                  <a16:creationId xmlns:a16="http://schemas.microsoft.com/office/drawing/2014/main" xmlns="" id="{3F850BB9-F298-6CEA-C35E-C48323B53146}"/>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487640" y="5899102"/>
              <a:ext cx="8699500" cy="939800"/>
            </a:xfrm>
            <a:prstGeom prst="rect">
              <a:avLst/>
            </a:prstGeom>
          </p:spPr>
        </p:pic>
        <p:pic>
          <p:nvPicPr>
            <p:cNvPr id="27" name="Picture 26">
              <a:extLst>
                <a:ext uri="{FF2B5EF4-FFF2-40B4-BE49-F238E27FC236}">
                  <a16:creationId xmlns:a16="http://schemas.microsoft.com/office/drawing/2014/main" xmlns="" id="{2AC50664-D5AB-F797-81D9-A74E9B29B304}"/>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396463" y="5961897"/>
              <a:ext cx="576000" cy="576000"/>
            </a:xfrm>
            <a:prstGeom prst="rect">
              <a:avLst/>
            </a:prstGeom>
            <a:noFill/>
            <a:ln>
              <a:noFill/>
            </a:ln>
          </p:spPr>
        </p:pic>
      </p:grpSp>
      <p:pic>
        <p:nvPicPr>
          <p:cNvPr id="28" name="Picture 27">
            <a:extLst>
              <a:ext uri="{FF2B5EF4-FFF2-40B4-BE49-F238E27FC236}">
                <a16:creationId xmlns:a16="http://schemas.microsoft.com/office/drawing/2014/main" xmlns="" id="{350DB07A-6482-FE22-51D9-0C9721DD2585}"/>
              </a:ext>
            </a:extLst>
          </p:cNvPr>
          <p:cNvPicPr>
            <a:picLocks noChangeAspect="1"/>
          </p:cNvPicPr>
          <p:nvPr/>
        </p:nvPicPr>
        <p:blipFill rotWithShape="1">
          <a:blip r:embed="rId16" cstate="screen">
            <a:extLst>
              <a:ext uri="{28A0092B-C50C-407E-A947-70E740481C1C}">
                <a14:useLocalDpi xmlns:a14="http://schemas.microsoft.com/office/drawing/2010/main" val="0"/>
              </a:ext>
            </a:extLst>
          </a:blip>
          <a:srcRect l="19669" r="17673"/>
          <a:stretch/>
        </p:blipFill>
        <p:spPr>
          <a:xfrm>
            <a:off x="6848058" y="95260"/>
            <a:ext cx="895076" cy="685780"/>
          </a:xfrm>
          <a:prstGeom prst="rect">
            <a:avLst/>
          </a:prstGeom>
        </p:spPr>
      </p:pic>
      <p:sp>
        <p:nvSpPr>
          <p:cNvPr id="29" name="TextBox 28">
            <a:extLst>
              <a:ext uri="{FF2B5EF4-FFF2-40B4-BE49-F238E27FC236}">
                <a16:creationId xmlns:a16="http://schemas.microsoft.com/office/drawing/2014/main" xmlns="" id="{E5649B6D-0178-37B0-5B6C-F465397E2ADA}"/>
              </a:ext>
            </a:extLst>
          </p:cNvPr>
          <p:cNvSpPr txBox="1"/>
          <p:nvPr/>
        </p:nvSpPr>
        <p:spPr>
          <a:xfrm>
            <a:off x="8721386" y="77826"/>
            <a:ext cx="3248255" cy="319639"/>
          </a:xfrm>
          <a:prstGeom prst="rect">
            <a:avLst/>
          </a:prstGeom>
          <a:noFill/>
        </p:spPr>
        <p:txBody>
          <a:bodyPr wrap="square" rtlCol="0">
            <a:spAutoFit/>
          </a:bodyPr>
          <a:lstStyle/>
          <a:p>
            <a:r>
              <a:rPr lang="en-US" sz="1477" dirty="0">
                <a:hlinkClick r:id="rId17"/>
              </a:rPr>
              <a:t>EU Twinning in Science-Business links</a:t>
            </a:r>
            <a:endParaRPr lang="en-US" sz="1477" dirty="0"/>
          </a:p>
        </p:txBody>
      </p:sp>
      <p:sp>
        <p:nvSpPr>
          <p:cNvPr id="30" name="TextBox 29">
            <a:extLst>
              <a:ext uri="{FF2B5EF4-FFF2-40B4-BE49-F238E27FC236}">
                <a16:creationId xmlns:a16="http://schemas.microsoft.com/office/drawing/2014/main" xmlns="" id="{6A4CD54D-739D-3169-228C-6979C7546C1B}"/>
              </a:ext>
            </a:extLst>
          </p:cNvPr>
          <p:cNvSpPr txBox="1"/>
          <p:nvPr/>
        </p:nvSpPr>
        <p:spPr>
          <a:xfrm>
            <a:off x="8256739" y="413615"/>
            <a:ext cx="3935261" cy="319639"/>
          </a:xfrm>
          <a:prstGeom prst="rect">
            <a:avLst/>
          </a:prstGeom>
          <a:noFill/>
        </p:spPr>
        <p:txBody>
          <a:bodyPr wrap="square">
            <a:spAutoFit/>
          </a:bodyPr>
          <a:lstStyle/>
          <a:p>
            <a:r>
              <a:rPr lang="en-US" sz="1480" dirty="0">
                <a:hlinkClick r:id="rId18"/>
              </a:rPr>
              <a:t>EU Georgia's Researchers' Mobility </a:t>
            </a:r>
            <a:r>
              <a:rPr lang="en-US" sz="1480" dirty="0" err="1">
                <a:hlinkClick r:id="rId18"/>
              </a:rPr>
              <a:t>Programme</a:t>
            </a:r>
            <a:endParaRPr lang="en-US" sz="1480" dirty="0"/>
          </a:p>
        </p:txBody>
      </p:sp>
    </p:spTree>
    <p:extLst>
      <p:ext uri="{BB962C8B-B14F-4D97-AF65-F5344CB8AC3E}">
        <p14:creationId xmlns:p14="http://schemas.microsoft.com/office/powerpoint/2010/main" val="245931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FA416-1C7F-B369-EBEA-092D8B50F458}"/>
              </a:ext>
            </a:extLst>
          </p:cNvPr>
          <p:cNvSpPr>
            <a:spLocks noGrp="1"/>
          </p:cNvSpPr>
          <p:nvPr>
            <p:ph type="title"/>
          </p:nvPr>
        </p:nvSpPr>
        <p:spPr/>
        <p:txBody>
          <a:bodyPr/>
          <a:lstStyle/>
          <a:p>
            <a:pPr algn="ctr"/>
            <a:r>
              <a:rPr lang="hu-HU" b="1" dirty="0">
                <a:latin typeface="Arial" panose="020B0604020202020204" pitchFamily="34" charset="0"/>
                <a:cs typeface="Arial" panose="020B0604020202020204" pitchFamily="34" charset="0"/>
              </a:rPr>
              <a:t>TRAINING NEEDS ANALYSIS</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0DC11FD-40FA-B66F-BD63-BB87DBB8BCC9}"/>
              </a:ext>
            </a:extLst>
          </p:cNvPr>
          <p:cNvSpPr>
            <a:spLocks noGrp="1"/>
          </p:cNvSpPr>
          <p:nvPr>
            <p:ph idx="1"/>
          </p:nvPr>
        </p:nvSpPr>
        <p:spPr/>
        <p:txBody>
          <a:bodyPr>
            <a:normAutofit/>
          </a:bodyPr>
          <a:lstStyle/>
          <a:p>
            <a:pPr marL="0" indent="0">
              <a:buNone/>
            </a:pPr>
            <a:r>
              <a:rPr lang="en-US" b="1" dirty="0">
                <a:latin typeface="Arial" panose="020B0604020202020204" pitchFamily="34" charset="0"/>
                <a:cs typeface="Arial" panose="020B0604020202020204" pitchFamily="34" charset="0"/>
              </a:rPr>
              <a:t>What is Training Needs Analysis - TNA</a:t>
            </a:r>
          </a:p>
          <a:p>
            <a:r>
              <a:rPr lang="en-US" sz="2000" dirty="0">
                <a:solidFill>
                  <a:srgbClr val="303D47"/>
                </a:solidFill>
                <a:effectLst/>
                <a:latin typeface="Arial" panose="020B0604020202020204" pitchFamily="34" charset="0"/>
                <a:ea typeface="Times New Roman" panose="02020603050405020304" pitchFamily="18" charset="0"/>
                <a:cs typeface="Arial" panose="020B0604020202020204" pitchFamily="34" charset="0"/>
              </a:rPr>
              <a:t>Method of determining if a training need exists and,</a:t>
            </a:r>
          </a:p>
          <a:p>
            <a:r>
              <a:rPr lang="en-US" sz="2000" dirty="0">
                <a:solidFill>
                  <a:srgbClr val="303D47"/>
                </a:solidFill>
                <a:effectLst/>
                <a:latin typeface="Arial" panose="020B0604020202020204" pitchFamily="34" charset="0"/>
                <a:ea typeface="Times New Roman" panose="02020603050405020304" pitchFamily="18" charset="0"/>
                <a:cs typeface="Arial" panose="020B0604020202020204" pitchFamily="34" charset="0"/>
              </a:rPr>
              <a:t>if it does, what training is required to fill the gap (knowledge, skills and competencies).</a:t>
            </a:r>
          </a:p>
          <a:p>
            <a:r>
              <a:rPr lang="en-US" sz="2000" dirty="0">
                <a:solidFill>
                  <a:srgbClr val="303D47"/>
                </a:solidFill>
                <a:effectLst/>
                <a:latin typeface="Arial" panose="020B0604020202020204" pitchFamily="34" charset="0"/>
                <a:ea typeface="Times New Roman" panose="02020603050405020304" pitchFamily="18" charset="0"/>
                <a:cs typeface="Arial" panose="020B0604020202020204" pitchFamily="34" charset="0"/>
              </a:rPr>
              <a:t>Seeks to identify the levels of the present situation in the target surveys, interview, observation, secondary data and/or workshop.</a:t>
            </a:r>
          </a:p>
          <a:p>
            <a:r>
              <a:rPr lang="en-US" b="1" dirty="0">
                <a:effectLst/>
                <a:latin typeface="Arial" panose="020B0604020202020204" pitchFamily="34" charset="0"/>
                <a:ea typeface="Times New Roman" panose="02020603050405020304" pitchFamily="18" charset="0"/>
                <a:cs typeface="Arial" panose="020B0604020202020204" pitchFamily="34" charset="0"/>
              </a:rPr>
              <a:t>Why should we conduct a TNA?</a:t>
            </a:r>
          </a:p>
          <a:p>
            <a:r>
              <a:rPr lang="en-US" sz="2000" dirty="0">
                <a:effectLst/>
                <a:latin typeface="Arial" panose="020B0604020202020204" pitchFamily="34" charset="0"/>
                <a:ea typeface="Times New Roman" panose="02020603050405020304" pitchFamily="18" charset="0"/>
                <a:cs typeface="Arial" panose="020B0604020202020204" pitchFamily="34" charset="0"/>
              </a:rPr>
              <a:t>Avoids training for ‘training sake’.</a:t>
            </a:r>
          </a:p>
          <a:p>
            <a:r>
              <a:rPr lang="en-US" sz="2000" dirty="0">
                <a:effectLst/>
                <a:latin typeface="Arial" panose="020B0604020202020204" pitchFamily="34" charset="0"/>
                <a:ea typeface="Times New Roman" panose="02020603050405020304" pitchFamily="18" charset="0"/>
                <a:cs typeface="Arial" panose="020B0604020202020204" pitchFamily="34" charset="0"/>
              </a:rPr>
              <a:t>Enable us to identify knowledge and technical skills gaps before they become a problem.</a:t>
            </a:r>
          </a:p>
          <a:p>
            <a:r>
              <a:rPr lang="en-US" sz="2000" dirty="0">
                <a:effectLst/>
                <a:latin typeface="Arial" panose="020B0604020202020204" pitchFamily="34" charset="0"/>
                <a:ea typeface="Times New Roman" panose="02020603050405020304" pitchFamily="18" charset="0"/>
                <a:cs typeface="Arial" panose="020B0604020202020204" pitchFamily="34" charset="0"/>
              </a:rPr>
              <a:t>Targets areas of greatest need.</a:t>
            </a:r>
          </a:p>
          <a:p>
            <a:r>
              <a:rPr lang="en-US" sz="2000" dirty="0">
                <a:effectLst/>
                <a:latin typeface="Arial" panose="020B0604020202020204" pitchFamily="34" charset="0"/>
                <a:ea typeface="Times New Roman" panose="02020603050405020304" pitchFamily="18" charset="0"/>
                <a:cs typeface="Arial" panose="020B0604020202020204" pitchFamily="34" charset="0"/>
              </a:rPr>
              <a:t>Separates the ‘symptoms’ from the causes.</a:t>
            </a:r>
          </a:p>
          <a:p>
            <a:endParaRPr lang="hu-HU" b="1" dirty="0">
              <a:effectLst/>
              <a:latin typeface="Arial" panose="020B0604020202020204" pitchFamily="34" charset="0"/>
              <a:ea typeface="Times New Roman" panose="02020603050405020304" pitchFamily="18"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7935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1F30B-DD04-A651-EDB0-020F3975E09C}"/>
              </a:ext>
            </a:extLst>
          </p:cNvPr>
          <p:cNvSpPr>
            <a:spLocks noGrp="1"/>
          </p:cNvSpPr>
          <p:nvPr>
            <p:ph type="title"/>
          </p:nvPr>
        </p:nvSpPr>
        <p:spPr/>
        <p:txBody>
          <a:bodyPr/>
          <a:lstStyle/>
          <a:p>
            <a:pPr algn="ctr"/>
            <a:r>
              <a:rPr lang="hu-HU" b="1" dirty="0">
                <a:latin typeface="Arial" panose="020B0604020202020204" pitchFamily="34" charset="0"/>
                <a:cs typeface="Arial" panose="020B0604020202020204" pitchFamily="34" charset="0"/>
              </a:rPr>
              <a:t>SELF-ASSESSMENT</a:t>
            </a:r>
            <a:endParaRPr lang="en-GB" b="1"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xmlns="" id="{6A2A82AE-8486-A199-E56E-EC2A40418A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6812" y="1962785"/>
            <a:ext cx="5008473" cy="3260725"/>
          </a:xfrm>
        </p:spPr>
      </p:pic>
      <p:sp>
        <p:nvSpPr>
          <p:cNvPr id="6" name="TextBox 5">
            <a:extLst>
              <a:ext uri="{FF2B5EF4-FFF2-40B4-BE49-F238E27FC236}">
                <a16:creationId xmlns:a16="http://schemas.microsoft.com/office/drawing/2014/main" xmlns="" id="{190C740C-62AB-6652-B89D-12C2E0D09D33}"/>
              </a:ext>
            </a:extLst>
          </p:cNvPr>
          <p:cNvSpPr txBox="1"/>
          <p:nvPr/>
        </p:nvSpPr>
        <p:spPr>
          <a:xfrm>
            <a:off x="6025285" y="1962785"/>
            <a:ext cx="5149903" cy="2246769"/>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"Magic Mirror on the wall, who is the fairest one of all?„</a:t>
            </a:r>
            <a:endParaRPr lang="hu-HU" sz="2800" dirty="0">
              <a:latin typeface="Arial" panose="020B0604020202020204" pitchFamily="34" charset="0"/>
              <a:cs typeface="Arial" panose="020B0604020202020204" pitchFamily="34" charset="0"/>
            </a:endParaRPr>
          </a:p>
          <a:p>
            <a:endParaRPr lang="hu-HU" sz="2800" dirty="0">
              <a:latin typeface="Arial" panose="020B0604020202020204" pitchFamily="34" charset="0"/>
              <a:cs typeface="Arial" panose="020B0604020202020204" pitchFamily="34" charset="0"/>
            </a:endParaRPr>
          </a:p>
          <a:p>
            <a:endParaRPr lang="hu-HU"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"Famed is thy beauty, Majesty.</a:t>
            </a:r>
            <a:r>
              <a:rPr lang="hu-HU" sz="2800" dirty="0">
                <a:latin typeface="Arial" panose="020B0604020202020204" pitchFamily="34" charset="0"/>
                <a:cs typeface="Arial" panose="020B0604020202020204" pitchFamily="34" charset="0"/>
              </a:rPr>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16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707B44-E899-E8AC-2AC7-0A12200EC45C}"/>
              </a:ext>
            </a:extLst>
          </p:cNvPr>
          <p:cNvSpPr>
            <a:spLocks noGrp="1"/>
          </p:cNvSpPr>
          <p:nvPr>
            <p:ph type="title"/>
          </p:nvPr>
        </p:nvSpPr>
        <p:spPr/>
        <p:txBody>
          <a:bodyPr/>
          <a:lstStyle/>
          <a:p>
            <a:pPr algn="ctr"/>
            <a:r>
              <a:rPr lang="hu-HU" b="1" dirty="0">
                <a:latin typeface="Arial" panose="020B0604020202020204" pitchFamily="34" charset="0"/>
                <a:cs typeface="Arial" panose="020B0604020202020204" pitchFamily="34" charset="0"/>
              </a:rPr>
              <a:t>WHERE IS THE PROBLEM?</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B95455BA-68BA-F886-6D52-009E2EA0ECE8}"/>
              </a:ext>
            </a:extLst>
          </p:cNvPr>
          <p:cNvSpPr>
            <a:spLocks noGrp="1"/>
          </p:cNvSpPr>
          <p:nvPr>
            <p:ph idx="1"/>
          </p:nvPr>
        </p:nvSpPr>
        <p:spPr/>
        <p:txBody>
          <a:bodyPr/>
          <a:lstStyle/>
          <a:p>
            <a:r>
              <a:rPr lang="en-US" dirty="0"/>
              <a:t>Both the queen and the magic mirror</a:t>
            </a:r>
          </a:p>
          <a:p>
            <a:pPr marL="0" indent="0">
              <a:buNone/>
            </a:pPr>
            <a:r>
              <a:rPr lang="en-US" b="1" dirty="0"/>
              <a:t>The Queen:</a:t>
            </a:r>
          </a:p>
          <a:p>
            <a:r>
              <a:rPr lang="en-US" dirty="0"/>
              <a:t>An icily beautiful woman with a serene, unfeeling face and a slender figure from outside, but</a:t>
            </a:r>
          </a:p>
          <a:p>
            <a:r>
              <a:rPr lang="en-US" dirty="0"/>
              <a:t>in reality, this collected and stately facade hides an extremely sadistic, hateful, cold and sinister person!</a:t>
            </a:r>
          </a:p>
          <a:p>
            <a:pPr marL="0" indent="0">
              <a:buNone/>
            </a:pPr>
            <a:r>
              <a:rPr lang="en-US" b="1" dirty="0">
                <a:latin typeface="Arial" panose="020B0604020202020204" pitchFamily="34" charset="0"/>
                <a:cs typeface="Arial" panose="020B0604020202020204" pitchFamily="34" charset="0"/>
              </a:rPr>
              <a:t>The Magic Mirror</a:t>
            </a:r>
          </a:p>
          <a:p>
            <a:r>
              <a:rPr lang="en-US" dirty="0"/>
              <a:t>Knows the response for one externally visible feature </a:t>
            </a:r>
          </a:p>
        </p:txBody>
      </p:sp>
    </p:spTree>
    <p:extLst>
      <p:ext uri="{BB962C8B-B14F-4D97-AF65-F5344CB8AC3E}">
        <p14:creationId xmlns:p14="http://schemas.microsoft.com/office/powerpoint/2010/main" val="2735166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4553C-5575-905D-3278-CD19867A1450}"/>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What is the purpose of the evaluation? </a:t>
            </a:r>
          </a:p>
        </p:txBody>
      </p:sp>
      <p:sp>
        <p:nvSpPr>
          <p:cNvPr id="3" name="Content Placeholder 2">
            <a:extLst>
              <a:ext uri="{FF2B5EF4-FFF2-40B4-BE49-F238E27FC236}">
                <a16:creationId xmlns:a16="http://schemas.microsoft.com/office/drawing/2014/main" xmlns="" id="{C16CC374-AB13-5535-5D42-2A251DD7D60D}"/>
              </a:ext>
            </a:extLst>
          </p:cNvPr>
          <p:cNvSpPr>
            <a:spLocks noGrp="1"/>
          </p:cNvSpPr>
          <p:nvPr>
            <p:ph idx="1"/>
          </p:nvPr>
        </p:nvSpPr>
        <p:spPr/>
        <p:txBody>
          <a:bodyPr/>
          <a:lstStyle/>
          <a:p>
            <a:endParaRPr lang="hu-HU" dirty="0">
              <a:latin typeface="Arial" panose="020B0604020202020204" pitchFamily="34" charset="0"/>
              <a:cs typeface="Arial" panose="020B0604020202020204" pitchFamily="34" charset="0"/>
            </a:endParaRPr>
          </a:p>
          <a:p>
            <a:pPr algn="just"/>
            <a:r>
              <a:rPr lang="en-GB" dirty="0">
                <a:latin typeface="Arial" panose="020B0604020202020204" pitchFamily="34" charset="0"/>
                <a:cs typeface="Arial" panose="020B0604020202020204" pitchFamily="34" charset="0"/>
              </a:rPr>
              <a:t>The object of the evaluation is the University Grant Office as an entity composed of X members.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These </a:t>
            </a:r>
            <a:r>
              <a:rPr lang="en-GB" dirty="0">
                <a:latin typeface="Arial" panose="020B0604020202020204" pitchFamily="34" charset="0"/>
                <a:cs typeface="Arial" panose="020B0604020202020204" pitchFamily="34" charset="0"/>
              </a:rPr>
              <a:t>members were appointed via selection interviews based on an open call and they took part in the training and internships organized by TWINNING project, Horizon Europe Office, Scientific Management School, etc.. </a:t>
            </a:r>
            <a:endParaRPr lang="en-GB" dirty="0" smtClean="0">
              <a:latin typeface="Arial" panose="020B0604020202020204" pitchFamily="34" charset="0"/>
              <a:cs typeface="Arial" panose="020B0604020202020204" pitchFamily="34" charset="0"/>
            </a:endParaRPr>
          </a:p>
          <a:p>
            <a:pPr algn="just"/>
            <a:r>
              <a:rPr lang="en-GB" dirty="0" smtClean="0">
                <a:latin typeface="Arial" panose="020B0604020202020204" pitchFamily="34" charset="0"/>
                <a:cs typeface="Arial" panose="020B0604020202020204" pitchFamily="34" charset="0"/>
              </a:rPr>
              <a:t>They </a:t>
            </a:r>
            <a:r>
              <a:rPr lang="en-GB" dirty="0">
                <a:latin typeface="Arial" panose="020B0604020202020204" pitchFamily="34" charset="0"/>
                <a:cs typeface="Arial" panose="020B0604020202020204" pitchFamily="34" charset="0"/>
              </a:rPr>
              <a:t>have different profiles and skills.</a:t>
            </a:r>
          </a:p>
        </p:txBody>
      </p:sp>
    </p:spTree>
    <p:extLst>
      <p:ext uri="{BB962C8B-B14F-4D97-AF65-F5344CB8AC3E}">
        <p14:creationId xmlns:p14="http://schemas.microsoft.com/office/powerpoint/2010/main" val="2832698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F14023-95DD-416F-0CB7-1A1615AD0AE3}"/>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WHAT DOES THE ASSESSMENT CONSIST OF? </a:t>
            </a:r>
          </a:p>
        </p:txBody>
      </p:sp>
      <p:sp>
        <p:nvSpPr>
          <p:cNvPr id="3" name="Content Placeholder 2">
            <a:extLst>
              <a:ext uri="{FF2B5EF4-FFF2-40B4-BE49-F238E27FC236}">
                <a16:creationId xmlns:a16="http://schemas.microsoft.com/office/drawing/2014/main" xmlns="" id="{5EEA0D72-8C7F-BFF5-E1C0-BB866D731EDC}"/>
              </a:ext>
            </a:extLst>
          </p:cNvPr>
          <p:cNvSpPr>
            <a:spLocks noGrp="1"/>
          </p:cNvSpPr>
          <p:nvPr>
            <p:ph idx="1"/>
          </p:nvPr>
        </p:nvSpPr>
        <p:spPr/>
        <p:txBody>
          <a:bodyPr/>
          <a:lstStyle/>
          <a:p>
            <a:pPr algn="just"/>
            <a:r>
              <a:rPr lang="en-US" dirty="0">
                <a:latin typeface="Arial" panose="020B0604020202020204" pitchFamily="34" charset="0"/>
                <a:cs typeface="Arial" panose="020B0604020202020204" pitchFamily="34" charset="0"/>
              </a:rPr>
              <a:t>It is a question of evaluating the </a:t>
            </a:r>
            <a:r>
              <a:rPr lang="en-US" dirty="0" smtClean="0">
                <a:latin typeface="Arial" panose="020B0604020202020204" pitchFamily="34" charset="0"/>
                <a:cs typeface="Arial" panose="020B0604020202020204" pitchFamily="34" charset="0"/>
              </a:rPr>
              <a:t>knowledge, skills </a:t>
            </a:r>
            <a:r>
              <a:rPr lang="en-US" dirty="0">
                <a:latin typeface="Arial" panose="020B0604020202020204" pitchFamily="34" charset="0"/>
                <a:cs typeface="Arial" panose="020B0604020202020204" pitchFamily="34" charset="0"/>
              </a:rPr>
              <a:t>&amp; </a:t>
            </a:r>
            <a:r>
              <a:rPr lang="en-US" dirty="0" smtClean="0">
                <a:latin typeface="Arial" panose="020B0604020202020204" pitchFamily="34" charset="0"/>
                <a:cs typeface="Arial" panose="020B0604020202020204" pitchFamily="34" charset="0"/>
              </a:rPr>
              <a:t>competencies </a:t>
            </a:r>
            <a:r>
              <a:rPr lang="en-US" dirty="0">
                <a:latin typeface="Arial" panose="020B0604020202020204" pitchFamily="34" charset="0"/>
                <a:cs typeface="Arial" panose="020B0604020202020204" pitchFamily="34" charset="0"/>
              </a:rPr>
              <a:t>acquired by the University Grant Office coordinators for</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Recognize the skills and expertise of the unit</a:t>
            </a:r>
          </a:p>
          <a:p>
            <a:pPr lvl="1"/>
            <a:r>
              <a:rPr lang="en-US" dirty="0">
                <a:latin typeface="Arial" panose="020B0604020202020204" pitchFamily="34" charset="0"/>
                <a:cs typeface="Arial" panose="020B0604020202020204" pitchFamily="34" charset="0"/>
              </a:rPr>
              <a:t>Legitimize it,</a:t>
            </a:r>
          </a:p>
          <a:p>
            <a:pPr lvl="1"/>
            <a:r>
              <a:rPr lang="hu-HU" dirty="0">
                <a:latin typeface="Arial" panose="020B0604020202020204" pitchFamily="34" charset="0"/>
                <a:cs typeface="Arial" panose="020B0604020202020204" pitchFamily="34" charset="0"/>
              </a:rPr>
              <a:t>M</a:t>
            </a:r>
            <a:r>
              <a:rPr lang="en-US" dirty="0" err="1">
                <a:latin typeface="Arial" panose="020B0604020202020204" pitchFamily="34" charset="0"/>
                <a:cs typeface="Arial" panose="020B0604020202020204" pitchFamily="34" charset="0"/>
              </a:rPr>
              <a:t>ake</a:t>
            </a:r>
            <a:r>
              <a:rPr lang="en-US" dirty="0">
                <a:latin typeface="Arial" panose="020B0604020202020204" pitchFamily="34" charset="0"/>
                <a:cs typeface="Arial" panose="020B0604020202020204" pitchFamily="34" charset="0"/>
              </a:rPr>
              <a:t> it visible</a:t>
            </a:r>
          </a:p>
          <a:p>
            <a:pPr lvl="1"/>
            <a:r>
              <a:rPr lang="en-US" dirty="0">
                <a:latin typeface="Arial" panose="020B0604020202020204" pitchFamily="34" charset="0"/>
                <a:cs typeface="Arial" panose="020B0604020202020204" pitchFamily="34" charset="0"/>
              </a:rPr>
              <a:t>Make it sustainable</a:t>
            </a:r>
          </a:p>
          <a:p>
            <a:pPr lvl="1"/>
            <a:r>
              <a:rPr lang="en-US" dirty="0">
                <a:latin typeface="Arial" panose="020B0604020202020204" pitchFamily="34" charset="0"/>
                <a:cs typeface="Arial" panose="020B0604020202020204" pitchFamily="34" charset="0"/>
              </a:rPr>
              <a:t>Valuing the achievements of the unit in its institutional environment and beyond</a:t>
            </a:r>
          </a:p>
        </p:txBody>
      </p:sp>
    </p:spTree>
    <p:extLst>
      <p:ext uri="{BB962C8B-B14F-4D97-AF65-F5344CB8AC3E}">
        <p14:creationId xmlns:p14="http://schemas.microsoft.com/office/powerpoint/2010/main" val="191481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B78434-71BA-967C-CB82-63F12AD6A0FA}"/>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ASSESS THE EFFECTIVENESS AND IMPACT OF THE </a:t>
            </a:r>
            <a:r>
              <a:rPr lang="hu-HU" b="1" dirty="0">
                <a:latin typeface="Arial" panose="020B0604020202020204" pitchFamily="34" charset="0"/>
                <a:cs typeface="Arial" panose="020B0604020202020204" pitchFamily="34" charset="0"/>
              </a:rPr>
              <a:t>UGO</a:t>
            </a:r>
            <a:endParaRPr lang="en-GB"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5854C36B-36D0-D4A6-4FBA-87DCC814E369}"/>
              </a:ext>
            </a:extLst>
          </p:cNvPr>
          <p:cNvSpPr>
            <a:spLocks noGrp="1"/>
          </p:cNvSpPr>
          <p:nvPr>
            <p:ph idx="1"/>
          </p:nvPr>
        </p:nvSpPr>
        <p:spPr/>
        <p:txBody>
          <a:bodyPr/>
          <a:lstStyle/>
          <a:p>
            <a:endParaRPr lang="hu-HU"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Effectiveness:</a:t>
            </a:r>
            <a:r>
              <a:rPr lang="en-GB" dirty="0">
                <a:latin typeface="Arial" panose="020B0604020202020204" pitchFamily="34" charset="0"/>
                <a:cs typeface="Arial" panose="020B0604020202020204" pitchFamily="34" charset="0"/>
              </a:rPr>
              <a:t> This is the comparison between the objectives set at the start and the results achieved. The interest is to measure the differences and to be able to analyse them</a:t>
            </a:r>
            <a:r>
              <a:rPr lang="en-GB" dirty="0" smtClean="0">
                <a:latin typeface="Arial" panose="020B0604020202020204" pitchFamily="34" charset="0"/>
                <a:cs typeface="Arial" panose="020B0604020202020204" pitchFamily="34" charset="0"/>
              </a:rPr>
              <a:t>. </a:t>
            </a:r>
            <a:r>
              <a:rPr lang="en-GB" b="1" dirty="0" smtClean="0">
                <a:solidFill>
                  <a:srgbClr val="FF0000"/>
                </a:solidFill>
                <a:latin typeface="Arial" panose="020B0604020202020204" pitchFamily="34" charset="0"/>
                <a:cs typeface="Arial" panose="020B0604020202020204" pitchFamily="34" charset="0"/>
              </a:rPr>
              <a:t>Fitness for purpose!</a:t>
            </a:r>
            <a:endParaRPr lang="en-GB" b="1" dirty="0">
              <a:solidFill>
                <a:srgbClr val="FF0000"/>
              </a:solidFill>
              <a:latin typeface="Arial" panose="020B0604020202020204" pitchFamily="34" charset="0"/>
              <a:cs typeface="Arial" panose="020B0604020202020204" pitchFamily="34" charset="0"/>
            </a:endParaRPr>
          </a:p>
          <a:p>
            <a:endParaRPr lang="hu-HU"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 impact:</a:t>
            </a:r>
            <a:r>
              <a:rPr lang="en-GB" dirty="0">
                <a:latin typeface="Arial" panose="020B0604020202020204" pitchFamily="34" charset="0"/>
                <a:cs typeface="Arial" panose="020B0604020202020204" pitchFamily="34" charset="0"/>
              </a:rPr>
              <a:t> appreciation of </a:t>
            </a:r>
            <a:r>
              <a:rPr lang="en-GB" b="1" i="1" dirty="0">
                <a:latin typeface="Arial" panose="020B0604020202020204" pitchFamily="34" charset="0"/>
                <a:cs typeface="Arial" panose="020B0604020202020204" pitchFamily="34" charset="0"/>
              </a:rPr>
              <a:t>all the effects </a:t>
            </a:r>
            <a:r>
              <a:rPr lang="en-GB" dirty="0">
                <a:latin typeface="Arial" panose="020B0604020202020204" pitchFamily="34" charset="0"/>
                <a:cs typeface="Arial" panose="020B0604020202020204" pitchFamily="34" charset="0"/>
              </a:rPr>
              <a:t>of the creation and the activities of the </a:t>
            </a:r>
            <a:r>
              <a:rPr lang="hu-HU" dirty="0">
                <a:latin typeface="Arial" panose="020B0604020202020204" pitchFamily="34" charset="0"/>
                <a:cs typeface="Arial" panose="020B0604020202020204" pitchFamily="34" charset="0"/>
              </a:rPr>
              <a:t>Office</a:t>
            </a:r>
            <a:r>
              <a:rPr lang="en-GB"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on its environment</a:t>
            </a:r>
          </a:p>
        </p:txBody>
      </p:sp>
    </p:spTree>
    <p:extLst>
      <p:ext uri="{BB962C8B-B14F-4D97-AF65-F5344CB8AC3E}">
        <p14:creationId xmlns:p14="http://schemas.microsoft.com/office/powerpoint/2010/main" val="2645350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0BDE69-AC6E-E2ED-54ED-350204896498}"/>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Evaluate skills to evolve and train continuously</a:t>
            </a:r>
          </a:p>
        </p:txBody>
      </p:sp>
      <p:sp>
        <p:nvSpPr>
          <p:cNvPr id="3" name="Content Placeholder 2">
            <a:extLst>
              <a:ext uri="{FF2B5EF4-FFF2-40B4-BE49-F238E27FC236}">
                <a16:creationId xmlns:a16="http://schemas.microsoft.com/office/drawing/2014/main" xmlns="" id="{3BEAA95D-7446-1531-9FED-DA7D3EDDD508}"/>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The evaluation allows the </a:t>
            </a:r>
            <a:r>
              <a:rPr lang="hu-HU" dirty="0">
                <a:latin typeface="Arial" panose="020B0604020202020204" pitchFamily="34" charset="0"/>
                <a:cs typeface="Arial" panose="020B0604020202020204" pitchFamily="34" charset="0"/>
              </a:rPr>
              <a:t>Office</a:t>
            </a:r>
            <a:r>
              <a:rPr lang="en-GB" dirty="0">
                <a:latin typeface="Arial" panose="020B0604020202020204" pitchFamily="34" charset="0"/>
                <a:cs typeface="Arial" panose="020B0604020202020204" pitchFamily="34" charset="0"/>
              </a:rPr>
              <a:t> to identify its strengths and weaknesses and therefore to evolve.</a:t>
            </a:r>
            <a:endParaRPr lang="hu-HU"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Evaluation for:</a:t>
            </a:r>
          </a:p>
          <a:p>
            <a:pPr lvl="1">
              <a:spcBef>
                <a:spcPts val="1200"/>
              </a:spcBef>
              <a:spcAft>
                <a:spcPts val="600"/>
              </a:spcAft>
            </a:pPr>
            <a:r>
              <a:rPr lang="en-GB" sz="2800" dirty="0">
                <a:latin typeface="Arial" panose="020B0604020202020204" pitchFamily="34" charset="0"/>
                <a:cs typeface="Arial" panose="020B0604020202020204" pitchFamily="34" charset="0"/>
              </a:rPr>
              <a:t>Motivating members to update &amp; develop their skills and competencies</a:t>
            </a:r>
          </a:p>
          <a:p>
            <a:pPr lvl="1"/>
            <a:r>
              <a:rPr lang="en-GB" sz="2800" dirty="0">
                <a:latin typeface="Arial" panose="020B0604020202020204" pitchFamily="34" charset="0"/>
                <a:cs typeface="Arial" panose="020B0604020202020204" pitchFamily="34" charset="0"/>
              </a:rPr>
              <a:t>Engaging a virtuous circle of self-training &amp; continuing education</a:t>
            </a:r>
          </a:p>
          <a:p>
            <a:pPr lvl="1"/>
            <a:r>
              <a:rPr lang="en-GB" sz="2800" dirty="0">
                <a:latin typeface="Arial" panose="020B0604020202020204" pitchFamily="34" charset="0"/>
                <a:cs typeface="Arial" panose="020B0604020202020204" pitchFamily="34" charset="0"/>
              </a:rPr>
              <a:t>Making the </a:t>
            </a:r>
            <a:r>
              <a:rPr lang="hu-HU" sz="2800" dirty="0">
                <a:latin typeface="Arial" panose="020B0604020202020204" pitchFamily="34" charset="0"/>
                <a:cs typeface="Arial" panose="020B0604020202020204" pitchFamily="34" charset="0"/>
              </a:rPr>
              <a:t>Office</a:t>
            </a:r>
            <a:r>
              <a:rPr lang="en-GB" sz="2800" dirty="0">
                <a:latin typeface="Arial" panose="020B0604020202020204" pitchFamily="34" charset="0"/>
                <a:cs typeface="Arial" panose="020B0604020202020204" pitchFamily="34" charset="0"/>
              </a:rPr>
              <a:t> more efficient</a:t>
            </a:r>
          </a:p>
        </p:txBody>
      </p:sp>
    </p:spTree>
    <p:extLst>
      <p:ext uri="{BB962C8B-B14F-4D97-AF65-F5344CB8AC3E}">
        <p14:creationId xmlns:p14="http://schemas.microsoft.com/office/powerpoint/2010/main" val="1480371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1D8CD7-6353-9AFF-C1EC-D52887755A28}"/>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Evaluate to make visible and legitimize the </a:t>
            </a:r>
            <a:r>
              <a:rPr lang="hu-HU" b="1" dirty="0">
                <a:latin typeface="Arial" panose="020B0604020202020204" pitchFamily="34" charset="0"/>
                <a:cs typeface="Arial" panose="020B0604020202020204" pitchFamily="34" charset="0"/>
              </a:rPr>
              <a:t>UGO</a:t>
            </a:r>
            <a:r>
              <a:rPr lang="en-GB" b="1"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xmlns="" id="{A09D18DF-BE45-565A-360C-70672AA06AF7}"/>
              </a:ext>
            </a:extLst>
          </p:cNvPr>
          <p:cNvSpPr>
            <a:spLocks noGrp="1"/>
          </p:cNvSpPr>
          <p:nvPr>
            <p:ph idx="1"/>
          </p:nvPr>
        </p:nvSpPr>
        <p:spPr/>
        <p:txBody>
          <a:bodyPr/>
          <a:lstStyle/>
          <a:p>
            <a:endParaRPr lang="hu-HU"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evaluation is not an </a:t>
            </a:r>
            <a:r>
              <a:rPr lang="en-GB" b="1" dirty="0">
                <a:solidFill>
                  <a:srgbClr val="FF0000"/>
                </a:solidFill>
                <a:latin typeface="Arial" panose="020B0604020202020204" pitchFamily="34" charset="0"/>
                <a:cs typeface="Arial" panose="020B0604020202020204" pitchFamily="34" charset="0"/>
              </a:rPr>
              <a:t>“examination”</a:t>
            </a:r>
            <a:r>
              <a:rPr lang="en-GB" dirty="0">
                <a:latin typeface="Arial" panose="020B0604020202020204" pitchFamily="34" charset="0"/>
                <a:cs typeface="Arial" panose="020B0604020202020204" pitchFamily="34" charset="0"/>
              </a:rPr>
              <a:t>, quite the contrary it is a positive and energizing action which mobilizes all the staff of the O</a:t>
            </a:r>
            <a:r>
              <a:rPr lang="hu-HU" dirty="0" err="1">
                <a:latin typeface="Arial" panose="020B0604020202020204" pitchFamily="34" charset="0"/>
                <a:cs typeface="Arial" panose="020B0604020202020204" pitchFamily="34" charset="0"/>
              </a:rPr>
              <a:t>ffice</a:t>
            </a:r>
            <a:r>
              <a:rPr lang="en-GB" dirty="0">
                <a:latin typeface="Arial" panose="020B0604020202020204" pitchFamily="34" charset="0"/>
                <a:cs typeface="Arial" panose="020B0604020202020204" pitchFamily="34" charset="0"/>
              </a:rPr>
              <a:t> and the management of the institution.</a:t>
            </a:r>
          </a:p>
          <a:p>
            <a:r>
              <a:rPr lang="en-GB" dirty="0">
                <a:latin typeface="Arial" panose="020B0604020202020204" pitchFamily="34" charset="0"/>
                <a:cs typeface="Arial" panose="020B0604020202020204" pitchFamily="34" charset="0"/>
              </a:rPr>
              <a:t>The evaluation strengthens the </a:t>
            </a:r>
            <a:r>
              <a:rPr lang="en-GB" b="1" dirty="0">
                <a:solidFill>
                  <a:srgbClr val="FF0000"/>
                </a:solidFill>
                <a:latin typeface="Arial" panose="020B0604020202020204" pitchFamily="34" charset="0"/>
                <a:cs typeface="Arial" panose="020B0604020202020204" pitchFamily="34" charset="0"/>
              </a:rPr>
              <a:t>"credibility"</a:t>
            </a:r>
            <a:r>
              <a:rPr lang="en-GB" dirty="0">
                <a:latin typeface="Arial" panose="020B0604020202020204" pitchFamily="34" charset="0"/>
                <a:cs typeface="Arial" panose="020B0604020202020204" pitchFamily="34" charset="0"/>
              </a:rPr>
              <a:t> and </a:t>
            </a:r>
            <a:r>
              <a:rPr lang="en-GB" b="1" dirty="0" smtClean="0">
                <a:solidFill>
                  <a:srgbClr val="FF0000"/>
                </a:solidFill>
                <a:latin typeface="Arial" panose="020B0604020202020204" pitchFamily="34" charset="0"/>
                <a:cs typeface="Arial" panose="020B0604020202020204" pitchFamily="34" charset="0"/>
              </a:rPr>
              <a:t>“visibility”</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of the O</a:t>
            </a:r>
            <a:r>
              <a:rPr lang="hu-HU" dirty="0" err="1">
                <a:latin typeface="Arial" panose="020B0604020202020204" pitchFamily="34" charset="0"/>
                <a:cs typeface="Arial" panose="020B0604020202020204" pitchFamily="34" charset="0"/>
              </a:rPr>
              <a:t>ffice</a:t>
            </a:r>
            <a:r>
              <a:rPr lang="en-GB" dirty="0">
                <a:latin typeface="Arial" panose="020B0604020202020204" pitchFamily="34" charset="0"/>
                <a:cs typeface="Arial" panose="020B0604020202020204" pitchFamily="34" charset="0"/>
              </a:rPr>
              <a:t> and its staff, by attesting to the skills acquired by the staff of the cell that they can put at the service of the project leaders in their environment.</a:t>
            </a:r>
          </a:p>
        </p:txBody>
      </p:sp>
    </p:spTree>
    <p:extLst>
      <p:ext uri="{BB962C8B-B14F-4D97-AF65-F5344CB8AC3E}">
        <p14:creationId xmlns:p14="http://schemas.microsoft.com/office/powerpoint/2010/main" val="93911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308</TotalTime>
  <Words>771</Words>
  <Application>Microsoft Office PowerPoint</Application>
  <PresentationFormat>Widescreen</PresentationFormat>
  <Paragraphs>82</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BPG Banner Caps</vt:lpstr>
      <vt:lpstr>Calibri</vt:lpstr>
      <vt:lpstr>Calibri Light</vt:lpstr>
      <vt:lpstr>GL Kirovi Bold</vt:lpstr>
      <vt:lpstr>Times New Roman</vt:lpstr>
      <vt:lpstr>Office Theme</vt:lpstr>
      <vt:lpstr>PowerPoint Presentation</vt:lpstr>
      <vt:lpstr>TRAINING NEEDS ANALYSIS</vt:lpstr>
      <vt:lpstr>SELF-ASSESSMENT</vt:lpstr>
      <vt:lpstr>WHERE IS THE PROBLEM?</vt:lpstr>
      <vt:lpstr>What is the purpose of the evaluation? </vt:lpstr>
      <vt:lpstr>WHAT DOES THE ASSESSMENT CONSIST OF? </vt:lpstr>
      <vt:lpstr>ASSESS THE EFFECTIVENESS AND IMPACT OF THE UGO</vt:lpstr>
      <vt:lpstr>Evaluate skills to evolve and train continuously</vt:lpstr>
      <vt:lpstr>Evaluate to make visible and legitimize the UGO:</vt:lpstr>
      <vt:lpstr>Evaluate to sustain: </vt:lpstr>
      <vt:lpstr>Clusters of evaluation criteria</vt:lpstr>
      <vt:lpstr>Levels of evaluation criteria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Salome</dc:creator>
  <cp:lastModifiedBy>User</cp:lastModifiedBy>
  <cp:revision>252</cp:revision>
  <dcterms:created xsi:type="dcterms:W3CDTF">2020-11-25T12:53:20Z</dcterms:created>
  <dcterms:modified xsi:type="dcterms:W3CDTF">2022-10-23T05:54:32Z</dcterms:modified>
</cp:coreProperties>
</file>