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503" r:id="rId5"/>
    <p:sldId id="491" r:id="rId6"/>
    <p:sldId id="426" r:id="rId7"/>
    <p:sldId id="425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261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LIFAJ Simon (RTD)" initials="TS(" lastIdx="1" clrIdx="0">
    <p:extLst/>
  </p:cmAuthor>
  <p:cmAuthor id="2" name="ZIAKAS Konstantinos (RTD)" initials="ZK(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B95"/>
    <a:srgbClr val="B0D10E"/>
    <a:srgbClr val="9BD4F0"/>
    <a:srgbClr val="A2D5D0"/>
    <a:srgbClr val="FFFFFF"/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7455" autoAdjust="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563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FCD6D-3477-481B-B883-DBD738D9FF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6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Comment </a:t>
            </a:r>
            <a:r>
              <a:rPr lang="de-DE" sz="1200" dirty="0" err="1"/>
              <a:t>for</a:t>
            </a:r>
            <a:r>
              <a:rPr lang="de-DE" sz="1200" dirty="0"/>
              <a:t> Trainer on </a:t>
            </a:r>
            <a:r>
              <a:rPr lang="de-DE" sz="1200" dirty="0" err="1"/>
              <a:t>process</a:t>
            </a:r>
            <a:r>
              <a:rPr lang="de-DE" sz="1200" dirty="0"/>
              <a:t>:</a:t>
            </a:r>
          </a:p>
          <a:p>
            <a:r>
              <a:rPr lang="de-DE" sz="1200" dirty="0"/>
              <a:t>1)</a:t>
            </a:r>
            <a:r>
              <a:rPr lang="de-DE" sz="1200" baseline="0" dirty="0"/>
              <a:t> </a:t>
            </a:r>
            <a:r>
              <a:rPr lang="de-DE" sz="1200" baseline="0" dirty="0" err="1"/>
              <a:t>E</a:t>
            </a:r>
            <a:r>
              <a:rPr lang="de-DE" sz="1200" dirty="0" err="1"/>
              <a:t>ligible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undergo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evalutation</a:t>
            </a:r>
            <a:endParaRPr lang="de-DE" sz="1200" dirty="0"/>
          </a:p>
          <a:p>
            <a:r>
              <a:rPr lang="de-DE" sz="1200" dirty="0"/>
              <a:t>2) The </a:t>
            </a:r>
            <a:r>
              <a:rPr lang="de-DE" sz="1200" dirty="0" err="1"/>
              <a:t>evaluation</a:t>
            </a:r>
            <a:r>
              <a:rPr lang="de-DE" sz="1200" dirty="0"/>
              <a:t> </a:t>
            </a:r>
            <a:r>
              <a:rPr lang="de-DE" sz="1200" dirty="0" err="1"/>
              <a:t>process</a:t>
            </a:r>
            <a:r>
              <a:rPr lang="de-DE" sz="1200" dirty="0"/>
              <a:t> </a:t>
            </a:r>
            <a:r>
              <a:rPr lang="de-DE" sz="1200" dirty="0" err="1"/>
              <a:t>has</a:t>
            </a:r>
            <a:r>
              <a:rPr lang="de-DE" sz="1200" dirty="0"/>
              <a:t> </a:t>
            </a:r>
            <a:r>
              <a:rPr lang="de-DE" sz="1200" dirty="0" err="1"/>
              <a:t>three</a:t>
            </a:r>
            <a:r>
              <a:rPr lang="de-DE" sz="1200" dirty="0"/>
              <a:t> </a:t>
            </a:r>
            <a:r>
              <a:rPr lang="de-DE" sz="1200" dirty="0" err="1"/>
              <a:t>phases</a:t>
            </a:r>
            <a:endParaRPr lang="de-DE" sz="1200" dirty="0"/>
          </a:p>
          <a:p>
            <a:r>
              <a:rPr lang="de-DE" sz="1200" b="1" dirty="0"/>
              <a:t>Phase 1 </a:t>
            </a:r>
            <a:r>
              <a:rPr lang="de-DE" sz="1200" dirty="0"/>
              <a:t>– Individual </a:t>
            </a:r>
            <a:r>
              <a:rPr lang="de-DE" sz="1200" dirty="0" err="1"/>
              <a:t>evaluation</a:t>
            </a:r>
            <a:r>
              <a:rPr lang="de-DE" sz="1200" dirty="0"/>
              <a:t>:</a:t>
            </a:r>
            <a:r>
              <a:rPr lang="de-DE" sz="1200" baseline="0" dirty="0"/>
              <a:t> </a:t>
            </a:r>
            <a:r>
              <a:rPr lang="de-DE" sz="1200" dirty="0" err="1"/>
              <a:t>Experts</a:t>
            </a:r>
            <a:r>
              <a:rPr lang="de-DE" sz="1200" dirty="0"/>
              <a:t> </a:t>
            </a:r>
            <a:r>
              <a:rPr lang="de-DE" sz="1200" dirty="0" err="1"/>
              <a:t>evaluate</a:t>
            </a:r>
            <a:r>
              <a:rPr lang="de-DE" sz="1200" dirty="0"/>
              <a:t> </a:t>
            </a:r>
            <a:r>
              <a:rPr lang="de-DE" sz="1200" dirty="0" err="1"/>
              <a:t>proposals</a:t>
            </a:r>
            <a:r>
              <a:rPr lang="de-DE" sz="1200" dirty="0"/>
              <a:t> </a:t>
            </a:r>
            <a:r>
              <a:rPr lang="de-DE" sz="1200" dirty="0" err="1"/>
              <a:t>individually</a:t>
            </a:r>
            <a:r>
              <a:rPr lang="de-DE" sz="1200" dirty="0"/>
              <a:t>, </a:t>
            </a:r>
            <a:r>
              <a:rPr lang="de-DE" sz="1200" dirty="0" err="1"/>
              <a:t>giving</a:t>
            </a:r>
            <a:r>
              <a:rPr lang="de-DE" sz="1200" dirty="0"/>
              <a:t> a score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each</a:t>
            </a:r>
            <a:r>
              <a:rPr lang="de-DE" sz="1200" dirty="0"/>
              <a:t> </a:t>
            </a:r>
            <a:r>
              <a:rPr lang="de-DE" sz="1200" dirty="0" err="1"/>
              <a:t>evaluation</a:t>
            </a:r>
            <a:r>
              <a:rPr lang="de-DE" sz="1200" dirty="0"/>
              <a:t> </a:t>
            </a:r>
            <a:r>
              <a:rPr lang="de-DE" sz="1200" dirty="0" err="1"/>
              <a:t>criteria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explanatory</a:t>
            </a:r>
            <a:r>
              <a:rPr lang="de-DE" sz="1200" dirty="0"/>
              <a:t> </a:t>
            </a:r>
            <a:r>
              <a:rPr lang="de-DE" sz="1200" dirty="0" err="1"/>
              <a:t>comments</a:t>
            </a:r>
            <a:r>
              <a:rPr lang="de-DE" sz="1200" dirty="0"/>
              <a:t> (</a:t>
            </a:r>
            <a:r>
              <a:rPr lang="de-DE" sz="1200" dirty="0" err="1"/>
              <a:t>each</a:t>
            </a:r>
            <a:r>
              <a:rPr lang="de-DE" sz="1200" dirty="0"/>
              <a:t> </a:t>
            </a:r>
            <a:r>
              <a:rPr lang="de-DE" sz="1200" dirty="0" err="1"/>
              <a:t>full</a:t>
            </a:r>
            <a:r>
              <a:rPr lang="de-DE" sz="1200" dirty="0"/>
              <a:t> </a:t>
            </a:r>
            <a:r>
              <a:rPr lang="de-DE" sz="1200" dirty="0" err="1"/>
              <a:t>proposal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evaluated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at least </a:t>
            </a:r>
            <a:r>
              <a:rPr lang="de-DE" sz="1200" dirty="0" err="1"/>
              <a:t>three</a:t>
            </a:r>
            <a:r>
              <a:rPr lang="de-DE" sz="1200" dirty="0"/>
              <a:t> </a:t>
            </a:r>
            <a:r>
              <a:rPr lang="de-DE" sz="1200" dirty="0" err="1"/>
              <a:t>experts</a:t>
            </a:r>
            <a:r>
              <a:rPr lang="de-DE" sz="1200" dirty="0"/>
              <a:t>)</a:t>
            </a:r>
          </a:p>
          <a:p>
            <a:r>
              <a:rPr lang="de-DE" sz="1200" b="1" dirty="0"/>
              <a:t>Phase 2 </a:t>
            </a:r>
            <a:r>
              <a:rPr lang="de-DE" sz="1200" dirty="0"/>
              <a:t>– Consensus </a:t>
            </a:r>
            <a:r>
              <a:rPr lang="de-DE" sz="1200" dirty="0" err="1"/>
              <a:t>group</a:t>
            </a:r>
            <a:r>
              <a:rPr lang="de-DE" sz="1200" dirty="0"/>
              <a:t>:</a:t>
            </a:r>
            <a:r>
              <a:rPr lang="de-DE" sz="1200" baseline="0" dirty="0"/>
              <a:t> </a:t>
            </a:r>
            <a:r>
              <a:rPr lang="de-DE" sz="1200" dirty="0"/>
              <a:t>All </a:t>
            </a:r>
            <a:r>
              <a:rPr lang="de-DE" sz="1200" dirty="0" err="1"/>
              <a:t>experts</a:t>
            </a:r>
            <a:r>
              <a:rPr lang="de-DE" sz="1200" dirty="0"/>
              <a:t> </a:t>
            </a:r>
            <a:r>
              <a:rPr lang="de-DE" sz="1200" dirty="0" err="1"/>
              <a:t>who</a:t>
            </a:r>
            <a:r>
              <a:rPr lang="de-DE" sz="1200" dirty="0"/>
              <a:t> </a:t>
            </a:r>
            <a:r>
              <a:rPr lang="de-DE" sz="1200" dirty="0" err="1"/>
              <a:t>have</a:t>
            </a:r>
            <a:r>
              <a:rPr lang="de-DE" sz="1200" dirty="0"/>
              <a:t> </a:t>
            </a:r>
            <a:r>
              <a:rPr lang="de-DE" sz="1200" dirty="0" err="1"/>
              <a:t>evaluated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same </a:t>
            </a:r>
            <a:r>
              <a:rPr lang="de-DE" sz="1200" dirty="0" err="1"/>
              <a:t>proposals</a:t>
            </a:r>
            <a:r>
              <a:rPr lang="de-DE" sz="1200" dirty="0"/>
              <a:t> </a:t>
            </a:r>
            <a:r>
              <a:rPr lang="de-DE" sz="1200" dirty="0" err="1"/>
              <a:t>meet</a:t>
            </a:r>
            <a:r>
              <a:rPr lang="de-DE" sz="1200" dirty="0"/>
              <a:t> in a </a:t>
            </a:r>
            <a:r>
              <a:rPr lang="de-DE" sz="1200" dirty="0" err="1"/>
              <a:t>consensus</a:t>
            </a:r>
            <a:r>
              <a:rPr lang="de-DE" sz="1200" dirty="0"/>
              <a:t> </a:t>
            </a:r>
            <a:r>
              <a:rPr lang="de-DE" sz="1200" dirty="0" err="1"/>
              <a:t>group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agree</a:t>
            </a:r>
            <a:r>
              <a:rPr lang="de-DE" sz="1200" dirty="0"/>
              <a:t> on a </a:t>
            </a:r>
            <a:r>
              <a:rPr lang="de-DE" sz="1200" dirty="0" err="1"/>
              <a:t>common</a:t>
            </a:r>
            <a:r>
              <a:rPr lang="de-DE" sz="1200" dirty="0"/>
              <a:t> </a:t>
            </a:r>
            <a:r>
              <a:rPr lang="de-DE" sz="1200" dirty="0" err="1"/>
              <a:t>position</a:t>
            </a:r>
            <a:r>
              <a:rPr lang="de-DE" sz="1200" dirty="0"/>
              <a:t>, </a:t>
            </a:r>
            <a:r>
              <a:rPr lang="de-DE" sz="1200" dirty="0" err="1"/>
              <a:t>including</a:t>
            </a:r>
            <a:r>
              <a:rPr lang="de-DE" sz="1200" dirty="0"/>
              <a:t> </a:t>
            </a:r>
            <a:r>
              <a:rPr lang="de-DE" sz="1200" dirty="0" err="1"/>
              <a:t>comments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scores</a:t>
            </a:r>
            <a:r>
              <a:rPr lang="de-DE" sz="1200" dirty="0"/>
              <a:t> (</a:t>
            </a:r>
            <a:r>
              <a:rPr lang="de-DE" sz="1200" dirty="0" err="1"/>
              <a:t>each</a:t>
            </a:r>
            <a:r>
              <a:rPr lang="de-DE" sz="1200" dirty="0"/>
              <a:t> </a:t>
            </a:r>
            <a:r>
              <a:rPr lang="de-DE" sz="1200" dirty="0" err="1"/>
              <a:t>consensus</a:t>
            </a:r>
            <a:r>
              <a:rPr lang="de-DE" sz="1200" dirty="0"/>
              <a:t> </a:t>
            </a:r>
            <a:r>
              <a:rPr lang="de-DE" sz="1200" dirty="0" err="1"/>
              <a:t>group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assisted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a </a:t>
            </a:r>
            <a:r>
              <a:rPr lang="de-DE" sz="1200" dirty="0" err="1"/>
              <a:t>moderator</a:t>
            </a:r>
            <a:r>
              <a:rPr lang="de-DE" sz="1200" dirty="0"/>
              <a:t> </a:t>
            </a:r>
            <a:r>
              <a:rPr lang="de-DE" sz="1200" dirty="0" err="1"/>
              <a:t>who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in </a:t>
            </a:r>
            <a:r>
              <a:rPr lang="de-DE" sz="1200" dirty="0" err="1"/>
              <a:t>general</a:t>
            </a:r>
            <a:r>
              <a:rPr lang="de-DE" sz="1200" dirty="0"/>
              <a:t> a </a:t>
            </a:r>
            <a:r>
              <a:rPr lang="de-DE" sz="1200" dirty="0" err="1"/>
              <a:t>Commission</a:t>
            </a:r>
            <a:r>
              <a:rPr lang="de-DE" sz="1200" dirty="0"/>
              <a:t> </a:t>
            </a:r>
            <a:r>
              <a:rPr lang="de-DE" sz="1200" dirty="0" err="1"/>
              <a:t>official</a:t>
            </a:r>
            <a:r>
              <a:rPr lang="de-DE" sz="1200" dirty="0"/>
              <a:t>)</a:t>
            </a:r>
          </a:p>
          <a:p>
            <a:r>
              <a:rPr lang="de-DE" sz="1200" b="1" dirty="0"/>
              <a:t>Phase 3 </a:t>
            </a:r>
            <a:r>
              <a:rPr lang="de-DE" sz="1200" dirty="0"/>
              <a:t>– Panel </a:t>
            </a:r>
            <a:r>
              <a:rPr lang="de-DE" sz="1200" dirty="0" err="1"/>
              <a:t>review</a:t>
            </a:r>
            <a:r>
              <a:rPr lang="de-DE" sz="1200" dirty="0"/>
              <a:t>:</a:t>
            </a:r>
            <a:r>
              <a:rPr lang="de-DE" sz="1200" baseline="0" dirty="0"/>
              <a:t> </a:t>
            </a:r>
            <a:r>
              <a:rPr lang="de-DE" sz="1200" dirty="0"/>
              <a:t>The </a:t>
            </a:r>
            <a:r>
              <a:rPr lang="de-DE" sz="1200" dirty="0" err="1"/>
              <a:t>panel</a:t>
            </a:r>
            <a:r>
              <a:rPr lang="de-DE" sz="1200" dirty="0"/>
              <a:t> </a:t>
            </a:r>
            <a:r>
              <a:rPr lang="de-DE" sz="1200" dirty="0" err="1"/>
              <a:t>recommends</a:t>
            </a:r>
            <a:r>
              <a:rPr lang="de-DE" sz="1200" dirty="0"/>
              <a:t> a </a:t>
            </a:r>
            <a:r>
              <a:rPr lang="de-DE" sz="1200" dirty="0" err="1"/>
              <a:t>priority</a:t>
            </a:r>
            <a:endParaRPr lang="de-DE" sz="1200" dirty="0"/>
          </a:p>
          <a:p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43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/>
              <a:t>Comment </a:t>
            </a:r>
            <a:r>
              <a:rPr lang="de-DE" sz="1200" dirty="0" err="1"/>
              <a:t>for</a:t>
            </a:r>
            <a:r>
              <a:rPr lang="de-DE" sz="1200" dirty="0"/>
              <a:t> Trainer on </a:t>
            </a:r>
            <a:r>
              <a:rPr lang="de-DE" sz="1200" dirty="0" err="1"/>
              <a:t>process</a:t>
            </a:r>
            <a:r>
              <a:rPr lang="de-DE" sz="1200" dirty="0"/>
              <a:t>:</a:t>
            </a:r>
          </a:p>
          <a:p>
            <a:r>
              <a:rPr lang="de-DE" sz="1200" dirty="0"/>
              <a:t>1)</a:t>
            </a:r>
            <a:r>
              <a:rPr lang="de-DE" sz="1200" baseline="0" dirty="0"/>
              <a:t> </a:t>
            </a:r>
            <a:r>
              <a:rPr lang="de-DE" sz="1200" baseline="0" dirty="0" err="1"/>
              <a:t>E</a:t>
            </a:r>
            <a:r>
              <a:rPr lang="de-DE" sz="1200" dirty="0" err="1"/>
              <a:t>ligible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undergo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evalutation</a:t>
            </a:r>
            <a:endParaRPr lang="de-DE" sz="1200" dirty="0"/>
          </a:p>
          <a:p>
            <a:r>
              <a:rPr lang="de-DE" sz="1200" dirty="0"/>
              <a:t>2) The </a:t>
            </a:r>
            <a:r>
              <a:rPr lang="de-DE" sz="1200" dirty="0" err="1"/>
              <a:t>evaluation</a:t>
            </a:r>
            <a:r>
              <a:rPr lang="de-DE" sz="1200" dirty="0"/>
              <a:t> </a:t>
            </a:r>
            <a:r>
              <a:rPr lang="de-DE" sz="1200" dirty="0" err="1"/>
              <a:t>process</a:t>
            </a:r>
            <a:r>
              <a:rPr lang="de-DE" sz="1200" dirty="0"/>
              <a:t> </a:t>
            </a:r>
            <a:r>
              <a:rPr lang="de-DE" sz="1200" dirty="0" err="1"/>
              <a:t>has</a:t>
            </a:r>
            <a:r>
              <a:rPr lang="de-DE" sz="1200" dirty="0"/>
              <a:t> </a:t>
            </a:r>
            <a:r>
              <a:rPr lang="de-DE" sz="1200" dirty="0" err="1"/>
              <a:t>three</a:t>
            </a:r>
            <a:r>
              <a:rPr lang="de-DE" sz="1200" dirty="0"/>
              <a:t> </a:t>
            </a:r>
            <a:r>
              <a:rPr lang="de-DE" sz="1200" dirty="0" err="1"/>
              <a:t>phases</a:t>
            </a:r>
            <a:endParaRPr lang="de-DE" sz="1200" dirty="0"/>
          </a:p>
          <a:p>
            <a:r>
              <a:rPr lang="de-DE" sz="1200" b="1" dirty="0"/>
              <a:t>Phase 1 </a:t>
            </a:r>
            <a:r>
              <a:rPr lang="de-DE" sz="1200" dirty="0"/>
              <a:t>– Individual </a:t>
            </a:r>
            <a:r>
              <a:rPr lang="de-DE" sz="1200" dirty="0" err="1"/>
              <a:t>evaluation</a:t>
            </a:r>
            <a:r>
              <a:rPr lang="de-DE" sz="1200" dirty="0"/>
              <a:t>:</a:t>
            </a:r>
            <a:r>
              <a:rPr lang="de-DE" sz="1200" baseline="0" dirty="0"/>
              <a:t> </a:t>
            </a:r>
            <a:r>
              <a:rPr lang="de-DE" sz="1200" dirty="0" err="1"/>
              <a:t>Experts</a:t>
            </a:r>
            <a:r>
              <a:rPr lang="de-DE" sz="1200" dirty="0"/>
              <a:t> </a:t>
            </a:r>
            <a:r>
              <a:rPr lang="de-DE" sz="1200" dirty="0" err="1"/>
              <a:t>evaluate</a:t>
            </a:r>
            <a:r>
              <a:rPr lang="de-DE" sz="1200" dirty="0"/>
              <a:t> </a:t>
            </a:r>
            <a:r>
              <a:rPr lang="de-DE" sz="1200" dirty="0" err="1"/>
              <a:t>proposals</a:t>
            </a:r>
            <a:r>
              <a:rPr lang="de-DE" sz="1200" dirty="0"/>
              <a:t> </a:t>
            </a:r>
            <a:r>
              <a:rPr lang="de-DE" sz="1200" dirty="0" err="1"/>
              <a:t>individually</a:t>
            </a:r>
            <a:r>
              <a:rPr lang="de-DE" sz="1200" dirty="0"/>
              <a:t>, </a:t>
            </a:r>
            <a:r>
              <a:rPr lang="de-DE" sz="1200" dirty="0" err="1"/>
              <a:t>giving</a:t>
            </a:r>
            <a:r>
              <a:rPr lang="de-DE" sz="1200" dirty="0"/>
              <a:t> a score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each</a:t>
            </a:r>
            <a:r>
              <a:rPr lang="de-DE" sz="1200" dirty="0"/>
              <a:t> </a:t>
            </a:r>
            <a:r>
              <a:rPr lang="de-DE" sz="1200" dirty="0" err="1"/>
              <a:t>evaluation</a:t>
            </a:r>
            <a:r>
              <a:rPr lang="de-DE" sz="1200" dirty="0"/>
              <a:t> </a:t>
            </a:r>
            <a:r>
              <a:rPr lang="de-DE" sz="1200" dirty="0" err="1"/>
              <a:t>criteria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explanatory</a:t>
            </a:r>
            <a:r>
              <a:rPr lang="de-DE" sz="1200" dirty="0"/>
              <a:t> </a:t>
            </a:r>
            <a:r>
              <a:rPr lang="de-DE" sz="1200" dirty="0" err="1"/>
              <a:t>comments</a:t>
            </a:r>
            <a:r>
              <a:rPr lang="de-DE" sz="1200" dirty="0"/>
              <a:t> (</a:t>
            </a:r>
            <a:r>
              <a:rPr lang="de-DE" sz="1200" dirty="0" err="1"/>
              <a:t>each</a:t>
            </a:r>
            <a:r>
              <a:rPr lang="de-DE" sz="1200" dirty="0"/>
              <a:t> </a:t>
            </a:r>
            <a:r>
              <a:rPr lang="de-DE" sz="1200" dirty="0" err="1"/>
              <a:t>full</a:t>
            </a:r>
            <a:r>
              <a:rPr lang="de-DE" sz="1200" dirty="0"/>
              <a:t> </a:t>
            </a:r>
            <a:r>
              <a:rPr lang="de-DE" sz="1200" dirty="0" err="1"/>
              <a:t>proposal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evaluated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at least </a:t>
            </a:r>
            <a:r>
              <a:rPr lang="de-DE" sz="1200" dirty="0" err="1"/>
              <a:t>three</a:t>
            </a:r>
            <a:r>
              <a:rPr lang="de-DE" sz="1200" dirty="0"/>
              <a:t> </a:t>
            </a:r>
            <a:r>
              <a:rPr lang="de-DE" sz="1200" dirty="0" err="1"/>
              <a:t>experts</a:t>
            </a:r>
            <a:r>
              <a:rPr lang="de-DE" sz="1200" dirty="0"/>
              <a:t>)</a:t>
            </a:r>
          </a:p>
          <a:p>
            <a:r>
              <a:rPr lang="de-DE" sz="1200" b="1" dirty="0"/>
              <a:t>Phase 2 </a:t>
            </a:r>
            <a:r>
              <a:rPr lang="de-DE" sz="1200" dirty="0"/>
              <a:t>– Consensus </a:t>
            </a:r>
            <a:r>
              <a:rPr lang="de-DE" sz="1200" dirty="0" err="1"/>
              <a:t>group</a:t>
            </a:r>
            <a:r>
              <a:rPr lang="de-DE" sz="1200" dirty="0"/>
              <a:t>:</a:t>
            </a:r>
            <a:r>
              <a:rPr lang="de-DE" sz="1200" baseline="0" dirty="0"/>
              <a:t> </a:t>
            </a:r>
            <a:r>
              <a:rPr lang="de-DE" sz="1200" dirty="0"/>
              <a:t>All </a:t>
            </a:r>
            <a:r>
              <a:rPr lang="de-DE" sz="1200" dirty="0" err="1"/>
              <a:t>experts</a:t>
            </a:r>
            <a:r>
              <a:rPr lang="de-DE" sz="1200" dirty="0"/>
              <a:t> </a:t>
            </a:r>
            <a:r>
              <a:rPr lang="de-DE" sz="1200" dirty="0" err="1"/>
              <a:t>who</a:t>
            </a:r>
            <a:r>
              <a:rPr lang="de-DE" sz="1200" dirty="0"/>
              <a:t> </a:t>
            </a:r>
            <a:r>
              <a:rPr lang="de-DE" sz="1200" dirty="0" err="1"/>
              <a:t>have</a:t>
            </a:r>
            <a:r>
              <a:rPr lang="de-DE" sz="1200" dirty="0"/>
              <a:t> </a:t>
            </a:r>
            <a:r>
              <a:rPr lang="de-DE" sz="1200" dirty="0" err="1"/>
              <a:t>evaluated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same </a:t>
            </a:r>
            <a:r>
              <a:rPr lang="de-DE" sz="1200" dirty="0" err="1"/>
              <a:t>proposals</a:t>
            </a:r>
            <a:r>
              <a:rPr lang="de-DE" sz="1200" dirty="0"/>
              <a:t> </a:t>
            </a:r>
            <a:r>
              <a:rPr lang="de-DE" sz="1200" dirty="0" err="1"/>
              <a:t>meet</a:t>
            </a:r>
            <a:r>
              <a:rPr lang="de-DE" sz="1200" dirty="0"/>
              <a:t> in a </a:t>
            </a:r>
            <a:r>
              <a:rPr lang="de-DE" sz="1200" dirty="0" err="1"/>
              <a:t>consensus</a:t>
            </a:r>
            <a:r>
              <a:rPr lang="de-DE" sz="1200" dirty="0"/>
              <a:t> </a:t>
            </a:r>
            <a:r>
              <a:rPr lang="de-DE" sz="1200" dirty="0" err="1"/>
              <a:t>group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agree</a:t>
            </a:r>
            <a:r>
              <a:rPr lang="de-DE" sz="1200" dirty="0"/>
              <a:t> on a </a:t>
            </a:r>
            <a:r>
              <a:rPr lang="de-DE" sz="1200" dirty="0" err="1"/>
              <a:t>common</a:t>
            </a:r>
            <a:r>
              <a:rPr lang="de-DE" sz="1200" dirty="0"/>
              <a:t> </a:t>
            </a:r>
            <a:r>
              <a:rPr lang="de-DE" sz="1200" dirty="0" err="1"/>
              <a:t>position</a:t>
            </a:r>
            <a:r>
              <a:rPr lang="de-DE" sz="1200" dirty="0"/>
              <a:t>, </a:t>
            </a:r>
            <a:r>
              <a:rPr lang="de-DE" sz="1200" dirty="0" err="1"/>
              <a:t>including</a:t>
            </a:r>
            <a:r>
              <a:rPr lang="de-DE" sz="1200" dirty="0"/>
              <a:t> </a:t>
            </a:r>
            <a:r>
              <a:rPr lang="de-DE" sz="1200" dirty="0" err="1"/>
              <a:t>comments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scores</a:t>
            </a:r>
            <a:r>
              <a:rPr lang="de-DE" sz="1200" dirty="0"/>
              <a:t> (</a:t>
            </a:r>
            <a:r>
              <a:rPr lang="de-DE" sz="1200" dirty="0" err="1"/>
              <a:t>each</a:t>
            </a:r>
            <a:r>
              <a:rPr lang="de-DE" sz="1200" dirty="0"/>
              <a:t> </a:t>
            </a:r>
            <a:r>
              <a:rPr lang="de-DE" sz="1200" dirty="0" err="1"/>
              <a:t>consensus</a:t>
            </a:r>
            <a:r>
              <a:rPr lang="de-DE" sz="1200" dirty="0"/>
              <a:t> </a:t>
            </a:r>
            <a:r>
              <a:rPr lang="de-DE" sz="1200" dirty="0" err="1"/>
              <a:t>group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assisted</a:t>
            </a:r>
            <a:r>
              <a:rPr lang="de-DE" sz="1200" dirty="0"/>
              <a:t> </a:t>
            </a:r>
            <a:r>
              <a:rPr lang="de-DE" sz="1200" dirty="0" err="1"/>
              <a:t>by</a:t>
            </a:r>
            <a:r>
              <a:rPr lang="de-DE" sz="1200" dirty="0"/>
              <a:t> a </a:t>
            </a:r>
            <a:r>
              <a:rPr lang="de-DE" sz="1200" dirty="0" err="1"/>
              <a:t>moderator</a:t>
            </a:r>
            <a:r>
              <a:rPr lang="de-DE" sz="1200" dirty="0"/>
              <a:t> </a:t>
            </a:r>
            <a:r>
              <a:rPr lang="de-DE" sz="1200" dirty="0" err="1"/>
              <a:t>who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in </a:t>
            </a:r>
            <a:r>
              <a:rPr lang="de-DE" sz="1200" dirty="0" err="1"/>
              <a:t>general</a:t>
            </a:r>
            <a:r>
              <a:rPr lang="de-DE" sz="1200" dirty="0"/>
              <a:t> a </a:t>
            </a:r>
            <a:r>
              <a:rPr lang="de-DE" sz="1200" dirty="0" err="1"/>
              <a:t>Commission</a:t>
            </a:r>
            <a:r>
              <a:rPr lang="de-DE" sz="1200" dirty="0"/>
              <a:t> </a:t>
            </a:r>
            <a:r>
              <a:rPr lang="de-DE" sz="1200" dirty="0" err="1"/>
              <a:t>official</a:t>
            </a:r>
            <a:r>
              <a:rPr lang="de-DE" sz="1200" dirty="0"/>
              <a:t>)</a:t>
            </a:r>
          </a:p>
          <a:p>
            <a:r>
              <a:rPr lang="de-DE" sz="1200" b="1" dirty="0"/>
              <a:t>Phase 3 </a:t>
            </a:r>
            <a:r>
              <a:rPr lang="de-DE" sz="1200" dirty="0"/>
              <a:t>– Panel </a:t>
            </a:r>
            <a:r>
              <a:rPr lang="de-DE" sz="1200" dirty="0" err="1"/>
              <a:t>review</a:t>
            </a:r>
            <a:r>
              <a:rPr lang="de-DE" sz="1200" dirty="0"/>
              <a:t>:</a:t>
            </a:r>
            <a:r>
              <a:rPr lang="de-DE" sz="1200" baseline="0" dirty="0"/>
              <a:t> </a:t>
            </a:r>
            <a:r>
              <a:rPr lang="de-DE" sz="1200" dirty="0"/>
              <a:t>The </a:t>
            </a:r>
            <a:r>
              <a:rPr lang="de-DE" sz="1200" dirty="0" err="1"/>
              <a:t>panel</a:t>
            </a:r>
            <a:r>
              <a:rPr lang="de-DE" sz="1200" dirty="0"/>
              <a:t> </a:t>
            </a:r>
            <a:r>
              <a:rPr lang="de-DE" sz="1200" dirty="0" err="1"/>
              <a:t>recommends</a:t>
            </a:r>
            <a:r>
              <a:rPr lang="de-DE" sz="1200" dirty="0"/>
              <a:t> a </a:t>
            </a:r>
            <a:r>
              <a:rPr lang="de-DE" sz="1200" dirty="0" err="1"/>
              <a:t>priority</a:t>
            </a:r>
            <a:endParaRPr lang="de-DE" sz="1200" dirty="0"/>
          </a:p>
          <a:p>
            <a:endParaRPr lang="de-DE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7FCD6D-3477-481B-B883-DBD738D9FF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36"/>
            <a:ext cx="12206290" cy="6862607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5624333" y="6361871"/>
            <a:ext cx="1075570" cy="521681"/>
            <a:chOff x="6512049" y="4897884"/>
            <a:chExt cx="887562" cy="521681"/>
          </a:xfrm>
        </p:grpSpPr>
        <p:sp>
          <p:nvSpPr>
            <p:cNvPr id="18" name="Rectangle 17"/>
            <p:cNvSpPr/>
            <p:nvPr userDrawn="1"/>
          </p:nvSpPr>
          <p:spPr>
            <a:xfrm>
              <a:off x="6563153" y="4926090"/>
              <a:ext cx="723886" cy="46792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512049" y="4897884"/>
              <a:ext cx="887562" cy="5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930" b="1" i="1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RESEARCH</a:t>
              </a:r>
              <a:r>
                <a:rPr lang="fr-BE" sz="930" b="1" i="1" baseline="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 AND </a:t>
              </a:r>
            </a:p>
            <a:p>
              <a:pPr algn="ctr"/>
              <a:r>
                <a:rPr lang="fr-BE" sz="930" b="1" i="1" baseline="0" dirty="0">
                  <a:solidFill>
                    <a:schemeClr val="bg1"/>
                  </a:solidFill>
                  <a:latin typeface="+mj-lt"/>
                  <a:ea typeface="Cambria" panose="02040503050406030204" pitchFamily="18" charset="0"/>
                </a:rPr>
                <a:t>INNOVATION</a:t>
              </a:r>
              <a:endParaRPr lang="en-GB" sz="930" b="1" i="1" dirty="0" err="1">
                <a:solidFill>
                  <a:schemeClr val="bg1"/>
                </a:solidFill>
                <a:latin typeface="+mj-lt"/>
                <a:ea typeface="Cambria" panose="02040503050406030204" pitchFamily="18" charset="0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 userDrawn="1"/>
        </p:nvSpPr>
        <p:spPr>
          <a:xfrm>
            <a:off x="8201800" y="3023302"/>
            <a:ext cx="3255743" cy="2292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</a:rPr>
              <a:t>THE</a:t>
            </a:r>
            <a:r>
              <a:rPr lang="en-US" b="1" baseline="0" dirty="0">
                <a:solidFill>
                  <a:schemeClr val="tx2"/>
                </a:solidFill>
              </a:rPr>
              <a:t> EU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8394789" y="4632207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394789" y="2886814"/>
            <a:ext cx="2880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894" y="4255220"/>
            <a:ext cx="1001297" cy="1328882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 userDrawn="1"/>
        </p:nvSpPr>
        <p:spPr>
          <a:xfrm>
            <a:off x="8161374" y="3060726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chemeClr val="tx2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RESEARCH</a:t>
            </a:r>
            <a:r>
              <a:rPr lang="en-US" sz="3600" b="1" spc="-600" baseline="0" dirty="0">
                <a:solidFill>
                  <a:schemeClr val="bg1"/>
                </a:solidFill>
              </a:rPr>
              <a:t> </a:t>
            </a:r>
            <a:r>
              <a:rPr lang="en-US" sz="3600" b="1" spc="-800" baseline="0" dirty="0">
                <a:solidFill>
                  <a:schemeClr val="bg1"/>
                </a:solidFill>
              </a:rPr>
              <a:t>&amp;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8201800" y="3778638"/>
            <a:ext cx="3255743" cy="7793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spc="100" baseline="0" dirty="0">
                <a:solidFill>
                  <a:schemeClr val="bg1"/>
                </a:solidFill>
              </a:rPr>
              <a:t>INNOVATION</a:t>
            </a:r>
          </a:p>
          <a:p>
            <a:r>
              <a:rPr lang="en-US" sz="1900" b="1" spc="60" baseline="0" dirty="0">
                <a:solidFill>
                  <a:schemeClr val="tx2"/>
                </a:solidFill>
              </a:rPr>
              <a:t>PROGRAMME </a:t>
            </a:r>
            <a:r>
              <a:rPr lang="en-US" b="1" spc="60" baseline="0" dirty="0">
                <a:solidFill>
                  <a:schemeClr val="tx2"/>
                </a:solidFill>
              </a:rPr>
              <a:t>2021 – 27</a:t>
            </a:r>
            <a:endParaRPr lang="en-GB" b="1" spc="60" baseline="0" dirty="0">
              <a:solidFill>
                <a:schemeClr val="tx2"/>
              </a:solidFill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16E3C50-BAF4-4F45-8137-2661B6B8BD54}"/>
              </a:ext>
            </a:extLst>
          </p:cNvPr>
          <p:cNvGrpSpPr/>
          <p:nvPr userDrawn="1"/>
        </p:nvGrpSpPr>
        <p:grpSpPr>
          <a:xfrm>
            <a:off x="4153257" y="160352"/>
            <a:ext cx="3127016" cy="813869"/>
            <a:chOff x="99391" y="8288"/>
            <a:chExt cx="3158613" cy="732826"/>
          </a:xfrm>
        </p:grpSpPr>
        <p:pic>
          <p:nvPicPr>
            <p:cNvPr id="16" name="Picture 16">
              <a:extLst>
                <a:ext uri="{FF2B5EF4-FFF2-40B4-BE49-F238E27FC236}">
                  <a16:creationId xmlns:a16="http://schemas.microsoft.com/office/drawing/2014/main" id="{06A78B37-F877-456C-9840-A9D2B7272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19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D36A64C-811B-4C9C-8D56-AA738CAA0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16" y="4542732"/>
            <a:ext cx="972867" cy="21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00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0" y="4593727"/>
            <a:ext cx="2050083" cy="19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4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00" y="4639713"/>
            <a:ext cx="969978" cy="18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26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0" y="4278124"/>
            <a:ext cx="1540612" cy="22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49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6" t="13136" r="7631"/>
          <a:stretch/>
        </p:blipFill>
        <p:spPr>
          <a:xfrm>
            <a:off x="-15498" y="1503336"/>
            <a:ext cx="3766088" cy="35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46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t="8280" r="3918" b="10191"/>
          <a:stretch/>
        </p:blipFill>
        <p:spPr>
          <a:xfrm>
            <a:off x="-13855" y="1510146"/>
            <a:ext cx="3629891" cy="354676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897700" y="1523939"/>
            <a:ext cx="694440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97699" y="4645214"/>
            <a:ext cx="6977533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897697" y="4945651"/>
            <a:ext cx="6977275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3006976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36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3" name="Oval 22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49706" y="1523939"/>
            <a:ext cx="8581250" cy="2841196"/>
          </a:xfrm>
        </p:spPr>
        <p:txBody>
          <a:bodyPr wrap="square" anchor="ctr" anchorCtr="0">
            <a:noAutofit/>
          </a:bodyPr>
          <a:lstStyle>
            <a:lvl1pPr algn="l">
              <a:defRPr sz="2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Insert your quote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0819" y="4645214"/>
            <a:ext cx="8622192" cy="294935"/>
          </a:xfrm>
        </p:spPr>
        <p:txBody>
          <a:bodyPr wrap="none" t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50808" y="4945651"/>
            <a:ext cx="8621874" cy="283576"/>
          </a:xfrm>
        </p:spPr>
        <p:txBody>
          <a:bodyPr wrap="none" tIns="0" bIns="0">
            <a:noAutofit/>
          </a:bodyPr>
          <a:lstStyle>
            <a:lvl1pPr marL="0" indent="0" algn="l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</p:spTree>
    <p:extLst>
      <p:ext uri="{BB962C8B-B14F-4D97-AF65-F5344CB8AC3E}">
        <p14:creationId xmlns:p14="http://schemas.microsoft.com/office/powerpoint/2010/main" val="1722899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1905580" y="5205607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885951" y="876300"/>
            <a:ext cx="98602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4" y="1304763"/>
            <a:ext cx="1276929" cy="1011400"/>
          </a:xfrm>
          <a:prstGeom prst="rect">
            <a:avLst/>
          </a:prstGeom>
        </p:spPr>
      </p:pic>
      <p:pic>
        <p:nvPicPr>
          <p:cNvPr id="17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942576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477697" y="5863656"/>
            <a:ext cx="8318374" cy="548594"/>
          </a:xfrm>
          <a:prstGeom prst="rect">
            <a:avLst/>
          </a:prstGeom>
        </p:spPr>
        <p:txBody>
          <a:bodyPr wrap="square" lIns="0" tIns="72000" rIns="0" bIns="72000" numCol="1" anchor="t" anchorCtr="0"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800" i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700" b="1" kern="0" dirty="0">
                <a:solidFill>
                  <a:schemeClr val="tx1"/>
                </a:solidFill>
              </a:rPr>
              <a:t>© European Union 2021</a:t>
            </a:r>
          </a:p>
          <a:p>
            <a:pPr marL="0" indent="0" algn="just">
              <a:buNone/>
            </a:pPr>
            <a:r>
              <a:rPr lang="en-US" sz="600" b="0" kern="0" dirty="0">
                <a:solidFill>
                  <a:schemeClr val="tx1"/>
                </a:solidFill>
              </a:rPr>
              <a:t>Unless otherwise noted the reuse of this presentation is </a:t>
            </a:r>
            <a:r>
              <a:rPr lang="en-US" sz="600" b="0" kern="0" dirty="0" err="1">
                <a:solidFill>
                  <a:schemeClr val="tx1"/>
                </a:solidFill>
              </a:rPr>
              <a:t>authorised</a:t>
            </a:r>
            <a:r>
              <a:rPr lang="en-US" sz="600" b="0" kern="0" dirty="0">
                <a:solidFill>
                  <a:schemeClr val="tx1"/>
                </a:solidFill>
              </a:rPr>
              <a:t> under the </a:t>
            </a:r>
            <a:r>
              <a:rPr lang="en-US" sz="600" b="0" u="sng" kern="0" dirty="0">
                <a:solidFill>
                  <a:schemeClr val="tx1"/>
                </a:solidFill>
              </a:rPr>
              <a:t>CC BY 4.0</a:t>
            </a:r>
            <a:r>
              <a:rPr lang="en-US" sz="600" b="1" kern="0" dirty="0">
                <a:solidFill>
                  <a:schemeClr val="tx1"/>
                </a:solidFill>
              </a:rPr>
              <a:t>  </a:t>
            </a:r>
            <a:r>
              <a:rPr lang="en-US" sz="600" b="0" kern="0" dirty="0">
                <a:solidFill>
                  <a:schemeClr val="tx1"/>
                </a:solidFill>
              </a:rPr>
              <a:t>license. For any use or reproduction of elements that are not owned by the EU, permission may need to be sought directly from the respective right holders.</a:t>
            </a:r>
            <a:br>
              <a:rPr lang="en-US" sz="600" b="0" kern="0" dirty="0">
                <a:solidFill>
                  <a:schemeClr val="tx1"/>
                </a:solidFill>
              </a:rPr>
            </a:br>
            <a:r>
              <a:rPr kumimoji="0" lang="en-US" altLang="en-US" sz="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Image credits: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ivector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#249868181, #251163013, #273480523, #241215668, #245719946, #251163053, #252508849, #241215668,  #244690530, #222596698, #235536634, #263530636, #66009682, #273480523, #362422833;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petovarga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#366009967;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shooarts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# 121467308, 2020. Source: Stock.Adobe.com. Icons © </a:t>
            </a:r>
            <a:r>
              <a:rPr lang="en-GB" sz="6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Flaticon</a:t>
            </a:r>
            <a:r>
              <a:rPr lang="en-GB" sz="6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all rights reserved.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29" y="5994432"/>
            <a:ext cx="900000" cy="3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3392" y="260834"/>
            <a:ext cx="10945216" cy="935037"/>
          </a:xfrm>
        </p:spPr>
        <p:txBody>
          <a:bodyPr/>
          <a:lstStyle>
            <a:lvl1pPr marL="358775" indent="-358775">
              <a:defRPr sz="2200">
                <a:solidFill>
                  <a:srgbClr val="578DA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23392" y="1574248"/>
            <a:ext cx="10945216" cy="4687404"/>
          </a:xfrm>
        </p:spPr>
        <p:txBody>
          <a:bodyPr/>
          <a:lstStyle>
            <a:lvl1pPr marL="180975" indent="-180975"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66700" indent="-266700">
              <a:buClr>
                <a:srgbClr val="C20016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361950" indent="-180975">
              <a:spcAft>
                <a:spcPts val="600"/>
              </a:spcAft>
              <a:buFontTx/>
              <a:buChar char="-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7870405B-5219-4D24-B613-BC0529B8A383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5" name="Picture 16">
              <a:extLst>
                <a:ext uri="{FF2B5EF4-FFF2-40B4-BE49-F238E27FC236}">
                  <a16:creationId xmlns:a16="http://schemas.microsoft.com/office/drawing/2014/main" id="{9C176775-E342-4E88-B6BD-6BDEE6D50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6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77615232-6E25-42C2-95F1-55683366C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9675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3393" y="936695"/>
            <a:ext cx="10945216" cy="3167559"/>
          </a:xfrm>
        </p:spPr>
        <p:txBody>
          <a:bodyPr/>
          <a:lstStyle>
            <a:lvl1pPr marL="358775" indent="-358775" algn="ctr">
              <a:defRPr sz="3200">
                <a:solidFill>
                  <a:srgbClr val="578DA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7248128" y="6346656"/>
            <a:ext cx="24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958DBC-2E95-4255-B113-9647B0A76D4F}" type="slidenum">
              <a:rPr lang="de-DE" sz="1600" smtClean="0">
                <a:solidFill>
                  <a:srgbClr val="669AAF"/>
                </a:solidFill>
              </a:rPr>
              <a:pPr algn="ctr"/>
              <a:t>‹Nr.›</a:t>
            </a:fld>
            <a:endParaRPr lang="de-DE" sz="1600" dirty="0">
              <a:solidFill>
                <a:srgbClr val="669AAF"/>
              </a:solidFill>
            </a:endParaRP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F82EC59B-1C5B-4E6D-82F1-068F4E4CE4DE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8945FC2D-6D8B-4EBA-A916-86B8E8AD8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7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9960858-CF65-4093-B9C3-9AF66D28B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637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468000"/>
            <a:ext cx="10515600" cy="600164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852" y="6044693"/>
            <a:ext cx="1716200" cy="451718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0" y="1210327"/>
            <a:ext cx="10515600" cy="4834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61961AC0-10BD-4DFC-9D7E-31DE9370861C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EFEF31EA-2817-4078-8D7D-774120423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9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58570EFC-8EF8-4FFA-8DA6-0F44BACF1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761" y="1425680"/>
            <a:ext cx="11343641" cy="4751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5761" y="244372"/>
            <a:ext cx="11343641" cy="67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6201" y="6466114"/>
            <a:ext cx="2743200" cy="281437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7248128" y="6346656"/>
            <a:ext cx="249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A958DBC-2E95-4255-B113-9647B0A76D4F}" type="slidenum">
              <a:rPr lang="de-DE" sz="1600" smtClean="0">
                <a:solidFill>
                  <a:srgbClr val="669AAF"/>
                </a:solidFill>
              </a:rPr>
              <a:pPr algn="ctr"/>
              <a:t>‹Nr.›</a:t>
            </a:fld>
            <a:endParaRPr lang="de-DE" sz="1600" dirty="0">
              <a:solidFill>
                <a:srgbClr val="669AAF"/>
              </a:solidFill>
            </a:endParaRP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7EA432BE-5527-4F6C-B068-290DF64C5608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26082536-5E71-4F7E-8DDA-E97D44ED3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11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AC139A29-8D3A-44FF-9A47-807E23228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0423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037-7B08-4D5F-A0CC-8FAA2B4ECD44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A29C2D-54C6-4DA2-B793-D3DC0B728035}" type="slidenum">
              <a:rPr lang="en-US" smtClean="0"/>
              <a:t>‹Nr.›</a:t>
            </a:fld>
            <a:endParaRPr lang="en-US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0E8F7988-75DF-4ACF-877C-9A50C55C38A9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BC1ABEBD-CCBF-4755-A906-EE31EDDF2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7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778F135C-BB9F-4927-B5EF-506C595C0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40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28" y="269877"/>
            <a:ext cx="10515600" cy="587374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128" y="1111251"/>
            <a:ext cx="10515600" cy="5065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5135B890-4BAA-4A7B-B8C9-FB396AF9F391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5" name="Picture 16">
              <a:extLst>
                <a:ext uri="{FF2B5EF4-FFF2-40B4-BE49-F238E27FC236}">
                  <a16:creationId xmlns:a16="http://schemas.microsoft.com/office/drawing/2014/main" id="{1F11D429-5084-408E-B055-AE8E15035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6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43B568C5-CD8E-41E5-8481-E8D5D297D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657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9AD1-E32E-4E50-9CC7-BF923C982DD6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58E6D-5449-4BFF-A822-9F2F1BBE7C2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3">
            <a:extLst>
              <a:ext uri="{FF2B5EF4-FFF2-40B4-BE49-F238E27FC236}">
                <a16:creationId xmlns:a16="http://schemas.microsoft.com/office/drawing/2014/main" id="{72BA565A-24D1-471F-842D-0280D5E55C63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7404356A-02F6-4112-8FFE-285D05FAE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10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D5FFF56-5BD0-4C75-8A10-67392132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39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523"/>
            <a:ext cx="12189629" cy="685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3">
            <a:extLst>
              <a:ext uri="{FF2B5EF4-FFF2-40B4-BE49-F238E27FC236}">
                <a16:creationId xmlns:a16="http://schemas.microsoft.com/office/drawing/2014/main" id="{2D2F81E4-586B-4F40-BB92-A076559BA6E7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8DDB1EE9-C81B-4AF1-8115-1F1486646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10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5A556B87-2B6E-4742-BBC0-6AF56D0AC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69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3">
            <a:extLst>
              <a:ext uri="{FF2B5EF4-FFF2-40B4-BE49-F238E27FC236}">
                <a16:creationId xmlns:a16="http://schemas.microsoft.com/office/drawing/2014/main" id="{31DE430E-98E5-41EF-B5ED-1668CBB3C204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E40496B2-2C7E-4738-92AA-391B61317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13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B47C22C2-6168-4D96-AB7A-485700F13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10156296" cy="344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3">
            <a:extLst>
              <a:ext uri="{FF2B5EF4-FFF2-40B4-BE49-F238E27FC236}">
                <a16:creationId xmlns:a16="http://schemas.microsoft.com/office/drawing/2014/main" id="{56592651-47E5-4A83-9F28-786454F27B78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2C83C662-256B-4A81-810F-B10A849C9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13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FF992587-C3FA-40B5-9E86-00F0C364D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432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8190973" cy="277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3">
            <a:extLst>
              <a:ext uri="{FF2B5EF4-FFF2-40B4-BE49-F238E27FC236}">
                <a16:creationId xmlns:a16="http://schemas.microsoft.com/office/drawing/2014/main" id="{9F61E128-AAFD-4022-BBE2-15B48AA004DC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0D9E8E9A-9AA5-4BAE-B2AD-3665D737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13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E404432-AD8D-47F7-B1C7-AB221C0EA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823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077013" y="1852061"/>
            <a:ext cx="10156297" cy="1749286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77012" y="1280970"/>
            <a:ext cx="10156297" cy="488568"/>
          </a:xfrm>
        </p:spPr>
        <p:txBody>
          <a:bodyPr>
            <a:noAutofit/>
          </a:bodyPr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77013" y="1122363"/>
            <a:ext cx="6997604" cy="2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3">
            <a:extLst>
              <a:ext uri="{FF2B5EF4-FFF2-40B4-BE49-F238E27FC236}">
                <a16:creationId xmlns:a16="http://schemas.microsoft.com/office/drawing/2014/main" id="{0667D74F-CAA8-41E9-B0CC-6571FE53F6E1}"/>
              </a:ext>
            </a:extLst>
          </p:cNvPr>
          <p:cNvGrpSpPr/>
          <p:nvPr userDrawn="1"/>
        </p:nvGrpSpPr>
        <p:grpSpPr>
          <a:xfrm>
            <a:off x="8887626" y="160352"/>
            <a:ext cx="3127016" cy="813869"/>
            <a:chOff x="99391" y="8288"/>
            <a:chExt cx="3158613" cy="732826"/>
          </a:xfrm>
        </p:grpSpPr>
        <p:pic>
          <p:nvPicPr>
            <p:cNvPr id="12" name="Picture 16">
              <a:extLst>
                <a:ext uri="{FF2B5EF4-FFF2-40B4-BE49-F238E27FC236}">
                  <a16:creationId xmlns:a16="http://schemas.microsoft.com/office/drawing/2014/main" id="{FC503507-4567-488A-BB92-5AB859797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9711" y="8288"/>
              <a:ext cx="778293" cy="732826"/>
            </a:xfrm>
            <a:prstGeom prst="rect">
              <a:avLst/>
            </a:prstGeom>
          </p:spPr>
        </p:pic>
        <p:pic>
          <p:nvPicPr>
            <p:cNvPr id="13" name="Picture 1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0BF6D3FB-EAA0-4AAA-8CF3-A79D1C0A7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91" y="99392"/>
              <a:ext cx="2270246" cy="636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725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071350" y="1047443"/>
            <a:ext cx="10098096" cy="4636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2194813" y="4831376"/>
            <a:ext cx="89746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071350" y="1499645"/>
            <a:ext cx="10065224" cy="2865490"/>
          </a:xfrm>
        </p:spPr>
        <p:txBody>
          <a:bodyPr wrap="square" anchor="ctr" anchorCtr="0">
            <a:noAutofit/>
          </a:bodyPr>
          <a:lstStyle>
            <a:lvl1pPr algn="ctr">
              <a:defRPr sz="36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Enter your testimonial here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1349" y="4645214"/>
            <a:ext cx="10098358" cy="294935"/>
          </a:xfrm>
        </p:spPr>
        <p:txBody>
          <a:bodyPr wrap="none" t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071351" y="4945651"/>
            <a:ext cx="10098096" cy="283576"/>
          </a:xfrm>
        </p:spPr>
        <p:txBody>
          <a:bodyPr wrap="none" tIns="0" bIns="0">
            <a:noAutofit/>
          </a:bodyPr>
          <a:lstStyle>
            <a:lvl1pPr marL="0" indent="0" algn="ctr">
              <a:buFontTx/>
              <a:buNone/>
              <a:defRPr sz="1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Profession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9706" y="609539"/>
            <a:ext cx="914400" cy="914400"/>
            <a:chOff x="1849706" y="609539"/>
            <a:chExt cx="914400" cy="914400"/>
          </a:xfrm>
        </p:grpSpPr>
        <p:sp>
          <p:nvSpPr>
            <p:cNvPr id="14" name="Oval 13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 rot="10800000">
            <a:off x="9516557" y="5222468"/>
            <a:ext cx="914400" cy="914400"/>
            <a:chOff x="1849706" y="609539"/>
            <a:chExt cx="914400" cy="914400"/>
          </a:xfrm>
        </p:grpSpPr>
        <p:sp>
          <p:nvSpPr>
            <p:cNvPr id="20" name="Oval 19"/>
            <p:cNvSpPr/>
            <p:nvPr userDrawn="1"/>
          </p:nvSpPr>
          <p:spPr>
            <a:xfrm>
              <a:off x="1849706" y="60953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849706" y="707095"/>
              <a:ext cx="914400" cy="71928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t="6053" r="30725" b="6244"/>
          <a:stretch/>
        </p:blipFill>
        <p:spPr>
          <a:xfrm>
            <a:off x="429491" y="4461163"/>
            <a:ext cx="1233054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98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75" r:id="rId3"/>
    <p:sldLayoutId id="2147483679" r:id="rId4"/>
    <p:sldLayoutId id="2147483651" r:id="rId5"/>
    <p:sldLayoutId id="2147483680" r:id="rId6"/>
    <p:sldLayoutId id="2147483681" r:id="rId7"/>
    <p:sldLayoutId id="2147483682" r:id="rId8"/>
    <p:sldLayoutId id="2147483672" r:id="rId9"/>
    <p:sldLayoutId id="2147483684" r:id="rId10"/>
    <p:sldLayoutId id="2147483685" r:id="rId11"/>
    <p:sldLayoutId id="2147483686" r:id="rId12"/>
    <p:sldLayoutId id="2147483687" r:id="rId13"/>
    <p:sldLayoutId id="2147483673" r:id="rId14"/>
    <p:sldLayoutId id="2147483677" r:id="rId15"/>
    <p:sldLayoutId id="2147483678" r:id="rId16"/>
    <p:sldLayoutId id="2147483649" r:id="rId17"/>
    <p:sldLayoutId id="2147483688" r:id="rId18"/>
    <p:sldLayoutId id="2147483689" r:id="rId19"/>
    <p:sldLayoutId id="2147483695" r:id="rId20"/>
    <p:sldLayoutId id="2147483697" r:id="rId21"/>
    <p:sldLayoutId id="2147483698" r:id="rId22"/>
    <p:sldLayoutId id="2147483699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11" Type="http://schemas.openxmlformats.org/officeDocument/2006/relationships/image" Target="../media/image31.jp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27.png"/><Relationship Id="rId18" Type="http://schemas.openxmlformats.org/officeDocument/2006/relationships/hyperlink" Target="https://www.eu-research.ge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.jpeg"/><Relationship Id="rId17" Type="http://schemas.openxmlformats.org/officeDocument/2006/relationships/hyperlink" Target="https://rustaveli.org.ge/geo/TWINNING-shesakheb-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30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horizon/guidance/ncp-guiding-principles_he_en.pdf" TargetMode="External"/><Relationship Id="rId2" Type="http://schemas.openxmlformats.org/officeDocument/2006/relationships/hyperlink" Target="http://horizoneurope.org.ge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info/funding-tenders/opportunities/portal/screen/home" TargetMode="External"/><Relationship Id="rId5" Type="http://schemas.openxmlformats.org/officeDocument/2006/relationships/hyperlink" Target="https://horizoneuropencpportal.eu/widening-era" TargetMode="External"/><Relationship Id="rId4" Type="http://schemas.openxmlformats.org/officeDocument/2006/relationships/hyperlink" Target="https://horizoneuropencpportal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BEF874-E59B-4096-ACFA-81001262988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2192000" cy="6858000"/>
            <a:chOff x="1" y="-555470"/>
            <a:chExt cx="9906000" cy="74988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F9418D-50C3-469A-946E-A8E37741F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555470"/>
              <a:ext cx="9906000" cy="691558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1C653BE-82BC-495B-85E4-665EDC289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6302530"/>
              <a:ext cx="9906000" cy="64082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E3AB873-7AA2-44FE-9A5E-C98C23FBE9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250" y="5110068"/>
            <a:ext cx="9626306" cy="6644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C3CEE3-D074-421C-BBD4-30EE31A0C4B8}"/>
              </a:ext>
            </a:extLst>
          </p:cNvPr>
          <p:cNvSpPr txBox="1"/>
          <p:nvPr/>
        </p:nvSpPr>
        <p:spPr>
          <a:xfrm>
            <a:off x="1588974" y="1307261"/>
            <a:ext cx="9212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BPG Banner Caps" panose="02060504020202060204"/>
              </a:rPr>
              <a:t>EU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BPG Banner Caps" panose="02060504020202060204"/>
              </a:rPr>
              <a:t>programme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BPG Banner Caps" panose="02060504020202060204"/>
              </a:rPr>
              <a:t> “Support to Georgia’s Researchers’ Mobility”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BPG Banner Caps" panose="02060504020202060204"/>
              </a:rPr>
              <a:t>&amp;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BPG Banner Caps" panose="02060504020202060204"/>
              </a:rPr>
              <a:t>EU ENI East Twinning project “Supporting inter-sectoral collaboration possibilities between 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BPG Banner Caps" panose="02060504020202060204"/>
              </a:rPr>
              <a:t>Research and Industry”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DA6B4C-0C43-E670-A92C-1EDCAA40B67A}"/>
              </a:ext>
            </a:extLst>
          </p:cNvPr>
          <p:cNvGrpSpPr/>
          <p:nvPr/>
        </p:nvGrpSpPr>
        <p:grpSpPr>
          <a:xfrm>
            <a:off x="911737" y="124448"/>
            <a:ext cx="4889500" cy="1003282"/>
            <a:chOff x="129540" y="146050"/>
            <a:chExt cx="4889500" cy="1003282"/>
          </a:xfrm>
        </p:grpSpPr>
        <p:pic>
          <p:nvPicPr>
            <p:cNvPr id="8" name="Picture 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72E43DD8-96EA-C4AB-C387-1D6439B1C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" y="146050"/>
              <a:ext cx="3560400" cy="997595"/>
            </a:xfrm>
            <a:prstGeom prst="rect">
              <a:avLst/>
            </a:prstGeom>
          </p:spPr>
        </p:pic>
        <p:pic>
          <p:nvPicPr>
            <p:cNvPr id="9" name="Grafik 2" descr="Logo&#10;&#10;Description automatically generated">
              <a:extLst>
                <a:ext uri="{FF2B5EF4-FFF2-40B4-BE49-F238E27FC236}">
                  <a16:creationId xmlns:a16="http://schemas.microsoft.com/office/drawing/2014/main" id="{496C681D-9899-5923-E3AC-70C62E496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845" y="146050"/>
              <a:ext cx="1052195" cy="1003282"/>
            </a:xfrm>
            <a:prstGeom prst="rect">
              <a:avLst/>
            </a:prstGeom>
            <a:noFill/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2F2D6FA-DF36-7EDD-B358-FC5FAB23BF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r="17673"/>
          <a:stretch/>
        </p:blipFill>
        <p:spPr>
          <a:xfrm>
            <a:off x="8244681" y="124448"/>
            <a:ext cx="1276350" cy="977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E386D-96BD-313C-0E50-0CD07658C3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237" y="4135616"/>
            <a:ext cx="3879467" cy="954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10B4F0-E3C1-F12D-86AB-23678463ECD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39" y="4420155"/>
            <a:ext cx="612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6750D8-5D67-076E-B889-5A6B679C1AB2}"/>
              </a:ext>
            </a:extLst>
          </p:cNvPr>
          <p:cNvSpPr txBox="1"/>
          <p:nvPr/>
        </p:nvSpPr>
        <p:spPr>
          <a:xfrm>
            <a:off x="253389" y="5755083"/>
            <a:ext cx="1174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slides were created with the support of the European Union, which does not necessarily mean that it reflects the views of the European Union.</a:t>
            </a:r>
          </a:p>
          <a:p>
            <a:r>
              <a:rPr lang="en-US" sz="1400" dirty="0"/>
              <a:t>Only contractors are responsible for the content of the publication.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500774-E7A1-A531-B228-AD5B7BDDF405}"/>
              </a:ext>
            </a:extLst>
          </p:cNvPr>
          <p:cNvSpPr txBox="1"/>
          <p:nvPr/>
        </p:nvSpPr>
        <p:spPr>
          <a:xfrm>
            <a:off x="847978" y="2546966"/>
            <a:ext cx="10554801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BPG Banner Caps" panose="02060504020202060204"/>
                <a:ea typeface="Calibri" panose="020F0502020204030204" pitchFamily="34" charset="0"/>
                <a:cs typeface="Times New Roman" panose="02020603050405020304" pitchFamily="18" charset="0"/>
              </a:rPr>
              <a:t>Practical advice on NCP activities for promoting the Framework </a:t>
            </a:r>
            <a:r>
              <a:rPr lang="en-US" sz="2800" b="1" dirty="0" err="1">
                <a:latin typeface="BPG Banner Caps" panose="02060504020202060204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2800" b="1" dirty="0">
                <a:latin typeface="BPG Banner Caps" panose="02060504020202060204"/>
                <a:ea typeface="Calibri" panose="020F0502020204030204" pitchFamily="34" charset="0"/>
                <a:cs typeface="Times New Roman" panose="02020603050405020304" pitchFamily="18" charset="0"/>
              </a:rPr>
              <a:t>: Information sources, duties and opportunities </a:t>
            </a:r>
            <a:endParaRPr lang="en-US" sz="2000" dirty="0">
              <a:effectLst/>
              <a:latin typeface="BPG Banner Caps" panose="0206050402020206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25" y="4454692"/>
            <a:ext cx="10763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96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Tasks of </a:t>
            </a:r>
            <a:r>
              <a:rPr lang="de-DE" sz="3200" dirty="0" err="1"/>
              <a:t>the</a:t>
            </a:r>
            <a:r>
              <a:rPr lang="de-DE" sz="3200" dirty="0"/>
              <a:t> NCPs 2. </a:t>
            </a:r>
            <a:r>
              <a:rPr lang="de-DE" sz="3200" dirty="0" err="1"/>
              <a:t>Advising</a:t>
            </a:r>
            <a:r>
              <a:rPr lang="de-DE" sz="3200" dirty="0"/>
              <a:t>, </a:t>
            </a:r>
            <a:br>
              <a:rPr lang="de-DE" sz="3200" dirty="0"/>
            </a:br>
            <a:r>
              <a:rPr lang="de-DE" sz="3200" dirty="0" err="1"/>
              <a:t>Assisting</a:t>
            </a:r>
            <a:r>
              <a:rPr lang="de-DE" sz="3200" dirty="0"/>
              <a:t> and Training</a:t>
            </a:r>
            <a:br>
              <a:rPr lang="en-US" sz="2900" dirty="0"/>
            </a:br>
            <a:br>
              <a:rPr lang="en-US" sz="2900" dirty="0"/>
            </a:br>
            <a:endParaRPr lang="en-GB" sz="29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0550" y="1676400"/>
            <a:ext cx="10677525" cy="37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/>
            <a:r>
              <a:rPr lang="de-DE" sz="2200" dirty="0"/>
              <a:t>Assist </a:t>
            </a:r>
            <a:r>
              <a:rPr lang="de-DE" sz="2200" dirty="0" err="1"/>
              <a:t>researchers</a:t>
            </a:r>
            <a:r>
              <a:rPr lang="de-DE" sz="2200" dirty="0"/>
              <a:t> and </a:t>
            </a:r>
            <a:r>
              <a:rPr lang="de-DE" sz="2200" dirty="0" err="1"/>
              <a:t>organisations</a:t>
            </a:r>
            <a:r>
              <a:rPr lang="de-DE" sz="2200" dirty="0"/>
              <a:t>, in </a:t>
            </a:r>
            <a:r>
              <a:rPr lang="de-DE" sz="2200" dirty="0" err="1"/>
              <a:t>particular</a:t>
            </a:r>
            <a:r>
              <a:rPr lang="de-DE" sz="2200" dirty="0"/>
              <a:t> </a:t>
            </a:r>
            <a:r>
              <a:rPr lang="de-DE" sz="2200" dirty="0" err="1"/>
              <a:t>new</a:t>
            </a:r>
            <a:r>
              <a:rPr lang="de-DE" sz="2200" dirty="0"/>
              <a:t> </a:t>
            </a:r>
            <a:r>
              <a:rPr lang="de-DE" sz="2200" dirty="0" err="1"/>
              <a:t>actors</a:t>
            </a:r>
            <a:r>
              <a:rPr lang="de-DE" sz="2200" dirty="0"/>
              <a:t> and SMEs</a:t>
            </a:r>
          </a:p>
          <a:p>
            <a:pPr marL="285750" indent="-285750"/>
            <a:r>
              <a:rPr lang="de-DE" sz="2200" dirty="0"/>
              <a:t>Assist in </a:t>
            </a:r>
            <a:r>
              <a:rPr lang="de-DE" sz="2200" dirty="0" err="1"/>
              <a:t>partner</a:t>
            </a:r>
            <a:r>
              <a:rPr lang="de-DE" sz="2200" dirty="0"/>
              <a:t> </a:t>
            </a:r>
            <a:r>
              <a:rPr lang="de-DE" sz="2200" dirty="0" err="1"/>
              <a:t>search</a:t>
            </a:r>
            <a:r>
              <a:rPr lang="de-DE" sz="2200" dirty="0"/>
              <a:t> </a:t>
            </a:r>
          </a:p>
          <a:p>
            <a:pPr marL="466725" lvl="2" indent="-285750"/>
            <a:r>
              <a:rPr lang="de-DE" dirty="0"/>
              <a:t>Internet 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,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, Enterprise Europe Network </a:t>
            </a:r>
            <a:r>
              <a:rPr lang="de-DE" dirty="0" err="1"/>
              <a:t>for</a:t>
            </a:r>
            <a:r>
              <a:rPr lang="de-DE" dirty="0"/>
              <a:t> SMEs</a:t>
            </a:r>
          </a:p>
          <a:p>
            <a:pPr marL="285750" indent="-285750"/>
            <a:r>
              <a:rPr lang="de-DE" sz="2200" dirty="0" err="1"/>
              <a:t>Advise</a:t>
            </a:r>
            <a:r>
              <a:rPr lang="de-DE" sz="2200" dirty="0"/>
              <a:t> on administrative </a:t>
            </a:r>
            <a:r>
              <a:rPr lang="de-DE" sz="2200" dirty="0" err="1"/>
              <a:t>procedures</a:t>
            </a:r>
            <a:r>
              <a:rPr lang="de-DE" sz="2200" dirty="0"/>
              <a:t>, </a:t>
            </a:r>
            <a:r>
              <a:rPr lang="de-DE" sz="2200" dirty="0" err="1"/>
              <a:t>rules</a:t>
            </a:r>
            <a:r>
              <a:rPr lang="de-DE" sz="2200" dirty="0"/>
              <a:t> and </a:t>
            </a:r>
            <a:r>
              <a:rPr lang="de-DE" sz="2200" dirty="0" err="1"/>
              <a:t>issues</a:t>
            </a:r>
            <a:endParaRPr lang="de-DE" sz="2200" dirty="0"/>
          </a:p>
          <a:p>
            <a:pPr marL="466725" lvl="2" indent="-285750"/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schemes</a:t>
            </a:r>
            <a:r>
              <a:rPr lang="de-DE" dirty="0"/>
              <a:t>, </a:t>
            </a:r>
            <a:r>
              <a:rPr lang="de-DE" dirty="0" err="1"/>
              <a:t>roles</a:t>
            </a:r>
            <a:r>
              <a:rPr lang="de-DE" dirty="0"/>
              <a:t> and </a:t>
            </a:r>
            <a:r>
              <a:rPr lang="de-DE" dirty="0" err="1"/>
              <a:t>resposibilities</a:t>
            </a:r>
            <a:r>
              <a:rPr lang="de-DE" dirty="0"/>
              <a:t> in a </a:t>
            </a:r>
            <a:r>
              <a:rPr lang="de-DE" dirty="0" err="1"/>
              <a:t>consortium</a:t>
            </a:r>
            <a:r>
              <a:rPr lang="de-DE" dirty="0"/>
              <a:t>, </a:t>
            </a:r>
            <a:r>
              <a:rPr lang="de-DE" dirty="0" err="1"/>
              <a:t>rights</a:t>
            </a:r>
            <a:r>
              <a:rPr lang="de-DE" dirty="0"/>
              <a:t> and </a:t>
            </a:r>
            <a:r>
              <a:rPr lang="de-DE" dirty="0" err="1"/>
              <a:t>obligations</a:t>
            </a:r>
            <a:r>
              <a:rPr lang="de-DE" dirty="0"/>
              <a:t>, </a:t>
            </a:r>
            <a:r>
              <a:rPr lang="de-DE" dirty="0" err="1"/>
              <a:t>costs</a:t>
            </a:r>
            <a:r>
              <a:rPr lang="de-DE" dirty="0"/>
              <a:t>, </a:t>
            </a:r>
            <a:r>
              <a:rPr lang="de-DE" dirty="0" err="1"/>
              <a:t>ethical</a:t>
            </a:r>
            <a:r>
              <a:rPr lang="de-DE" dirty="0"/>
              <a:t> </a:t>
            </a:r>
            <a:r>
              <a:rPr lang="de-DE" dirty="0" err="1"/>
              <a:t>rules</a:t>
            </a:r>
            <a:endParaRPr lang="de-DE" dirty="0"/>
          </a:p>
          <a:p>
            <a:pPr marL="285750" indent="-285750"/>
            <a:r>
              <a:rPr lang="de-DE" sz="2200" dirty="0" err="1"/>
              <a:t>Organise</a:t>
            </a:r>
            <a:r>
              <a:rPr lang="de-DE" sz="2200" dirty="0"/>
              <a:t> </a:t>
            </a:r>
            <a:r>
              <a:rPr lang="de-DE" sz="2200" dirty="0" err="1"/>
              <a:t>courses</a:t>
            </a:r>
            <a:r>
              <a:rPr lang="de-DE" sz="2200" dirty="0"/>
              <a:t> and </a:t>
            </a:r>
            <a:r>
              <a:rPr lang="de-DE" sz="2200" dirty="0" err="1"/>
              <a:t>training</a:t>
            </a:r>
            <a:r>
              <a:rPr lang="de-DE" sz="2200" dirty="0"/>
              <a:t> </a:t>
            </a:r>
            <a:r>
              <a:rPr lang="de-DE" sz="2200" dirty="0" err="1"/>
              <a:t>sessions</a:t>
            </a:r>
            <a:endParaRPr lang="de-DE" sz="2200" dirty="0"/>
          </a:p>
          <a:p>
            <a:pPr marL="466725" lvl="2" indent="-285750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multipliers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(SMEs, </a:t>
            </a:r>
            <a:r>
              <a:rPr lang="de-DE" dirty="0" err="1"/>
              <a:t>universities</a:t>
            </a:r>
            <a:r>
              <a:rPr lang="de-DE" dirty="0"/>
              <a:t>, </a:t>
            </a:r>
            <a:r>
              <a:rPr lang="de-DE" dirty="0" err="1"/>
              <a:t>business</a:t>
            </a:r>
            <a:r>
              <a:rPr lang="de-DE" dirty="0"/>
              <a:t> </a:t>
            </a:r>
            <a:r>
              <a:rPr lang="de-DE" dirty="0" err="1"/>
              <a:t>organisations</a:t>
            </a:r>
            <a:r>
              <a:rPr lang="de-DE" dirty="0"/>
              <a:t>)</a:t>
            </a:r>
          </a:p>
          <a:p>
            <a:pPr marL="466725" lvl="2" indent="-285750"/>
            <a:r>
              <a:rPr lang="de-DE" dirty="0"/>
              <a:t>on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 (legal &amp; </a:t>
            </a:r>
            <a:r>
              <a:rPr lang="de-DE" dirty="0" err="1"/>
              <a:t>financial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, </a:t>
            </a:r>
            <a:r>
              <a:rPr lang="de-DE" dirty="0" err="1"/>
              <a:t>research</a:t>
            </a:r>
            <a:r>
              <a:rPr lang="de-DE" dirty="0"/>
              <a:t> and </a:t>
            </a:r>
            <a:r>
              <a:rPr lang="de-DE" dirty="0" err="1"/>
              <a:t>innovation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, </a:t>
            </a:r>
            <a:r>
              <a:rPr lang="de-DE" dirty="0" err="1"/>
              <a:t>modalities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participation</a:t>
            </a:r>
            <a:r>
              <a:rPr lang="de-DE" dirty="0"/>
              <a:t>)</a:t>
            </a:r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686196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Tasks of </a:t>
            </a:r>
            <a:r>
              <a:rPr lang="de-DE" sz="3200" dirty="0" err="1"/>
              <a:t>the</a:t>
            </a:r>
            <a:r>
              <a:rPr lang="de-DE" sz="3200" dirty="0"/>
              <a:t> NCPs – 3. </a:t>
            </a:r>
            <a:r>
              <a:rPr lang="de-DE" sz="3200" dirty="0" err="1"/>
              <a:t>Signposting</a:t>
            </a:r>
            <a:r>
              <a:rPr lang="de-DE" sz="3200" dirty="0"/>
              <a:t> </a:t>
            </a:r>
            <a:br>
              <a:rPr lang="de-DE" sz="3200" dirty="0"/>
            </a:br>
            <a:r>
              <a:rPr lang="de-DE" sz="3200" dirty="0"/>
              <a:t>and </a:t>
            </a:r>
            <a:r>
              <a:rPr lang="de-DE" sz="3200" dirty="0" err="1"/>
              <a:t>cooperation</a:t>
            </a:r>
            <a:br>
              <a:rPr lang="en-US" sz="2900" dirty="0"/>
            </a:br>
            <a:br>
              <a:rPr lang="en-US" sz="2900" dirty="0"/>
            </a:br>
            <a:endParaRPr lang="en-GB" sz="29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0550" y="1676400"/>
            <a:ext cx="10677525" cy="37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/>
              <a:t>Signpost to other business network services</a:t>
            </a:r>
          </a:p>
          <a:p>
            <a:pPr lvl="2"/>
            <a:r>
              <a:rPr lang="en-US" sz="2000" dirty="0"/>
              <a:t>for instance matters relating to internal market, technology transfer, intellectual property rights (IPR) or regional development (EEN, EIB, Structural Funds, etc.)</a:t>
            </a:r>
          </a:p>
          <a:p>
            <a:r>
              <a:rPr lang="en-US" sz="2200" dirty="0"/>
              <a:t>Signpost to national funding </a:t>
            </a:r>
            <a:r>
              <a:rPr lang="en-US" sz="2200" dirty="0" err="1"/>
              <a:t>programmes</a:t>
            </a:r>
            <a:r>
              <a:rPr lang="en-US" sz="2200" dirty="0"/>
              <a:t> and to ERA Net Projects</a:t>
            </a:r>
          </a:p>
          <a:p>
            <a:endParaRPr lang="de-DE" sz="2400" kern="0" dirty="0"/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791693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Challenges</a:t>
            </a:r>
            <a:r>
              <a:rPr lang="de-DE" sz="3200" dirty="0"/>
              <a:t> in NCP Work - 1</a:t>
            </a:r>
            <a:br>
              <a:rPr lang="en-US" sz="2900" dirty="0"/>
            </a:br>
            <a:br>
              <a:rPr lang="en-US" sz="2900" dirty="0"/>
            </a:br>
            <a:endParaRPr lang="en-GB" sz="29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0550" y="1676400"/>
            <a:ext cx="10677525" cy="37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reach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target</a:t>
            </a:r>
            <a:r>
              <a:rPr lang="de-DE" sz="2400" dirty="0"/>
              <a:t> </a:t>
            </a:r>
            <a:r>
              <a:rPr lang="de-DE" sz="2400" dirty="0" err="1"/>
              <a:t>research</a:t>
            </a:r>
            <a:r>
              <a:rPr lang="de-DE" sz="2400" dirty="0"/>
              <a:t> </a:t>
            </a:r>
            <a:r>
              <a:rPr lang="de-DE" sz="2400" dirty="0" err="1"/>
              <a:t>community</a:t>
            </a:r>
            <a:r>
              <a:rPr lang="de-DE" sz="2400" dirty="0"/>
              <a:t> – </a:t>
            </a:r>
            <a:r>
              <a:rPr lang="de-DE" sz="2400" dirty="0" err="1"/>
              <a:t>knowledge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„national </a:t>
            </a:r>
            <a:r>
              <a:rPr lang="de-DE" sz="2400" dirty="0" err="1"/>
              <a:t>research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“ and </a:t>
            </a:r>
            <a:r>
              <a:rPr lang="de-DE" sz="2400" dirty="0" err="1"/>
              <a:t>key</a:t>
            </a:r>
            <a:r>
              <a:rPr lang="de-DE" sz="2400" dirty="0"/>
              <a:t> </a:t>
            </a:r>
            <a:r>
              <a:rPr lang="de-DE" sz="2400" dirty="0" err="1"/>
              <a:t>players</a:t>
            </a:r>
            <a:endParaRPr lang="de-DE" sz="2400" dirty="0"/>
          </a:p>
          <a:p>
            <a:pPr>
              <a:lnSpc>
                <a:spcPct val="90000"/>
              </a:lnSpc>
            </a:pPr>
            <a:r>
              <a:rPr lang="de-DE" sz="2400" dirty="0"/>
              <a:t>Building </a:t>
            </a:r>
            <a:r>
              <a:rPr lang="de-DE" sz="2400" dirty="0" err="1"/>
              <a:t>good</a:t>
            </a:r>
            <a:r>
              <a:rPr lang="de-DE" sz="2400" dirty="0"/>
              <a:t> personal </a:t>
            </a:r>
            <a:r>
              <a:rPr lang="de-DE" sz="2400" dirty="0" err="1"/>
              <a:t>contacts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local</a:t>
            </a:r>
            <a:r>
              <a:rPr lang="de-DE" sz="2400" dirty="0"/>
              <a:t> partners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well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gaining</a:t>
            </a:r>
            <a:r>
              <a:rPr lang="de-DE" sz="2400" dirty="0"/>
              <a:t> a </a:t>
            </a:r>
            <a:r>
              <a:rPr lang="de-DE" sz="2400" dirty="0" err="1"/>
              <a:t>good</a:t>
            </a:r>
            <a:r>
              <a:rPr lang="de-DE" sz="2400" dirty="0"/>
              <a:t> </a:t>
            </a:r>
            <a:r>
              <a:rPr lang="de-DE" sz="2400" dirty="0" err="1"/>
              <a:t>reputation</a:t>
            </a:r>
            <a:r>
              <a:rPr lang="de-DE" sz="2400" dirty="0"/>
              <a:t> of </a:t>
            </a:r>
            <a:r>
              <a:rPr lang="de-DE" sz="2400" dirty="0" err="1"/>
              <a:t>quality</a:t>
            </a:r>
            <a:r>
              <a:rPr lang="de-DE" sz="2400" dirty="0"/>
              <a:t> of </a:t>
            </a:r>
            <a:r>
              <a:rPr lang="de-DE" sz="2400" dirty="0" err="1"/>
              <a:t>provided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 </a:t>
            </a:r>
            <a:r>
              <a:rPr lang="de-DE" sz="2400" dirty="0" err="1"/>
              <a:t>long</a:t>
            </a:r>
            <a:r>
              <a:rPr lang="de-DE" sz="2400" dirty="0"/>
              <a:t> time </a:t>
            </a:r>
            <a:r>
              <a:rPr lang="de-DE" sz="2400" dirty="0" err="1"/>
              <a:t>process</a:t>
            </a:r>
            <a:endParaRPr lang="de-DE" sz="2400" dirty="0"/>
          </a:p>
          <a:p>
            <a:pPr>
              <a:lnSpc>
                <a:spcPct val="90000"/>
              </a:lnSpc>
            </a:pPr>
            <a:r>
              <a:rPr lang="de-DE" sz="2400" dirty="0"/>
              <a:t>Motivation of </a:t>
            </a:r>
            <a:r>
              <a:rPr lang="de-DE" sz="2400" dirty="0" err="1"/>
              <a:t>researchers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participate</a:t>
            </a:r>
            <a:r>
              <a:rPr lang="de-DE" sz="2400" dirty="0"/>
              <a:t> in FP (</a:t>
            </a:r>
            <a:r>
              <a:rPr lang="de-DE" sz="2400" dirty="0" err="1"/>
              <a:t>competition</a:t>
            </a:r>
            <a:r>
              <a:rPr lang="de-DE" sz="2400" dirty="0"/>
              <a:t> of „national </a:t>
            </a:r>
            <a:r>
              <a:rPr lang="de-DE" sz="2400" dirty="0" err="1"/>
              <a:t>grant</a:t>
            </a:r>
            <a:r>
              <a:rPr lang="de-DE" sz="2400" dirty="0"/>
              <a:t> </a:t>
            </a:r>
            <a:r>
              <a:rPr lang="de-DE" sz="2400" dirty="0" err="1"/>
              <a:t>schemes</a:t>
            </a:r>
            <a:r>
              <a:rPr lang="de-DE" sz="2400" dirty="0"/>
              <a:t>“ – </a:t>
            </a:r>
            <a:r>
              <a:rPr lang="de-DE" sz="2400" dirty="0" err="1"/>
              <a:t>often</a:t>
            </a:r>
            <a:r>
              <a:rPr lang="de-DE" sz="2400" dirty="0"/>
              <a:t> </a:t>
            </a:r>
            <a:r>
              <a:rPr lang="de-DE" sz="2400" dirty="0" err="1"/>
              <a:t>higher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, </a:t>
            </a:r>
            <a:r>
              <a:rPr lang="de-DE" sz="2400" dirty="0" err="1"/>
              <a:t>less</a:t>
            </a:r>
            <a:r>
              <a:rPr lang="de-DE" sz="2400" dirty="0"/>
              <a:t> administrative)</a:t>
            </a:r>
          </a:p>
          <a:p>
            <a:pPr>
              <a:lnSpc>
                <a:spcPct val="90000"/>
              </a:lnSpc>
            </a:pPr>
            <a:r>
              <a:rPr lang="de-DE" sz="2400" dirty="0"/>
              <a:t>Information </a:t>
            </a:r>
            <a:r>
              <a:rPr lang="de-DE" sz="2400" dirty="0" err="1"/>
              <a:t>about</a:t>
            </a:r>
            <a:r>
              <a:rPr lang="de-DE" sz="2400" dirty="0"/>
              <a:t> EU projects in </a:t>
            </a:r>
            <a:r>
              <a:rPr lang="de-DE" sz="2400" dirty="0" err="1"/>
              <a:t>preparation</a:t>
            </a:r>
            <a:r>
              <a:rPr lang="de-DE" sz="2400" dirty="0"/>
              <a:t> and </a:t>
            </a:r>
            <a:r>
              <a:rPr lang="de-DE" sz="2400" dirty="0" err="1"/>
              <a:t>respective</a:t>
            </a:r>
            <a:r>
              <a:rPr lang="de-DE" sz="2400" dirty="0"/>
              <a:t> </a:t>
            </a:r>
            <a:r>
              <a:rPr lang="de-DE" sz="2400" dirty="0" err="1"/>
              <a:t>coordinators</a:t>
            </a:r>
            <a:r>
              <a:rPr lang="de-DE" sz="2400" dirty="0"/>
              <a:t> – </a:t>
            </a:r>
            <a:r>
              <a:rPr lang="de-DE" sz="2400" dirty="0" err="1"/>
              <a:t>most</a:t>
            </a:r>
            <a:r>
              <a:rPr lang="de-DE" sz="2400" dirty="0"/>
              <a:t> </a:t>
            </a:r>
            <a:r>
              <a:rPr lang="de-DE" sz="2400" dirty="0" err="1"/>
              <a:t>research</a:t>
            </a:r>
            <a:r>
              <a:rPr lang="de-DE" sz="2400" dirty="0"/>
              <a:t> </a:t>
            </a:r>
            <a:r>
              <a:rPr lang="de-DE" sz="2400" dirty="0" err="1"/>
              <a:t>teams</a:t>
            </a:r>
            <a:r>
              <a:rPr lang="de-DE" sz="2400" dirty="0"/>
              <a:t> </a:t>
            </a:r>
            <a:r>
              <a:rPr lang="de-DE" sz="2400" dirty="0" err="1"/>
              <a:t>want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join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consortium</a:t>
            </a:r>
            <a:r>
              <a:rPr lang="de-DE" sz="2400" dirty="0"/>
              <a:t> not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coordinate</a:t>
            </a:r>
            <a:r>
              <a:rPr lang="de-DE" sz="2400" dirty="0"/>
              <a:t> a </a:t>
            </a:r>
            <a:r>
              <a:rPr lang="de-DE" sz="2400" dirty="0" err="1"/>
              <a:t>project</a:t>
            </a:r>
            <a:endParaRPr lang="de-DE" sz="2400" dirty="0"/>
          </a:p>
          <a:p>
            <a:pPr>
              <a:lnSpc>
                <a:spcPct val="90000"/>
              </a:lnSpc>
            </a:pPr>
            <a:r>
              <a:rPr lang="de-DE" sz="2400" dirty="0" err="1"/>
              <a:t>Availability</a:t>
            </a:r>
            <a:r>
              <a:rPr lang="de-DE" sz="2400" dirty="0"/>
              <a:t> and different </a:t>
            </a:r>
            <a:r>
              <a:rPr lang="de-DE" sz="2400" dirty="0" err="1"/>
              <a:t>formats</a:t>
            </a:r>
            <a:r>
              <a:rPr lang="de-DE" sz="2400" dirty="0"/>
              <a:t> of </a:t>
            </a:r>
            <a:r>
              <a:rPr lang="de-DE" sz="2400" dirty="0" err="1"/>
              <a:t>statistical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endParaRPr lang="de-DE" sz="2400" dirty="0"/>
          </a:p>
          <a:p>
            <a:endParaRPr lang="de-DE" sz="2400" kern="0" dirty="0"/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7897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 err="1"/>
              <a:t>Challenges</a:t>
            </a:r>
            <a:r>
              <a:rPr lang="de-DE" sz="2600" dirty="0"/>
              <a:t> in NCP Work – 2 (International)</a:t>
            </a:r>
            <a:br>
              <a:rPr lang="en-US" sz="2600" dirty="0"/>
            </a:br>
            <a:br>
              <a:rPr lang="en-US" sz="2600" dirty="0"/>
            </a:br>
            <a:endParaRPr lang="en-GB" sz="26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0550" y="1676400"/>
            <a:ext cx="10677525" cy="37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dirty="0"/>
              <a:t>Priority setting for FP work programmes is seen as a “black box” for international partners</a:t>
            </a:r>
          </a:p>
          <a:p>
            <a:r>
              <a:rPr lang="en-GB" sz="2400" dirty="0"/>
              <a:t>Difficult integration into the European NCP network e.g. attending NCP meetings in Europe</a:t>
            </a:r>
            <a:endParaRPr lang="de-DE" sz="2400" dirty="0"/>
          </a:p>
          <a:p>
            <a:r>
              <a:rPr lang="de-DE" sz="2400" dirty="0" err="1"/>
              <a:t>Availability</a:t>
            </a:r>
            <a:r>
              <a:rPr lang="de-DE" sz="2400" dirty="0"/>
              <a:t> of „</a:t>
            </a:r>
            <a:r>
              <a:rPr lang="de-DE" sz="2400" dirty="0" err="1"/>
              <a:t>grey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“ – draft </a:t>
            </a:r>
            <a:r>
              <a:rPr lang="de-DE" sz="2400" dirty="0" err="1"/>
              <a:t>work</a:t>
            </a:r>
            <a:r>
              <a:rPr lang="de-DE" sz="2400" dirty="0"/>
              <a:t> </a:t>
            </a:r>
            <a:r>
              <a:rPr lang="de-DE" sz="2400" dirty="0" err="1"/>
              <a:t>programmes</a:t>
            </a:r>
            <a:r>
              <a:rPr lang="de-DE" sz="2400" dirty="0"/>
              <a:t> – </a:t>
            </a:r>
            <a:r>
              <a:rPr lang="de-DE" sz="2400" dirty="0" err="1"/>
              <a:t>topics</a:t>
            </a:r>
            <a:r>
              <a:rPr lang="de-DE" sz="2400" dirty="0"/>
              <a:t> </a:t>
            </a:r>
            <a:r>
              <a:rPr lang="de-DE" sz="2400" dirty="0" err="1"/>
              <a:t>addressed</a:t>
            </a:r>
            <a:r>
              <a:rPr lang="de-DE" sz="2400" dirty="0"/>
              <a:t> in </a:t>
            </a:r>
            <a:r>
              <a:rPr lang="de-DE" sz="2400" dirty="0" err="1"/>
              <a:t>future</a:t>
            </a:r>
            <a:r>
              <a:rPr lang="de-DE" sz="2400" dirty="0"/>
              <a:t> </a:t>
            </a:r>
            <a:r>
              <a:rPr lang="de-DE" sz="2400" dirty="0" err="1"/>
              <a:t>calls</a:t>
            </a:r>
            <a:r>
              <a:rPr lang="de-DE" sz="2400" dirty="0"/>
              <a:t> </a:t>
            </a:r>
          </a:p>
          <a:p>
            <a:r>
              <a:rPr lang="en-GB" sz="2400"/>
              <a:t>Often </a:t>
            </a:r>
            <a:r>
              <a:rPr lang="en-GB" sz="2400" dirty="0"/>
              <a:t>take on this role in addition to their existing workload - additional remuneration often limited on reimbursement of travel expenses</a:t>
            </a:r>
          </a:p>
          <a:p>
            <a:r>
              <a:rPr lang="en-GB" sz="2400" dirty="0"/>
              <a:t>New appointments and changes in staff regularly</a:t>
            </a:r>
          </a:p>
          <a:p>
            <a:pPr marL="0" indent="0">
              <a:buNone/>
            </a:pPr>
            <a:endParaRPr lang="de-DE" sz="2400" kern="0" dirty="0"/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299726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 dirty="0"/>
            </a:br>
            <a:br>
              <a:rPr lang="en-US" sz="2600" dirty="0"/>
            </a:br>
            <a:endParaRPr lang="en-GB" sz="26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0550" y="1676400"/>
            <a:ext cx="10677525" cy="37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/>
              <a:t>Study NCP Guiding principles and relevant, targeted core functions (</a:t>
            </a:r>
            <a:r>
              <a:rPr lang="en-US" sz="2400" dirty="0" err="1"/>
              <a:t>accordingto</a:t>
            </a:r>
            <a:r>
              <a:rPr lang="en-US" sz="2400" dirty="0"/>
              <a:t> group topics)</a:t>
            </a:r>
          </a:p>
          <a:p>
            <a:r>
              <a:rPr lang="en-US" sz="2400" dirty="0"/>
              <a:t>Identify the tasks and elaborate: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Which tasks are already implemented sufficiently by the Georgian NCP system?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Which tasks are not </a:t>
            </a:r>
            <a:r>
              <a:rPr lang="en-US" sz="1800" dirty="0" err="1"/>
              <a:t>implememted</a:t>
            </a:r>
            <a:r>
              <a:rPr lang="en-US" sz="1800" dirty="0"/>
              <a:t> sufficiently?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Which additional measures make especially sense for Georgia?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Identify/draft concrete measures, which would effectively support Georgian R&amp;I stakeholders and therefore upgrade the NCP system (e.g. specific events, </a:t>
            </a:r>
            <a:r>
              <a:rPr lang="en-US" sz="1800" dirty="0" err="1"/>
              <a:t>trainig</a:t>
            </a:r>
            <a:r>
              <a:rPr lang="en-US" sz="1800" dirty="0"/>
              <a:t> tools, </a:t>
            </a:r>
            <a:r>
              <a:rPr lang="en-US" sz="1800" dirty="0" err="1"/>
              <a:t>informations</a:t>
            </a:r>
            <a:r>
              <a:rPr lang="en-US" sz="1800" dirty="0"/>
              <a:t> campaigns).</a:t>
            </a:r>
          </a:p>
          <a:p>
            <a:r>
              <a:rPr lang="en-US" sz="2400" dirty="0" err="1"/>
              <a:t>Summarise</a:t>
            </a:r>
            <a:r>
              <a:rPr lang="en-US" sz="2400" dirty="0"/>
              <a:t> and describe your results and present to the whole group (select 1 or 2 people to do so in advance!)</a:t>
            </a:r>
          </a:p>
          <a:p>
            <a:pPr marL="0" indent="0">
              <a:buNone/>
            </a:pPr>
            <a:endParaRPr lang="de-DE" sz="2400" kern="0" dirty="0"/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467961B-6E2F-44E2-8140-EE755A2F93EE}"/>
              </a:ext>
            </a:extLst>
          </p:cNvPr>
          <p:cNvSpPr txBox="1">
            <a:spLocks/>
          </p:cNvSpPr>
          <p:nvPr/>
        </p:nvSpPr>
        <p:spPr>
          <a:xfrm>
            <a:off x="454920" y="329168"/>
            <a:ext cx="10632181" cy="877827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Group Work: </a:t>
            </a:r>
            <a:r>
              <a:rPr lang="en-US" sz="2400" dirty="0"/>
              <a:t>Core functions of NCP, current </a:t>
            </a:r>
          </a:p>
          <a:p>
            <a:r>
              <a:rPr lang="en-US" sz="2400" dirty="0"/>
              <a:t>measures and opportunities for Georgia</a:t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325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600" dirty="0"/>
            </a:br>
            <a:br>
              <a:rPr lang="en-US" sz="2600" dirty="0"/>
            </a:br>
            <a:endParaRPr lang="en-GB" sz="26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0550" y="1676400"/>
            <a:ext cx="10677525" cy="37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400" dirty="0"/>
              <a:t>Divide into 3 groups, consisting of both NCPs + Grants office representatives:</a:t>
            </a:r>
          </a:p>
          <a:p>
            <a:endParaRPr lang="en-US" sz="2400" dirty="0"/>
          </a:p>
          <a:p>
            <a:pPr>
              <a:spcAft>
                <a:spcPts val="1800"/>
              </a:spcAft>
            </a:pPr>
            <a:r>
              <a:rPr lang="en-US" sz="2400" dirty="0"/>
              <a:t>Group 1: Informing and awareness raising 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Group 2: Assisting, advising and training 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Group 3: Signposting and cooperation</a:t>
            </a:r>
            <a:endParaRPr lang="de-DE" sz="2400" kern="0" dirty="0"/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467961B-6E2F-44E2-8140-EE755A2F93EE}"/>
              </a:ext>
            </a:extLst>
          </p:cNvPr>
          <p:cNvSpPr txBox="1">
            <a:spLocks/>
          </p:cNvSpPr>
          <p:nvPr/>
        </p:nvSpPr>
        <p:spPr>
          <a:xfrm>
            <a:off x="454920" y="329168"/>
            <a:ext cx="10632181" cy="877827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Group Work: </a:t>
            </a:r>
            <a:r>
              <a:rPr lang="en-US" sz="2400" dirty="0"/>
              <a:t>Core functions of NCP, current </a:t>
            </a:r>
          </a:p>
          <a:p>
            <a:r>
              <a:rPr lang="en-US" sz="2400" dirty="0"/>
              <a:t>measures and opportunities for Georgia</a:t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368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C034D46-C8D9-4A7A-8E18-F9DA710341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96" y="44205"/>
            <a:ext cx="6323904" cy="53035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A7063C-FCEC-4119-860B-813B9F6F80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57665" y="3162879"/>
            <a:ext cx="4734335" cy="36951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8C783-702A-42A5-BA35-6B39D708AA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38075"/>
            <a:ext cx="4670484" cy="3695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6A3B1C-0EB9-46F9-A34F-2B8562FD91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3447"/>
            <a:ext cx="12192000" cy="69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327A-FC65-4BCC-84C8-945578936B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8400" y="0"/>
            <a:ext cx="42936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954548-FE46-4253-AB74-1D1D01D0CC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4393"/>
            <a:ext cx="12192000" cy="333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B5E3DE-4411-4634-BF28-F804AF6A10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0632"/>
            <a:ext cx="2235200" cy="43679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86941D-524C-48BD-B64C-A1F2C041024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02474" y="939800"/>
            <a:ext cx="2076825" cy="40585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C53BDB-768F-4391-B46B-611CA70D1456}"/>
              </a:ext>
            </a:extLst>
          </p:cNvPr>
          <p:cNvSpPr txBox="1"/>
          <p:nvPr/>
        </p:nvSpPr>
        <p:spPr>
          <a:xfrm>
            <a:off x="3093517" y="1564796"/>
            <a:ext cx="6862587" cy="1304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3446" dirty="0">
                <a:latin typeface="BPG Banner Caps" panose="02060504020202060204" pitchFamily="18" charset="0"/>
              </a:rPr>
              <a:t>მადლობა  ყურადღებისთვის</a:t>
            </a:r>
            <a:endParaRPr lang="en-US" sz="3446" dirty="0">
              <a:latin typeface="BPG Banner Caps" panose="02060504020202060204" pitchFamily="18" charset="0"/>
            </a:endParaRPr>
          </a:p>
          <a:p>
            <a:pPr algn="ctr"/>
            <a:r>
              <a:rPr lang="en-US" sz="4431" dirty="0">
                <a:latin typeface="BPG Banner Caps" panose="02060504020202060204" pitchFamily="18" charset="0"/>
              </a:rPr>
              <a:t>Thank You!</a:t>
            </a:r>
            <a:r>
              <a:rPr lang="ka-GE" sz="4431" dirty="0">
                <a:latin typeface="BPG Banner Caps" panose="02060504020202060204" pitchFamily="18" charset="0"/>
              </a:rPr>
              <a:t> </a:t>
            </a:r>
            <a:endParaRPr lang="en-US" sz="4431" dirty="0">
              <a:latin typeface="GL Kirovi Bold" panose="020B0606020202050201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D4B5F2-DA1F-442F-9F95-A06CA0A8F40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958" y="5935683"/>
            <a:ext cx="682753" cy="6489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FF4C1F-3C5F-4352-B74E-9E9546A6A65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90312" y="5935683"/>
            <a:ext cx="682753" cy="6489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0FBFD77-C804-BCEC-6AC8-6986EAB3D6C0}"/>
              </a:ext>
            </a:extLst>
          </p:cNvPr>
          <p:cNvGrpSpPr/>
          <p:nvPr/>
        </p:nvGrpSpPr>
        <p:grpSpPr>
          <a:xfrm>
            <a:off x="52422" y="88136"/>
            <a:ext cx="3362806" cy="687364"/>
            <a:chOff x="129540" y="146050"/>
            <a:chExt cx="4889500" cy="1003282"/>
          </a:xfrm>
        </p:grpSpPr>
        <p:pic>
          <p:nvPicPr>
            <p:cNvPr id="16" name="Picture 15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C7487C4-3490-3EC7-7F0A-C9DB604D8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" y="146050"/>
              <a:ext cx="3560400" cy="997595"/>
            </a:xfrm>
            <a:prstGeom prst="rect">
              <a:avLst/>
            </a:prstGeom>
          </p:spPr>
        </p:pic>
        <p:pic>
          <p:nvPicPr>
            <p:cNvPr id="24" name="Grafik 2" descr="Logo&#10;&#10;Description automatically generated">
              <a:extLst>
                <a:ext uri="{FF2B5EF4-FFF2-40B4-BE49-F238E27FC236}">
                  <a16:creationId xmlns:a16="http://schemas.microsoft.com/office/drawing/2014/main" id="{771BA1CA-62A2-2437-4B50-D5DDD7FD5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845" y="146050"/>
              <a:ext cx="1052195" cy="1003282"/>
            </a:xfrm>
            <a:prstGeom prst="rect">
              <a:avLst/>
            </a:prstGeom>
            <a:noFill/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A9E116-D53F-E414-C565-B15EA7E8A975}"/>
              </a:ext>
            </a:extLst>
          </p:cNvPr>
          <p:cNvGrpSpPr/>
          <p:nvPr/>
        </p:nvGrpSpPr>
        <p:grpSpPr>
          <a:xfrm>
            <a:off x="1443572" y="5271297"/>
            <a:ext cx="9484823" cy="939800"/>
            <a:chOff x="1487640" y="5899102"/>
            <a:chExt cx="9484823" cy="939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F850BB9-F298-6CEA-C35E-C48323B53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87640" y="5899102"/>
              <a:ext cx="8699500" cy="9398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AC50664-D5AB-F797-81D9-A74E9B29B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6463" y="5961897"/>
              <a:ext cx="576000" cy="57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350DB07A-6482-FE22-51D9-0C9721DD258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9" r="17673"/>
          <a:stretch/>
        </p:blipFill>
        <p:spPr>
          <a:xfrm>
            <a:off x="6848058" y="95260"/>
            <a:ext cx="895076" cy="6857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5649B6D-0178-37B0-5B6C-F465397E2ADA}"/>
              </a:ext>
            </a:extLst>
          </p:cNvPr>
          <p:cNvSpPr txBox="1"/>
          <p:nvPr/>
        </p:nvSpPr>
        <p:spPr>
          <a:xfrm>
            <a:off x="8721386" y="77826"/>
            <a:ext cx="3248255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7" dirty="0">
                <a:hlinkClick r:id="rId17"/>
              </a:rPr>
              <a:t>EU Twinning in Science-Business links</a:t>
            </a:r>
            <a:endParaRPr lang="en-US" sz="1477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4CD54D-739D-3169-228C-6979C7546C1B}"/>
              </a:ext>
            </a:extLst>
          </p:cNvPr>
          <p:cNvSpPr txBox="1"/>
          <p:nvPr/>
        </p:nvSpPr>
        <p:spPr>
          <a:xfrm>
            <a:off x="8256739" y="413615"/>
            <a:ext cx="3935261" cy="31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80" dirty="0">
                <a:hlinkClick r:id="rId18"/>
              </a:rPr>
              <a:t>EU Georgia's Researchers' Mobility </a:t>
            </a:r>
            <a:r>
              <a:rPr lang="en-US" sz="1480" dirty="0" err="1">
                <a:hlinkClick r:id="rId18"/>
              </a:rPr>
              <a:t>Programme</a:t>
            </a:r>
            <a:endParaRPr lang="en-US" sz="1480" dirty="0"/>
          </a:p>
        </p:txBody>
      </p:sp>
    </p:spTree>
    <p:extLst>
      <p:ext uri="{BB962C8B-B14F-4D97-AF65-F5344CB8AC3E}">
        <p14:creationId xmlns:p14="http://schemas.microsoft.com/office/powerpoint/2010/main" val="245931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Information Sources</a:t>
            </a:r>
            <a:endParaRPr lang="en-GB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757237" y="1848030"/>
            <a:ext cx="10677525" cy="39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400" dirty="0"/>
              <a:t>Horizon Europe Portal Georgia: </a:t>
            </a:r>
            <a:r>
              <a:rPr lang="de-DE" sz="2400" dirty="0">
                <a:hlinkClick r:id="rId2"/>
              </a:rPr>
              <a:t>http://horizoneurope.org.ge</a:t>
            </a:r>
            <a:r>
              <a:rPr lang="de-DE" sz="2400">
                <a:hlinkClick r:id="rId2"/>
              </a:rPr>
              <a:t>/en</a:t>
            </a:r>
            <a:r>
              <a:rPr lang="de-DE" sz="2400"/>
              <a:t> </a:t>
            </a:r>
            <a:endParaRPr lang="de-DE" sz="2400" dirty="0"/>
          </a:p>
          <a:p>
            <a:r>
              <a:rPr lang="de-DE" sz="2400" dirty="0"/>
              <a:t>NCP Guiding </a:t>
            </a:r>
            <a:r>
              <a:rPr lang="de-DE" sz="2400" dirty="0" err="1"/>
              <a:t>Principles</a:t>
            </a:r>
            <a:r>
              <a:rPr lang="de-DE" sz="2400" dirty="0"/>
              <a:t>: </a:t>
            </a:r>
            <a:r>
              <a:rPr lang="de-DE" sz="2400" dirty="0">
                <a:hlinkClick r:id="rId3"/>
              </a:rPr>
              <a:t>https://ec.europa.eu/info/funding-tenders/opportunities/docs/2021-2027/horizon/guidance/ncp-guiding-principles_he_en.pdf</a:t>
            </a:r>
            <a:endParaRPr lang="de-DE" sz="2400" dirty="0"/>
          </a:p>
          <a:p>
            <a:r>
              <a:rPr lang="de-DE" sz="2400" dirty="0"/>
              <a:t>Horizon Europe NCP Portal: </a:t>
            </a:r>
            <a:r>
              <a:rPr lang="de-DE" sz="2400" dirty="0">
                <a:hlinkClick r:id="rId4"/>
              </a:rPr>
              <a:t>Home | Horizon Europe NCP Portal</a:t>
            </a:r>
            <a:r>
              <a:rPr lang="de-DE" sz="2400" dirty="0"/>
              <a:t>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landing</a:t>
            </a:r>
            <a:r>
              <a:rPr lang="de-DE" sz="2400" dirty="0"/>
              <a:t> </a:t>
            </a:r>
            <a:r>
              <a:rPr lang="de-DE" sz="2400" dirty="0" err="1"/>
              <a:t>spot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access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all NCP network projects)</a:t>
            </a:r>
          </a:p>
          <a:p>
            <a:r>
              <a:rPr lang="de-DE" sz="2400" dirty="0"/>
              <a:t>WIDERA Project: </a:t>
            </a:r>
            <a:r>
              <a:rPr lang="de-DE" sz="2400" dirty="0" err="1">
                <a:hlinkClick r:id="rId5"/>
              </a:rPr>
              <a:t>Widening</a:t>
            </a:r>
            <a:r>
              <a:rPr lang="de-DE" sz="2400" dirty="0">
                <a:hlinkClick r:id="rId5"/>
              </a:rPr>
              <a:t> &amp; ERA | Horizon Europe NCP Portal</a:t>
            </a:r>
            <a:endParaRPr lang="de-DE" sz="2400" dirty="0"/>
          </a:p>
          <a:p>
            <a:r>
              <a:rPr lang="de-DE" sz="2400" dirty="0"/>
              <a:t>Funding and Tenders Portal: </a:t>
            </a:r>
            <a:r>
              <a:rPr lang="de-DE" sz="2400" dirty="0">
                <a:hlinkClick r:id="rId6"/>
              </a:rPr>
              <a:t>Funding &amp; </a:t>
            </a:r>
            <a:r>
              <a:rPr lang="de-DE" sz="2400" dirty="0" err="1">
                <a:hlinkClick r:id="rId6"/>
              </a:rPr>
              <a:t>tenders</a:t>
            </a:r>
            <a:r>
              <a:rPr lang="de-DE" sz="2400" dirty="0">
                <a:hlinkClick r:id="rId6"/>
              </a:rPr>
              <a:t> (europa.eu)</a:t>
            </a:r>
            <a:endParaRPr lang="de-DE" sz="2400" dirty="0"/>
          </a:p>
          <a:p>
            <a:endParaRPr lang="de-DE" sz="2400" dirty="0"/>
          </a:p>
          <a:p>
            <a:endParaRPr lang="de-DE" sz="2400" kern="0" dirty="0"/>
          </a:p>
          <a:p>
            <a:endParaRPr lang="de-DE" sz="2400" kern="0" dirty="0"/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44935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FE90630-DF09-4195-B2D6-DE94C479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of </a:t>
            </a:r>
            <a:r>
              <a:rPr lang="de-DE" dirty="0" err="1"/>
              <a:t>NCP‘s</a:t>
            </a:r>
            <a:r>
              <a:rPr lang="de-DE" dirty="0"/>
              <a:t> and Grant Offices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0AB7247F-BE30-4DE8-A797-51B4611CCB80}"/>
              </a:ext>
            </a:extLst>
          </p:cNvPr>
          <p:cNvGrpSpPr>
            <a:grpSpLocks/>
          </p:cNvGrpSpPr>
          <p:nvPr/>
        </p:nvGrpSpPr>
        <p:grpSpPr bwMode="auto">
          <a:xfrm>
            <a:off x="1789115" y="1485900"/>
            <a:ext cx="7212010" cy="4652963"/>
            <a:chOff x="619" y="677"/>
            <a:chExt cx="4814" cy="3355"/>
          </a:xfrm>
        </p:grpSpPr>
        <p:sp>
          <p:nvSpPr>
            <p:cNvPr id="21" name="Text Box 7">
              <a:extLst>
                <a:ext uri="{FF2B5EF4-FFF2-40B4-BE49-F238E27FC236}">
                  <a16:creationId xmlns:a16="http://schemas.microsoft.com/office/drawing/2014/main" id="{D3518D85-D5EF-4C58-AA7B-3BB8AFD2C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8" y="677"/>
              <a:ext cx="1591" cy="333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ts val="1750"/>
                </a:spcBef>
                <a:buClr>
                  <a:srgbClr val="FFFF00"/>
                </a:buClr>
                <a:buSzPct val="100000"/>
                <a:defRPr/>
              </a:pPr>
              <a:r>
                <a:rPr lang="de-DE" sz="2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  <a:ea typeface="Lucida Sans Unicode" pitchFamily="34" charset="0"/>
                  <a:cs typeface="Lucida Sans Unicode" pitchFamily="34" charset="0"/>
                </a:rPr>
                <a:t>Commission</a:t>
              </a:r>
              <a:endParaRPr lang="de-D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23" name="Text Box 8">
              <a:extLst>
                <a:ext uri="{FF2B5EF4-FFF2-40B4-BE49-F238E27FC236}">
                  <a16:creationId xmlns:a16="http://schemas.microsoft.com/office/drawing/2014/main" id="{AD9AD016-F732-402D-A879-CF8F64091E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" y="3691"/>
              <a:ext cx="187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449263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449263" fontAlgn="base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ts val="1750"/>
                </a:spcBef>
                <a:buClr>
                  <a:srgbClr val="000000"/>
                </a:buClr>
                <a:buSzPct val="100000"/>
                <a:defRPr/>
              </a:pPr>
              <a:r>
                <a:rPr lang="de-DE" sz="29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Lucida Sans Unicode" pitchFamily="34" charset="0"/>
                  <a:cs typeface="Lucida Sans Unicode" pitchFamily="34" charset="0"/>
                </a:rPr>
                <a:t>Member States</a:t>
              </a:r>
            </a:p>
          </p:txBody>
        </p:sp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D893829F-8D74-4A68-B54F-F3CA7666AA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" y="1611"/>
              <a:ext cx="1308" cy="1695"/>
              <a:chOff x="619" y="1611"/>
              <a:chExt cx="1308" cy="1695"/>
            </a:xfrm>
          </p:grpSpPr>
          <p:pic>
            <p:nvPicPr>
              <p:cNvPr id="55" name="Picture 10">
                <a:extLst>
                  <a:ext uri="{FF2B5EF4-FFF2-40B4-BE49-F238E27FC236}">
                    <a16:creationId xmlns:a16="http://schemas.microsoft.com/office/drawing/2014/main" id="{6E1809CF-FE9C-4823-82A1-3780CFDC0C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6" y="1992"/>
                <a:ext cx="553" cy="1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11">
                <a:extLst>
                  <a:ext uri="{FF2B5EF4-FFF2-40B4-BE49-F238E27FC236}">
                    <a16:creationId xmlns:a16="http://schemas.microsoft.com/office/drawing/2014/main" id="{1F1BC9D8-5E87-415C-BC09-C1AA88D69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" y="1611"/>
                <a:ext cx="1309" cy="169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52300" dir="4563565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27" name="Text Box 12">
              <a:extLst>
                <a:ext uri="{FF2B5EF4-FFF2-40B4-BE49-F238E27FC236}">
                  <a16:creationId xmlns:a16="http://schemas.microsoft.com/office/drawing/2014/main" id="{23C07888-66A4-4EFF-ABFF-69BA9A22E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" y="3478"/>
              <a:ext cx="1306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3" charset="-128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3" charset="-128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3" charset="-128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3" charset="-128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3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3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3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3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ヒラギノ角ゴ Pro W3" pitchFamily="123" charset="-128"/>
                </a:defRPr>
              </a:lvl9pPr>
            </a:lstStyle>
            <a:p>
              <a:pPr>
                <a:spcBef>
                  <a:spcPts val="1250"/>
                </a:spcBef>
                <a:buClr>
                  <a:srgbClr val="000000"/>
                </a:buClr>
                <a:buSzPct val="100000"/>
              </a:pPr>
              <a:r>
                <a:rPr lang="de-DE" sz="2000" b="1" dirty="0">
                  <a:solidFill>
                    <a:srgbClr val="000000"/>
                  </a:solidFill>
                  <a:latin typeface="Tahoma" pitchFamily="34" charset="0"/>
                  <a:cs typeface="Lucida Sans Unicode" pitchFamily="34" charset="0"/>
                </a:rPr>
                <a:t>Research</a:t>
              </a:r>
              <a:r>
                <a:rPr lang="de-DE" sz="2000" dirty="0">
                  <a:solidFill>
                    <a:srgbClr val="000000"/>
                  </a:solidFill>
                  <a:latin typeface="Tahoma" pitchFamily="34" charset="0"/>
                  <a:cs typeface="Lucida Sans Unicode" pitchFamily="34" charset="0"/>
                </a:rPr>
                <a:t> </a:t>
              </a:r>
              <a:r>
                <a:rPr lang="de-DE" sz="2000" b="1" dirty="0">
                  <a:solidFill>
                    <a:srgbClr val="000000"/>
                  </a:solidFill>
                  <a:latin typeface="Tahoma" pitchFamily="34" charset="0"/>
                  <a:cs typeface="Lucida Sans Unicode" pitchFamily="34" charset="0"/>
                </a:rPr>
                <a:t>Institute</a:t>
              </a:r>
            </a:p>
          </p:txBody>
        </p:sp>
        <p:sp>
          <p:nvSpPr>
            <p:cNvPr id="29" name="Rectangle 13">
              <a:extLst>
                <a:ext uri="{FF2B5EF4-FFF2-40B4-BE49-F238E27FC236}">
                  <a16:creationId xmlns:a16="http://schemas.microsoft.com/office/drawing/2014/main" id="{B0BE284F-9904-4C05-8064-3C4FA8DCD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" y="3436"/>
              <a:ext cx="1306" cy="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30" name="Group 14">
              <a:extLst>
                <a:ext uri="{FF2B5EF4-FFF2-40B4-BE49-F238E27FC236}">
                  <a16:creationId xmlns:a16="http://schemas.microsoft.com/office/drawing/2014/main" id="{05215DAD-755E-486C-979E-8B501BB4F1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4" y="2459"/>
              <a:ext cx="1019" cy="551"/>
              <a:chOff x="1884" y="2459"/>
              <a:chExt cx="1019" cy="551"/>
            </a:xfrm>
          </p:grpSpPr>
          <p:sp>
            <p:nvSpPr>
              <p:cNvPr id="52" name="Rectangle 15">
                <a:extLst>
                  <a:ext uri="{FF2B5EF4-FFF2-40B4-BE49-F238E27FC236}">
                    <a16:creationId xmlns:a16="http://schemas.microsoft.com/office/drawing/2014/main" id="{0C5750BB-6441-4AE1-8A57-6E1AB0474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" y="2459"/>
                <a:ext cx="1019" cy="551"/>
              </a:xfrm>
              <a:prstGeom prst="rect">
                <a:avLst/>
              </a:prstGeom>
              <a:solidFill>
                <a:srgbClr val="00808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53" name="Picture 16">
                <a:extLst>
                  <a:ext uri="{FF2B5EF4-FFF2-40B4-BE49-F238E27FC236}">
                    <a16:creationId xmlns:a16="http://schemas.microsoft.com/office/drawing/2014/main" id="{61BAA307-D141-44DB-B579-EDF0110FE5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" y="2502"/>
                <a:ext cx="147" cy="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4" name="Text Box 17">
                <a:extLst>
                  <a:ext uri="{FF2B5EF4-FFF2-40B4-BE49-F238E27FC236}">
                    <a16:creationId xmlns:a16="http://schemas.microsoft.com/office/drawing/2014/main" id="{5FD6D36D-FF66-4B0A-B72A-FF17626FA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7" y="2501"/>
                <a:ext cx="815" cy="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pitchFamily="123" charset="-128"/>
                  </a:defRPr>
                </a:lvl1pPr>
                <a:lvl2pPr marL="742950" indent="-28575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pitchFamily="123" charset="-128"/>
                  </a:defRPr>
                </a:lvl2pPr>
                <a:lvl3pPr marL="11430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pitchFamily="123" charset="-128"/>
                  </a:defRPr>
                </a:lvl3pPr>
                <a:lvl4pPr marL="16002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pitchFamily="123" charset="-128"/>
                  </a:defRPr>
                </a:lvl4pPr>
                <a:lvl5pPr marL="2057400" indent="-228600" defTabSz="449263" eaLnBrk="0" hangingPunct="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pitchFamily="123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pitchFamily="123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pitchFamily="123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pitchFamily="123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ヒラギノ角ゴ Pro W3" pitchFamily="123" charset="-128"/>
                  </a:defRPr>
                </a:lvl9pPr>
              </a:lstStyle>
              <a:p>
                <a:pPr>
                  <a:spcBef>
                    <a:spcPts val="1000"/>
                  </a:spcBef>
                  <a:buClr>
                    <a:srgbClr val="FFFFFF"/>
                  </a:buClr>
                  <a:buSzPct val="100000"/>
                </a:pPr>
                <a:r>
                  <a:rPr lang="de-DE" sz="1600" b="1" dirty="0" err="1">
                    <a:solidFill>
                      <a:srgbClr val="FFFFFF"/>
                    </a:solidFill>
                    <a:latin typeface="Tahoma" pitchFamily="34" charset="0"/>
                    <a:cs typeface="Lucida Sans Unicode" pitchFamily="34" charset="0"/>
                  </a:rPr>
                  <a:t>Local</a:t>
                </a:r>
                <a:r>
                  <a:rPr lang="de-DE" sz="1600" b="1" dirty="0">
                    <a:solidFill>
                      <a:srgbClr val="FFFFFF"/>
                    </a:solidFill>
                    <a:latin typeface="Tahoma" pitchFamily="34" charset="0"/>
                    <a:cs typeface="Lucida Sans Unicode" pitchFamily="34" charset="0"/>
                  </a:rPr>
                  <a:t> </a:t>
                </a:r>
                <a:br>
                  <a:rPr lang="de-DE" sz="1600" b="1" dirty="0">
                    <a:solidFill>
                      <a:srgbClr val="FFFFFF"/>
                    </a:solidFill>
                    <a:latin typeface="Tahoma" pitchFamily="34" charset="0"/>
                    <a:cs typeface="Lucida Sans Unicode" pitchFamily="34" charset="0"/>
                  </a:rPr>
                </a:br>
                <a:r>
                  <a:rPr lang="de-DE" sz="1600" b="1" dirty="0">
                    <a:solidFill>
                      <a:srgbClr val="FFFFFF"/>
                    </a:solidFill>
                    <a:latin typeface="Tahoma" pitchFamily="34" charset="0"/>
                    <a:cs typeface="Lucida Sans Unicode" pitchFamily="34" charset="0"/>
                  </a:rPr>
                  <a:t>EU-</a:t>
                </a:r>
                <a:r>
                  <a:rPr lang="de-DE" sz="1600" b="1" dirty="0" err="1">
                    <a:solidFill>
                      <a:srgbClr val="FFFFFF"/>
                    </a:solidFill>
                    <a:latin typeface="Tahoma" pitchFamily="34" charset="0"/>
                    <a:cs typeface="Lucida Sans Unicode" pitchFamily="34" charset="0"/>
                  </a:rPr>
                  <a:t>officer</a:t>
                </a:r>
                <a:endParaRPr lang="de-DE" sz="1600" b="1" dirty="0">
                  <a:solidFill>
                    <a:srgbClr val="FFFFFF"/>
                  </a:solidFill>
                  <a:latin typeface="Tahoma" pitchFamily="34" charset="0"/>
                  <a:cs typeface="Lucida Sans Unicode" pitchFamily="34" charset="0"/>
                </a:endParaRPr>
              </a:p>
            </p:txBody>
          </p:sp>
        </p:grpSp>
        <p:grpSp>
          <p:nvGrpSpPr>
            <p:cNvPr id="31" name="Group 18">
              <a:extLst>
                <a:ext uri="{FF2B5EF4-FFF2-40B4-BE49-F238E27FC236}">
                  <a16:creationId xmlns:a16="http://schemas.microsoft.com/office/drawing/2014/main" id="{DCB6BBCC-BA20-429D-9664-431DA818B5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8" y="1738"/>
              <a:ext cx="1672" cy="1612"/>
              <a:chOff x="3638" y="1738"/>
              <a:chExt cx="1672" cy="1612"/>
            </a:xfrm>
          </p:grpSpPr>
          <p:sp>
            <p:nvSpPr>
              <p:cNvPr id="39" name="Rectangle 19">
                <a:extLst>
                  <a:ext uri="{FF2B5EF4-FFF2-40B4-BE49-F238E27FC236}">
                    <a16:creationId xmlns:a16="http://schemas.microsoft.com/office/drawing/2014/main" id="{6D26A929-0232-4476-ACD6-5B46B8F68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1738"/>
                <a:ext cx="1672" cy="1612"/>
              </a:xfrm>
              <a:prstGeom prst="rect">
                <a:avLst/>
              </a:prstGeom>
              <a:solidFill>
                <a:srgbClr val="00808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Text Box 20">
                <a:extLst>
                  <a:ext uri="{FF2B5EF4-FFF2-40B4-BE49-F238E27FC236}">
                    <a16:creationId xmlns:a16="http://schemas.microsoft.com/office/drawing/2014/main" id="{18FCDD22-49B4-4E12-975A-361E2E87F0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09" y="1822"/>
                <a:ext cx="1019" cy="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449263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449263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>
                  <a:spcBef>
                    <a:spcPts val="1500"/>
                  </a:spcBef>
                  <a:buClr>
                    <a:srgbClr val="FFFFFF"/>
                  </a:buClr>
                  <a:buSzPct val="100000"/>
                  <a:defRPr/>
                </a:pPr>
                <a:r>
                  <a:rPr lang="de-DE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Lucida Sans Unicode" pitchFamily="34" charset="0"/>
                    <a:cs typeface="Lucida Sans Unicode" pitchFamily="34" charset="0"/>
                  </a:rPr>
                  <a:t>National </a:t>
                </a:r>
                <a:r>
                  <a:rPr lang="de-DE" sz="2400" b="1" dirty="0" err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Lucida Sans Unicode" pitchFamily="34" charset="0"/>
                    <a:cs typeface="Lucida Sans Unicode" pitchFamily="34" charset="0"/>
                  </a:rPr>
                  <a:t>Contact</a:t>
                </a:r>
                <a:r>
                  <a:rPr lang="de-DE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ea typeface="Lucida Sans Unicode" pitchFamily="34" charset="0"/>
                    <a:cs typeface="Lucida Sans Unicode" pitchFamily="34" charset="0"/>
                  </a:rPr>
                  <a:t> Points</a:t>
                </a:r>
              </a:p>
            </p:txBody>
          </p:sp>
          <p:pic>
            <p:nvPicPr>
              <p:cNvPr id="49" name="Picture 21">
                <a:extLst>
                  <a:ext uri="{FF2B5EF4-FFF2-40B4-BE49-F238E27FC236}">
                    <a16:creationId xmlns:a16="http://schemas.microsoft.com/office/drawing/2014/main" id="{1E574B21-8463-4E94-8244-D5A57D5A40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9" y="2714"/>
                <a:ext cx="503" cy="5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22">
                <a:extLst>
                  <a:ext uri="{FF2B5EF4-FFF2-40B4-BE49-F238E27FC236}">
                    <a16:creationId xmlns:a16="http://schemas.microsoft.com/office/drawing/2014/main" id="{C0486E23-2C73-456A-8981-1DABF5180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8" y="2586"/>
                <a:ext cx="471" cy="7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23">
                <a:extLst>
                  <a:ext uri="{FF2B5EF4-FFF2-40B4-BE49-F238E27FC236}">
                    <a16:creationId xmlns:a16="http://schemas.microsoft.com/office/drawing/2014/main" id="{5C436889-FF7E-40CC-A209-BCABBFF00E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9" y="1780"/>
                <a:ext cx="147" cy="4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2" name="AutoShape 26">
              <a:extLst>
                <a:ext uri="{FF2B5EF4-FFF2-40B4-BE49-F238E27FC236}">
                  <a16:creationId xmlns:a16="http://schemas.microsoft.com/office/drawing/2014/main" id="{794F5841-2A3D-4441-B5C5-4722C3FC6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459"/>
              <a:ext cx="530" cy="55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AutoShape 27">
              <a:extLst>
                <a:ext uri="{FF2B5EF4-FFF2-40B4-BE49-F238E27FC236}">
                  <a16:creationId xmlns:a16="http://schemas.microsoft.com/office/drawing/2014/main" id="{D49021EA-A68A-4782-BFBA-D5CE358543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580000">
              <a:off x="3066" y="1060"/>
              <a:ext cx="530" cy="764"/>
            </a:xfrm>
            <a:prstGeom prst="upDownArrow">
              <a:avLst>
                <a:gd name="adj1" fmla="val 50000"/>
                <a:gd name="adj2" fmla="val 28697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AutoShape 28">
              <a:extLst>
                <a:ext uri="{FF2B5EF4-FFF2-40B4-BE49-F238E27FC236}">
                  <a16:creationId xmlns:a16="http://schemas.microsoft.com/office/drawing/2014/main" id="{D41893A9-B48E-499B-A623-0E42276A6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0" y="3436"/>
              <a:ext cx="408" cy="255"/>
            </a:xfrm>
            <a:prstGeom prst="upDownArrow">
              <a:avLst>
                <a:gd name="adj1" fmla="val 50000"/>
                <a:gd name="adj2" fmla="val 19907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AutoShape 29">
              <a:extLst>
                <a:ext uri="{FF2B5EF4-FFF2-40B4-BE49-F238E27FC236}">
                  <a16:creationId xmlns:a16="http://schemas.microsoft.com/office/drawing/2014/main" id="{D72B159A-BB20-4574-A49B-D4FCA489B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459"/>
              <a:ext cx="449" cy="55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AutoShape 30">
              <a:extLst>
                <a:ext uri="{FF2B5EF4-FFF2-40B4-BE49-F238E27FC236}">
                  <a16:creationId xmlns:a16="http://schemas.microsoft.com/office/drawing/2014/main" id="{EB564ECA-4754-48C7-9B41-F60266B0E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2459"/>
              <a:ext cx="612" cy="552"/>
            </a:xfrm>
            <a:prstGeom prst="leftRightArrow">
              <a:avLst>
                <a:gd name="adj1" fmla="val 50000"/>
                <a:gd name="adj2" fmla="val 22071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AutoShape 31">
              <a:extLst>
                <a:ext uri="{FF2B5EF4-FFF2-40B4-BE49-F238E27FC236}">
                  <a16:creationId xmlns:a16="http://schemas.microsoft.com/office/drawing/2014/main" id="{7C65E595-CB06-41C2-9E5D-7F4A448A4F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20000">
              <a:off x="3017" y="1075"/>
              <a:ext cx="508" cy="551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de-DE"/>
            </a:p>
          </p:txBody>
        </p:sp>
        <p:sp>
          <p:nvSpPr>
            <p:cNvPr id="38" name="AutoShape 32">
              <a:extLst>
                <a:ext uri="{FF2B5EF4-FFF2-40B4-BE49-F238E27FC236}">
                  <a16:creationId xmlns:a16="http://schemas.microsoft.com/office/drawing/2014/main" id="{1363BED9-5CD7-4D8A-BF6C-0BA5761B0C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980000">
              <a:off x="3121" y="1227"/>
              <a:ext cx="552" cy="551"/>
            </a:xfrm>
            <a:prstGeom prst="leftArrow">
              <a:avLst>
                <a:gd name="adj1" fmla="val 50000"/>
                <a:gd name="adj2" fmla="val 25045"/>
              </a:avLst>
            </a:prstGeom>
            <a:solidFill>
              <a:srgbClr val="CC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5180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/>
              <a:t>Characteristics</a:t>
            </a:r>
            <a:r>
              <a:rPr lang="de-DE" sz="3200" dirty="0"/>
              <a:t> of NCP </a:t>
            </a:r>
            <a:r>
              <a:rPr lang="de-DE" sz="3200" dirty="0" err="1"/>
              <a:t>Organisations</a:t>
            </a:r>
            <a:endParaRPr lang="en-GB" sz="32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0550" y="1475882"/>
            <a:ext cx="10677525" cy="39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sz="2200" dirty="0" err="1"/>
              <a:t>Becoming</a:t>
            </a:r>
            <a:r>
              <a:rPr lang="de-DE" sz="2200" dirty="0"/>
              <a:t> </a:t>
            </a:r>
            <a:r>
              <a:rPr lang="de-DE" sz="2200" dirty="0" err="1"/>
              <a:t>centre</a:t>
            </a:r>
            <a:r>
              <a:rPr lang="de-DE" sz="2200" dirty="0"/>
              <a:t> of </a:t>
            </a:r>
            <a:r>
              <a:rPr lang="de-DE" sz="2200" dirty="0" err="1"/>
              <a:t>expertise</a:t>
            </a:r>
            <a:r>
              <a:rPr lang="de-DE" sz="2200" dirty="0"/>
              <a:t> of EU R&amp;I, a </a:t>
            </a:r>
            <a:r>
              <a:rPr lang="de-DE" sz="2200" dirty="0" err="1"/>
              <a:t>supporting</a:t>
            </a:r>
            <a:r>
              <a:rPr lang="de-DE" sz="2200" dirty="0"/>
              <a:t> </a:t>
            </a:r>
            <a:r>
              <a:rPr lang="de-DE" sz="2200" dirty="0" err="1"/>
              <a:t>structure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national </a:t>
            </a:r>
            <a:r>
              <a:rPr lang="de-DE" sz="2200" dirty="0" err="1"/>
              <a:t>entities</a:t>
            </a:r>
            <a:r>
              <a:rPr lang="de-DE" sz="2200" dirty="0"/>
              <a:t> of </a:t>
            </a:r>
            <a:r>
              <a:rPr lang="de-DE" sz="2200" dirty="0" err="1"/>
              <a:t>specific</a:t>
            </a:r>
            <a:r>
              <a:rPr lang="de-DE" sz="2200" dirty="0"/>
              <a:t> </a:t>
            </a:r>
            <a:r>
              <a:rPr lang="de-DE" sz="2200" dirty="0" err="1"/>
              <a:t>sector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participate</a:t>
            </a:r>
            <a:r>
              <a:rPr lang="de-DE" sz="2200" dirty="0"/>
              <a:t> in Horizon Europe</a:t>
            </a:r>
          </a:p>
          <a:p>
            <a:r>
              <a:rPr lang="de-DE" sz="2200" dirty="0" err="1"/>
              <a:t>Independency</a:t>
            </a:r>
            <a:r>
              <a:rPr lang="de-DE" sz="2200" dirty="0"/>
              <a:t> and </a:t>
            </a:r>
            <a:r>
              <a:rPr lang="de-DE" sz="2200" dirty="0" err="1"/>
              <a:t>impartiality</a:t>
            </a:r>
            <a:endParaRPr lang="de-DE" sz="2200" dirty="0"/>
          </a:p>
          <a:p>
            <a:r>
              <a:rPr lang="de-DE" sz="2200" dirty="0" err="1"/>
              <a:t>Adequate</a:t>
            </a:r>
            <a:r>
              <a:rPr lang="de-DE" sz="2200" dirty="0"/>
              <a:t> human </a:t>
            </a:r>
            <a:r>
              <a:rPr lang="de-DE" sz="2200" dirty="0" err="1"/>
              <a:t>resources</a:t>
            </a:r>
            <a:r>
              <a:rPr lang="de-DE" sz="2200" dirty="0"/>
              <a:t> and </a:t>
            </a:r>
            <a:r>
              <a:rPr lang="de-DE" sz="2200" dirty="0" err="1"/>
              <a:t>equipment</a:t>
            </a:r>
            <a:endParaRPr lang="de-DE" sz="2200" dirty="0"/>
          </a:p>
          <a:p>
            <a:r>
              <a:rPr lang="de-DE" sz="2200" dirty="0"/>
              <a:t>Knowledge of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research</a:t>
            </a:r>
            <a:r>
              <a:rPr lang="de-DE" sz="2200" dirty="0"/>
              <a:t> </a:t>
            </a:r>
            <a:r>
              <a:rPr lang="de-DE" sz="2200" dirty="0" err="1"/>
              <a:t>landscape</a:t>
            </a:r>
            <a:endParaRPr lang="de-DE" sz="2200" dirty="0"/>
          </a:p>
          <a:p>
            <a:r>
              <a:rPr lang="de-DE" sz="2200" dirty="0" err="1"/>
              <a:t>Reaching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research</a:t>
            </a:r>
            <a:r>
              <a:rPr lang="de-DE" sz="2200" dirty="0"/>
              <a:t> </a:t>
            </a:r>
            <a:r>
              <a:rPr lang="de-DE" sz="2200" dirty="0" err="1"/>
              <a:t>community</a:t>
            </a:r>
            <a:endParaRPr lang="de-DE" sz="2200" dirty="0"/>
          </a:p>
          <a:p>
            <a:r>
              <a:rPr lang="de-DE" sz="2200" dirty="0" err="1"/>
              <a:t>Proactively</a:t>
            </a:r>
            <a:r>
              <a:rPr lang="de-DE" sz="2200" dirty="0"/>
              <a:t> </a:t>
            </a:r>
            <a:r>
              <a:rPr lang="de-DE" sz="2200" dirty="0" err="1"/>
              <a:t>providing</a:t>
            </a:r>
            <a:r>
              <a:rPr lang="de-DE" sz="2200" dirty="0"/>
              <a:t> </a:t>
            </a:r>
            <a:r>
              <a:rPr lang="de-DE" sz="2200" dirty="0" err="1"/>
              <a:t>services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all </a:t>
            </a:r>
            <a:r>
              <a:rPr lang="de-DE" sz="2200" dirty="0" err="1"/>
              <a:t>actors</a:t>
            </a:r>
            <a:endParaRPr lang="de-DE" sz="2200" dirty="0"/>
          </a:p>
          <a:p>
            <a:r>
              <a:rPr lang="de-DE" sz="2200" dirty="0"/>
              <a:t>Having </a:t>
            </a:r>
            <a:r>
              <a:rPr lang="de-DE" sz="2200" dirty="0" err="1"/>
              <a:t>skills</a:t>
            </a:r>
            <a:r>
              <a:rPr lang="de-DE" sz="2200" dirty="0"/>
              <a:t> in R&amp;I </a:t>
            </a:r>
            <a:r>
              <a:rPr lang="de-DE" sz="2200" dirty="0" err="1"/>
              <a:t>management</a:t>
            </a:r>
            <a:r>
              <a:rPr lang="de-DE" sz="2200" dirty="0"/>
              <a:t> &amp; </a:t>
            </a:r>
            <a:r>
              <a:rPr lang="de-DE" sz="2200" dirty="0" err="1"/>
              <a:t>financing</a:t>
            </a:r>
            <a:endParaRPr lang="de-DE" sz="2200" dirty="0"/>
          </a:p>
          <a:p>
            <a:r>
              <a:rPr lang="de-DE" sz="2200" dirty="0" err="1"/>
              <a:t>Becoming</a:t>
            </a:r>
            <a:r>
              <a:rPr lang="de-DE" sz="2200" dirty="0"/>
              <a:t> an </a:t>
            </a:r>
            <a:r>
              <a:rPr lang="de-DE" sz="2200" dirty="0" err="1"/>
              <a:t>active</a:t>
            </a:r>
            <a:r>
              <a:rPr lang="de-DE" sz="2200" dirty="0"/>
              <a:t> and </a:t>
            </a:r>
            <a:r>
              <a:rPr lang="de-DE" sz="2200" dirty="0" err="1"/>
              <a:t>accepted</a:t>
            </a:r>
            <a:r>
              <a:rPr lang="de-DE" sz="2200" dirty="0"/>
              <a:t> </a:t>
            </a:r>
            <a:r>
              <a:rPr lang="de-DE" sz="2200" dirty="0" err="1"/>
              <a:t>partner</a:t>
            </a:r>
            <a:r>
              <a:rPr lang="de-DE" sz="2200" dirty="0"/>
              <a:t> of </a:t>
            </a:r>
            <a:r>
              <a:rPr lang="de-DE" sz="2200" dirty="0" err="1"/>
              <a:t>the</a:t>
            </a:r>
            <a:r>
              <a:rPr lang="de-DE" sz="2200" dirty="0"/>
              <a:t> international </a:t>
            </a:r>
            <a:r>
              <a:rPr lang="de-DE" sz="2200" dirty="0" err="1"/>
              <a:t>system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partner</a:t>
            </a:r>
            <a:r>
              <a:rPr lang="de-DE" sz="2200" dirty="0"/>
              <a:t> </a:t>
            </a:r>
            <a:r>
              <a:rPr lang="de-DE" sz="2200" dirty="0" err="1"/>
              <a:t>search</a:t>
            </a:r>
            <a:endParaRPr lang="de-DE" sz="2200" dirty="0"/>
          </a:p>
          <a:p>
            <a:endParaRPr lang="de-DE" sz="2400" dirty="0"/>
          </a:p>
          <a:p>
            <a:endParaRPr lang="de-DE" sz="2400" kern="0" dirty="0"/>
          </a:p>
          <a:p>
            <a:endParaRPr lang="de-DE" sz="2400" kern="0" dirty="0"/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422707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Strategic Networking</a:t>
            </a:r>
            <a:endParaRPr lang="en-GB" sz="32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0550" y="1475882"/>
            <a:ext cx="10677525" cy="39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Partners at home</a:t>
            </a:r>
          </a:p>
          <a:p>
            <a:r>
              <a:rPr lang="en-US" sz="2400" dirty="0"/>
              <a:t>Ministries and other authorities</a:t>
            </a:r>
          </a:p>
          <a:p>
            <a:r>
              <a:rPr lang="en-US" sz="2400" dirty="0"/>
              <a:t>Economic chambers or other representations</a:t>
            </a:r>
          </a:p>
          <a:p>
            <a:r>
              <a:rPr lang="en-US" sz="2400" dirty="0"/>
              <a:t>Rectors conferences, academy of science</a:t>
            </a:r>
          </a:p>
          <a:p>
            <a:r>
              <a:rPr lang="en-US" sz="2400" dirty="0"/>
              <a:t>Universities, research institutions and scientific societies</a:t>
            </a:r>
          </a:p>
          <a:p>
            <a:r>
              <a:rPr lang="en-US" sz="2400" dirty="0"/>
              <a:t>EU member states embassies in your country</a:t>
            </a:r>
          </a:p>
          <a:p>
            <a:r>
              <a:rPr lang="en-US" sz="2400" dirty="0"/>
              <a:t>Individual experts, evaluators etc.</a:t>
            </a:r>
          </a:p>
          <a:p>
            <a:endParaRPr lang="en-US" sz="2200" dirty="0"/>
          </a:p>
          <a:p>
            <a:endParaRPr lang="de-DE" sz="2400" dirty="0"/>
          </a:p>
          <a:p>
            <a:endParaRPr lang="de-DE" sz="2400" kern="0" dirty="0"/>
          </a:p>
          <a:p>
            <a:endParaRPr lang="de-DE" sz="2400" kern="0" dirty="0"/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15658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Strategic Networking</a:t>
            </a:r>
            <a:endParaRPr lang="en-GB" sz="32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0550" y="1475882"/>
            <a:ext cx="10677525" cy="39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Partners abroad</a:t>
            </a:r>
          </a:p>
          <a:p>
            <a:r>
              <a:rPr lang="en-US" sz="2400" dirty="0"/>
              <a:t>EU-Commission, INCO Directorate</a:t>
            </a:r>
          </a:p>
          <a:p>
            <a:r>
              <a:rPr lang="en-US" sz="2400" dirty="0"/>
              <a:t>NCP partner </a:t>
            </a:r>
            <a:r>
              <a:rPr lang="en-US" sz="2400" dirty="0" err="1"/>
              <a:t>organisations</a:t>
            </a:r>
            <a:endParaRPr lang="en-US" sz="2400" dirty="0"/>
          </a:p>
          <a:p>
            <a:r>
              <a:rPr lang="en-US" sz="2400" dirty="0"/>
              <a:t>Partners of your national </a:t>
            </a:r>
            <a:r>
              <a:rPr lang="en-US" sz="2400" dirty="0" err="1"/>
              <a:t>organisations</a:t>
            </a:r>
            <a:endParaRPr lang="en-US" sz="2400" dirty="0"/>
          </a:p>
          <a:p>
            <a:r>
              <a:rPr lang="en-US" sz="2400" dirty="0"/>
              <a:t>Your country‘s embassy abroad</a:t>
            </a:r>
          </a:p>
          <a:p>
            <a:endParaRPr lang="en-US" sz="2200" dirty="0"/>
          </a:p>
          <a:p>
            <a:endParaRPr lang="de-DE" sz="2400" dirty="0"/>
          </a:p>
          <a:p>
            <a:endParaRPr lang="de-DE" sz="2400" kern="0" dirty="0"/>
          </a:p>
          <a:p>
            <a:endParaRPr lang="de-DE" sz="2400" kern="0" dirty="0"/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82813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Cooperation with the European Commission</a:t>
            </a:r>
            <a:endParaRPr lang="en-GB" sz="29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0550" y="1475882"/>
            <a:ext cx="10677525" cy="390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/>
              <a:t>Provide information and data related to the mandate of the NCPs</a:t>
            </a:r>
          </a:p>
          <a:p>
            <a:r>
              <a:rPr lang="en-US" sz="2200" dirty="0"/>
              <a:t>Participation of NCPs in information and awareness actions (of the Commission), thematic conferences, seminars and transnational networks of NCPs</a:t>
            </a:r>
          </a:p>
          <a:p>
            <a:r>
              <a:rPr lang="en-US" sz="2200" dirty="0"/>
              <a:t>Meetings with the national NCP coordinators to discuss the collaboration, share experience, identify good practices and address problems</a:t>
            </a:r>
          </a:p>
          <a:p>
            <a:r>
              <a:rPr lang="en-US" sz="2200" dirty="0"/>
              <a:t>Provide leaflets, brochures and other relevant information for further distribution by NCPs</a:t>
            </a:r>
          </a:p>
          <a:p>
            <a:r>
              <a:rPr lang="en-US" sz="2200" dirty="0"/>
              <a:t>Provide information at the earliest possible time on work </a:t>
            </a:r>
            <a:r>
              <a:rPr lang="en-US" sz="2200" dirty="0" err="1"/>
              <a:t>programmes</a:t>
            </a:r>
            <a:r>
              <a:rPr lang="en-US" sz="2200" dirty="0"/>
              <a:t> and roadmaps, upcoming calls, administrative procedures, statistics and evaluations</a:t>
            </a:r>
          </a:p>
          <a:p>
            <a:r>
              <a:rPr lang="en-US" sz="2200" dirty="0"/>
              <a:t>be invited to participate in the activities and events</a:t>
            </a:r>
          </a:p>
          <a:p>
            <a:r>
              <a:rPr lang="en-US" sz="2200" dirty="0"/>
              <a:t>will receive selected data on the proposals and evaluation</a:t>
            </a:r>
            <a:endParaRPr lang="de-DE" sz="2400" dirty="0"/>
          </a:p>
          <a:p>
            <a:endParaRPr lang="de-DE" sz="2400" kern="0" dirty="0"/>
          </a:p>
          <a:p>
            <a:endParaRPr lang="de-DE" sz="2400" kern="0" dirty="0"/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18018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FE90630-DF09-4195-B2D6-DE94C4798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The </a:t>
            </a:r>
            <a:r>
              <a:rPr lang="de-DE" sz="3200" dirty="0" err="1"/>
              <a:t>role</a:t>
            </a:r>
            <a:r>
              <a:rPr lang="de-DE" sz="3200" dirty="0"/>
              <a:t> of </a:t>
            </a:r>
            <a:r>
              <a:rPr lang="de-DE" sz="3200" dirty="0" err="1"/>
              <a:t>NCP‘s</a:t>
            </a:r>
            <a:r>
              <a:rPr lang="de-DE" sz="3200" dirty="0"/>
              <a:t> at </a:t>
            </a:r>
            <a:r>
              <a:rPr lang="de-DE" sz="3200" dirty="0" err="1"/>
              <a:t>the</a:t>
            </a:r>
            <a:r>
              <a:rPr lang="de-DE" sz="3200" dirty="0"/>
              <a:t> national </a:t>
            </a:r>
            <a:r>
              <a:rPr lang="de-DE" sz="3200" dirty="0" err="1"/>
              <a:t>level</a:t>
            </a:r>
            <a:endParaRPr lang="de-DE" sz="3200" dirty="0"/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739D1FF7-94EA-4955-8113-FE3AD2EAE4DF}"/>
              </a:ext>
            </a:extLst>
          </p:cNvPr>
          <p:cNvSpPr txBox="1">
            <a:spLocks/>
          </p:cNvSpPr>
          <p:nvPr/>
        </p:nvSpPr>
        <p:spPr>
          <a:xfrm>
            <a:off x="1007370" y="1372314"/>
            <a:ext cx="10632181" cy="533400"/>
          </a:xfrm>
          <a:prstGeom prst="rect">
            <a:avLst/>
          </a:prstGeom>
        </p:spPr>
        <p:txBody>
          <a:bodyPr vert="horz" wrap="square" lIns="91440" tIns="45720" rIns="9144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1" name="Inhaltsplatzhalter 1">
            <a:extLst>
              <a:ext uri="{FF2B5EF4-FFF2-40B4-BE49-F238E27FC236}">
                <a16:creationId xmlns:a16="http://schemas.microsoft.com/office/drawing/2014/main" id="{6C1110E8-BAFC-4335-983D-457600563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766" y="2125554"/>
            <a:ext cx="10632180" cy="399025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2" name="Abgerundetes Rechteck 5">
            <a:extLst>
              <a:ext uri="{FF2B5EF4-FFF2-40B4-BE49-F238E27FC236}">
                <a16:creationId xmlns:a16="http://schemas.microsoft.com/office/drawing/2014/main" id="{41EE2CC0-8BC5-49C1-BAD2-CA1DA8F413F5}"/>
              </a:ext>
            </a:extLst>
          </p:cNvPr>
          <p:cNvSpPr/>
          <p:nvPr/>
        </p:nvSpPr>
        <p:spPr>
          <a:xfrm>
            <a:off x="1700214" y="1876390"/>
            <a:ext cx="3100387" cy="4275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Mailing Lists, Websites, </a:t>
            </a:r>
            <a:r>
              <a:rPr lang="en-US" dirty="0" err="1">
                <a:solidFill>
                  <a:schemeClr val="tx1"/>
                </a:solidFill>
              </a:rPr>
              <a:t>Infodays</a:t>
            </a:r>
            <a:r>
              <a:rPr lang="en-US" dirty="0">
                <a:solidFill>
                  <a:schemeClr val="tx1"/>
                </a:solidFill>
              </a:rPr>
              <a:t>, Training Seminars, Direct Communication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Abgerundetes Rechteck 7">
            <a:extLst>
              <a:ext uri="{FF2B5EF4-FFF2-40B4-BE49-F238E27FC236}">
                <a16:creationId xmlns:a16="http://schemas.microsoft.com/office/drawing/2014/main" id="{9FB306FA-4576-48CD-B336-D199BAF5F568}"/>
              </a:ext>
            </a:extLst>
          </p:cNvPr>
          <p:cNvSpPr/>
          <p:nvPr/>
        </p:nvSpPr>
        <p:spPr>
          <a:xfrm>
            <a:off x="4800601" y="1903378"/>
            <a:ext cx="2735263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Proposal Pre-screening, Assisting with Partner Search, Resolving Queries</a:t>
            </a:r>
          </a:p>
        </p:txBody>
      </p:sp>
      <p:sp>
        <p:nvSpPr>
          <p:cNvPr id="44" name="Abgerundetes Rechteck 9">
            <a:extLst>
              <a:ext uri="{FF2B5EF4-FFF2-40B4-BE49-F238E27FC236}">
                <a16:creationId xmlns:a16="http://schemas.microsoft.com/office/drawing/2014/main" id="{BB09B58B-6599-4E8B-84EA-30E036B2E709}"/>
              </a:ext>
            </a:extLst>
          </p:cNvPr>
          <p:cNvSpPr/>
          <p:nvPr/>
        </p:nvSpPr>
        <p:spPr>
          <a:xfrm>
            <a:off x="7535863" y="1903378"/>
            <a:ext cx="2952750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Based on proposers’ needs (IPR Issues, Consortium Agreements, Grant Agreements, etc.)</a:t>
            </a:r>
          </a:p>
        </p:txBody>
      </p:sp>
      <p:sp>
        <p:nvSpPr>
          <p:cNvPr id="45" name="Pfeil nach rechts 8">
            <a:extLst>
              <a:ext uri="{FF2B5EF4-FFF2-40B4-BE49-F238E27FC236}">
                <a16:creationId xmlns:a16="http://schemas.microsoft.com/office/drawing/2014/main" id="{03692F76-EBF3-496A-88FD-49FFA4374A08}"/>
              </a:ext>
            </a:extLst>
          </p:cNvPr>
          <p:cNvSpPr/>
          <p:nvPr/>
        </p:nvSpPr>
        <p:spPr>
          <a:xfrm>
            <a:off x="1700213" y="4833903"/>
            <a:ext cx="8788400" cy="14859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Disseminating Information, Assisting with Proposal Preparation</a:t>
            </a:r>
          </a:p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</a:rPr>
              <a:t>Customised</a:t>
            </a:r>
            <a:r>
              <a:rPr lang="en-US" b="1" dirty="0">
                <a:solidFill>
                  <a:schemeClr val="bg1"/>
                </a:solidFill>
              </a:rPr>
              <a:t> Support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46" name="Picture 3" descr="C:\Users\schneider.cornelia\Desktop\h2020_beteiligungsregeln_87333166_rdax_280x157_85.jpg">
            <a:extLst>
              <a:ext uri="{FF2B5EF4-FFF2-40B4-BE49-F238E27FC236}">
                <a16:creationId xmlns:a16="http://schemas.microsoft.com/office/drawing/2014/main" id="{2182F82B-AC3A-436B-BAC1-94F10E20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2108222"/>
            <a:ext cx="22891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" descr="C:\Users\schneider.cornelia\Desktop\h2020_recht_finanzen_101364176_rdax_280x157.jpg">
            <a:extLst>
              <a:ext uri="{FF2B5EF4-FFF2-40B4-BE49-F238E27FC236}">
                <a16:creationId xmlns:a16="http://schemas.microsoft.com/office/drawing/2014/main" id="{EC11713C-A3AB-4DBB-BBBF-EA2A8F017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6" y="2055835"/>
            <a:ext cx="2473325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6" descr="C:\Users\schneider.cornelia\Desktop\h2020_inco_97980928_rdax_280x157.jpg">
            <a:extLst>
              <a:ext uri="{FF2B5EF4-FFF2-40B4-BE49-F238E27FC236}">
                <a16:creationId xmlns:a16="http://schemas.microsoft.com/office/drawing/2014/main" id="{06EC9276-59DE-4E8F-9771-F5D3FA05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2109810"/>
            <a:ext cx="2425700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23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/>
              <a:t>Tasks of the NCPs 1: Informing, </a:t>
            </a:r>
            <a:br>
              <a:rPr lang="en-US" sz="2900" dirty="0"/>
            </a:br>
            <a:r>
              <a:rPr lang="en-US" sz="2900" dirty="0"/>
              <a:t>Awareness Raising </a:t>
            </a:r>
            <a:br>
              <a:rPr lang="en-US" sz="2900" dirty="0"/>
            </a:br>
            <a:br>
              <a:rPr lang="en-US" sz="2900" dirty="0"/>
            </a:br>
            <a:endParaRPr lang="en-GB" sz="29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90550" y="1676400"/>
            <a:ext cx="10677525" cy="37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CD5A57"/>
              </a:buClr>
              <a:buSzPct val="120000"/>
              <a:buFont typeface="Arial" panose="020B0604020202020204" pitchFamily="34" charset="0"/>
              <a:buChar char="•"/>
              <a:defRPr sz="1600" i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20016"/>
              </a:buClr>
              <a:buChar char="•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361950" indent="-180975" algn="l" rtl="0" eaLnBrk="0" fontAlgn="base" hangingPunct="0">
              <a:spcBef>
                <a:spcPct val="20000"/>
              </a:spcBef>
              <a:spcAft>
                <a:spcPts val="600"/>
              </a:spcAft>
              <a:buFontTx/>
              <a:buChar char="-"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200" dirty="0"/>
              <a:t>Circulate general and specific documentation on Horizon Europe </a:t>
            </a:r>
          </a:p>
          <a:p>
            <a:pPr lvl="2"/>
            <a:r>
              <a:rPr lang="en-US" sz="1800" dirty="0"/>
              <a:t>Conditions for participation, submission of proposals, project budgeting and reporting</a:t>
            </a:r>
          </a:p>
          <a:p>
            <a:r>
              <a:rPr lang="en-US" sz="2200" dirty="0" err="1"/>
              <a:t>Organise</a:t>
            </a:r>
            <a:r>
              <a:rPr lang="en-US" sz="2200" dirty="0"/>
              <a:t> information and promotional activities (in liaison with EC)</a:t>
            </a:r>
          </a:p>
          <a:p>
            <a:pPr lvl="2"/>
            <a:r>
              <a:rPr lang="en-US" sz="1800" dirty="0" err="1"/>
              <a:t>Infodays</a:t>
            </a:r>
            <a:r>
              <a:rPr lang="en-US" sz="1800" dirty="0"/>
              <a:t>, conferences, newsletter, web sites, etc.</a:t>
            </a:r>
          </a:p>
          <a:p>
            <a:r>
              <a:rPr lang="en-US" sz="2200" dirty="0"/>
              <a:t>Raise awareness of</a:t>
            </a:r>
          </a:p>
          <a:p>
            <a:pPr lvl="2"/>
            <a:r>
              <a:rPr lang="en-US" sz="1800" dirty="0"/>
              <a:t>Innovation activities in Horizon Europe (esp. participation of industry and SMEs)</a:t>
            </a:r>
          </a:p>
          <a:p>
            <a:pPr lvl="2"/>
            <a:r>
              <a:rPr lang="en-US" sz="1800" dirty="0"/>
              <a:t>Further funding opportunities, such as Articles 185 and 187 initiatives as well as EIT KICs</a:t>
            </a:r>
          </a:p>
          <a:p>
            <a:pPr lvl="2"/>
            <a:r>
              <a:rPr lang="en-US" sz="1800" dirty="0"/>
              <a:t>Interdisciplinary nature of Horizon Europe</a:t>
            </a:r>
          </a:p>
          <a:p>
            <a:pPr lvl="2"/>
            <a:r>
              <a:rPr lang="en-US" sz="1800" dirty="0"/>
              <a:t>Horizontal issues (gender balance, link between science and civil society)</a:t>
            </a:r>
          </a:p>
          <a:p>
            <a:pPr lvl="2"/>
            <a:r>
              <a:rPr lang="en-US" sz="1800" dirty="0"/>
              <a:t>Other European RTD-</a:t>
            </a:r>
            <a:r>
              <a:rPr lang="en-US" sz="1800" dirty="0" err="1"/>
              <a:t>programmes</a:t>
            </a:r>
            <a:r>
              <a:rPr lang="en-US" sz="1800" dirty="0"/>
              <a:t> (COSME, Eureka, COST, R&amp;D related parts of European Structural and Investment Funds, etc.)</a:t>
            </a:r>
          </a:p>
          <a:p>
            <a:endParaRPr lang="de-DE" sz="2400" kern="0" dirty="0"/>
          </a:p>
          <a:p>
            <a:endParaRPr lang="de-DE" sz="2400" kern="0" dirty="0"/>
          </a:p>
          <a:p>
            <a:endParaRPr lang="en-US" sz="2400" kern="0" dirty="0"/>
          </a:p>
          <a:p>
            <a:pPr marL="0" indent="0">
              <a:buClr>
                <a:srgbClr val="578DA3"/>
              </a:buClr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95227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F39E0C"/>
      </a:accent1>
      <a:accent2>
        <a:srgbClr val="931680"/>
      </a:accent2>
      <a:accent3>
        <a:srgbClr val="0F5364"/>
      </a:accent3>
      <a:accent4>
        <a:srgbClr val="B0D10E"/>
      </a:accent4>
      <a:accent5>
        <a:srgbClr val="A2D5D0"/>
      </a:accent5>
      <a:accent6>
        <a:srgbClr val="009EE0"/>
      </a:accent6>
      <a:hlink>
        <a:srgbClr val="034EA2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1DFA27155CA4B968D39AE183282FB" ma:contentTypeVersion="1" ma:contentTypeDescription="Create a new document." ma:contentTypeScope="" ma:versionID="aaea63872af2eff9b3ffae9238657d8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64D1F9-E6D8-4C2E-986C-8485A10F33D9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E99B251-9E01-4275-9BDA-1253336E63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26018A-C3B0-48D3-A324-043933189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1406</Words>
  <Application>Microsoft Office PowerPoint</Application>
  <PresentationFormat>Breitbild</PresentationFormat>
  <Paragraphs>180</Paragraphs>
  <Slides>16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BPG Banner Caps</vt:lpstr>
      <vt:lpstr>Calibri</vt:lpstr>
      <vt:lpstr>Cambria</vt:lpstr>
      <vt:lpstr>GL Kirovi Bold</vt:lpstr>
      <vt:lpstr>Lucida Sans Unicode</vt:lpstr>
      <vt:lpstr>Tahoma</vt:lpstr>
      <vt:lpstr>Times New Roman</vt:lpstr>
      <vt:lpstr>ヒラギノ角ゴ Pro W3</vt:lpstr>
      <vt:lpstr>Office Theme</vt:lpstr>
      <vt:lpstr>PowerPoint-Präsentation</vt:lpstr>
      <vt:lpstr>Information Sources</vt:lpstr>
      <vt:lpstr>The role of NCP‘s and Grant Offices</vt:lpstr>
      <vt:lpstr>Characteristics of NCP Organisations</vt:lpstr>
      <vt:lpstr>Strategic Networking</vt:lpstr>
      <vt:lpstr>Strategic Networking</vt:lpstr>
      <vt:lpstr>Cooperation with the European Commission</vt:lpstr>
      <vt:lpstr>The role of NCP‘s at the national level</vt:lpstr>
      <vt:lpstr>Tasks of the NCPs 1: Informing,  Awareness Raising   </vt:lpstr>
      <vt:lpstr>Tasks of the NCPs 2. Advising,  Assisting and Training  </vt:lpstr>
      <vt:lpstr>Tasks of the NCPs – 3. Signposting  and cooperation  </vt:lpstr>
      <vt:lpstr>Challenges in NCP Work - 1  </vt:lpstr>
      <vt:lpstr>Challenges in NCP Work – 2 (International)  </vt:lpstr>
      <vt:lpstr>  </vt:lpstr>
      <vt:lpstr>  </vt:lpstr>
      <vt:lpstr>PowerPoint-Präsentation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ZACHARIADOU Eleftheria (RTD-EXT)</dc:creator>
  <cp:lastModifiedBy>Wurch, Matthias</cp:lastModifiedBy>
  <cp:revision>552</cp:revision>
  <cp:lastPrinted>2021-05-17T07:24:54Z</cp:lastPrinted>
  <dcterms:created xsi:type="dcterms:W3CDTF">2020-12-04T09:35:19Z</dcterms:created>
  <dcterms:modified xsi:type="dcterms:W3CDTF">2022-10-22T05:45:01Z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0x010100F221DFA27155CA4B968D39AE183282FB</vt:lpwstr>
  </property>
</Properties>
</file>