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8" r:id="rId5"/>
    <p:sldId id="477" r:id="rId6"/>
    <p:sldId id="411" r:id="rId7"/>
    <p:sldId id="419" r:id="rId8"/>
    <p:sldId id="416" r:id="rId9"/>
    <p:sldId id="484" r:id="rId10"/>
    <p:sldId id="413" r:id="rId11"/>
    <p:sldId id="490" r:id="rId12"/>
    <p:sldId id="489" r:id="rId13"/>
    <p:sldId id="501" r:id="rId14"/>
    <p:sldId id="502" r:id="rId15"/>
    <p:sldId id="392" r:id="rId16"/>
    <p:sldId id="261"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LIFAJ Simon (RTD)" initials="TS(" lastIdx="1" clrIdx="0">
    <p:extLst/>
  </p:cmAuthor>
  <p:cmAuthor id="2" name="ZIAKAS Konstantinos (RTD)" initials="ZK("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0B95"/>
    <a:srgbClr val="B0D10E"/>
    <a:srgbClr val="9BD4F0"/>
    <a:srgbClr val="A2D5D0"/>
    <a:srgbClr val="FFFFFF"/>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4" autoAdjust="0"/>
    <p:restoredTop sz="97455" autoAdjust="0"/>
  </p:normalViewPr>
  <p:slideViewPr>
    <p:cSldViewPr snapToGrid="0">
      <p:cViewPr varScale="1">
        <p:scale>
          <a:sx n="70" d="100"/>
          <a:sy n="70" d="100"/>
        </p:scale>
        <p:origin x="572" y="60"/>
      </p:cViewPr>
      <p:guideLst>
        <p:guide orient="horz" pos="2092"/>
        <p:guide pos="3840"/>
      </p:guideLst>
    </p:cSldViewPr>
  </p:slideViewPr>
  <p:outlineViewPr>
    <p:cViewPr>
      <p:scale>
        <a:sx n="33" d="100"/>
        <a:sy n="33" d="100"/>
      </p:scale>
      <p:origin x="0" y="563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A939EFE-0303-44F6-9A16-FD3B5E015DB1}" type="datetimeFigureOut">
              <a:rPr lang="en-GB" smtClean="0"/>
              <a:t>22/10/2022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3B926D1-0013-4A80-B64E-9D824EE65210}" type="datetimeFigureOut">
              <a:rPr lang="en-GB" smtClean="0"/>
              <a:t>22/10/2022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7FCD6D-3477-481B-B883-DBD738D9FF72}" type="slidenum">
              <a:rPr lang="en-US" smtClean="0"/>
              <a:t>1</a:t>
            </a:fld>
            <a:endParaRPr lang="en-US"/>
          </a:p>
        </p:txBody>
      </p:sp>
    </p:spTree>
    <p:extLst>
      <p:ext uri="{BB962C8B-B14F-4D97-AF65-F5344CB8AC3E}">
        <p14:creationId xmlns:p14="http://schemas.microsoft.com/office/powerpoint/2010/main" val="349541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2357836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4075956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7FCD6D-3477-481B-B883-DBD738D9FF72}" type="slidenum">
              <a:rPr lang="en-US" smtClean="0"/>
              <a:t>13</a:t>
            </a:fld>
            <a:endParaRPr lang="en-US"/>
          </a:p>
        </p:txBody>
      </p:sp>
    </p:spTree>
    <p:extLst>
      <p:ext uri="{BB962C8B-B14F-4D97-AF65-F5344CB8AC3E}">
        <p14:creationId xmlns:p14="http://schemas.microsoft.com/office/powerpoint/2010/main" val="2668624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
            </a:r>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grpSp>
        <p:nvGrpSpPr>
          <p:cNvPr id="13" name="Group 13">
            <a:extLst>
              <a:ext uri="{FF2B5EF4-FFF2-40B4-BE49-F238E27FC236}">
                <a16:creationId xmlns:a16="http://schemas.microsoft.com/office/drawing/2014/main" xmlns="" id="{216E3C50-BAF4-4F45-8137-2661B6B8BD54}"/>
              </a:ext>
            </a:extLst>
          </p:cNvPr>
          <p:cNvGrpSpPr/>
          <p:nvPr userDrawn="1"/>
        </p:nvGrpSpPr>
        <p:grpSpPr>
          <a:xfrm>
            <a:off x="4153257" y="160352"/>
            <a:ext cx="3127016" cy="813869"/>
            <a:chOff x="99391" y="8288"/>
            <a:chExt cx="3158613" cy="732826"/>
          </a:xfrm>
        </p:grpSpPr>
        <p:pic>
          <p:nvPicPr>
            <p:cNvPr id="16" name="Picture 16">
              <a:extLst>
                <a:ext uri="{FF2B5EF4-FFF2-40B4-BE49-F238E27FC236}">
                  <a16:creationId xmlns:a16="http://schemas.microsoft.com/office/drawing/2014/main" xmlns="" id="{06A78B37-F877-456C-9840-A9D2B7272C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9711" y="8288"/>
              <a:ext cx="778293" cy="732826"/>
            </a:xfrm>
            <a:prstGeom prst="rect">
              <a:avLst/>
            </a:prstGeom>
          </p:spPr>
        </p:pic>
        <p:pic>
          <p:nvPicPr>
            <p:cNvPr id="19" name="Picture 17" descr="Graphical user interface, text, application&#10;&#10;Description automatically generated">
              <a:extLst>
                <a:ext uri="{FF2B5EF4-FFF2-40B4-BE49-F238E27FC236}">
                  <a16:creationId xmlns:a16="http://schemas.microsoft.com/office/drawing/2014/main" xmlns="" id="{1D36A64C-811B-4C9C-8D56-AA738CAA0F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91" y="99392"/>
              <a:ext cx="2270246" cy="636104"/>
            </a:xfrm>
            <a:prstGeom prst="rect">
              <a:avLst/>
            </a:prstGeom>
          </p:spPr>
        </p:pic>
      </p:gr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243129005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3549431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385862606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7948491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310184602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00697653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172289922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br>
              <a:rPr lang="en-US" sz="600" b="0" kern="0" dirty="0">
                <a:solidFill>
                  <a:schemeClr val="tx1"/>
                </a:solidFill>
              </a:rPr>
            </a:br>
            <a:r>
              <a:rPr kumimoji="0" lang="en-US" altLang="en-US" sz="6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a:solidFill>
                  <a:schemeClr val="tx1"/>
                </a:solidFill>
                <a:effectLst/>
                <a:latin typeface="+mn-lt"/>
                <a:ea typeface="+mn-ea"/>
                <a:cs typeface="+mn-cs"/>
              </a:rPr>
              <a:t>© </a:t>
            </a:r>
            <a:r>
              <a:rPr lang="en-GB" sz="600" i="0" kern="1200" dirty="0" err="1">
                <a:solidFill>
                  <a:schemeClr val="tx1"/>
                </a:solidFill>
                <a:effectLst/>
                <a:latin typeface="+mn-lt"/>
                <a:ea typeface="+mn-ea"/>
                <a:cs typeface="+mn-cs"/>
              </a:rPr>
              <a:t>ivector</a:t>
            </a:r>
            <a:r>
              <a:rPr lang="en-GB" sz="600" i="0" kern="1200" dirty="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a:solidFill>
                  <a:schemeClr val="tx1"/>
                </a:solidFill>
                <a:effectLst/>
                <a:latin typeface="+mn-lt"/>
                <a:ea typeface="+mn-ea"/>
                <a:cs typeface="+mn-cs"/>
              </a:rPr>
              <a:t>petovarga</a:t>
            </a:r>
            <a:r>
              <a:rPr lang="en-GB" sz="600" i="0" kern="1200" dirty="0">
                <a:solidFill>
                  <a:schemeClr val="tx1"/>
                </a:solidFill>
                <a:effectLst/>
                <a:latin typeface="+mn-lt"/>
                <a:ea typeface="+mn-ea"/>
                <a:cs typeface="+mn-cs"/>
              </a:rPr>
              <a:t> #366009967; © </a:t>
            </a:r>
            <a:r>
              <a:rPr lang="en-GB" sz="600" i="0" kern="1200" dirty="0" err="1">
                <a:solidFill>
                  <a:schemeClr val="tx1"/>
                </a:solidFill>
                <a:effectLst/>
                <a:latin typeface="+mn-lt"/>
                <a:ea typeface="+mn-ea"/>
                <a:cs typeface="+mn-cs"/>
              </a:rPr>
              <a:t>shooarts</a:t>
            </a:r>
            <a:r>
              <a:rPr lang="en-GB" sz="600" i="0" kern="1200" dirty="0">
                <a:solidFill>
                  <a:schemeClr val="tx1"/>
                </a:solidFill>
                <a:effectLst/>
                <a:latin typeface="+mn-lt"/>
                <a:ea typeface="+mn-ea"/>
                <a:cs typeface="+mn-cs"/>
              </a:rPr>
              <a:t> # 121467308, 2020. Source: Stock.Adobe.com. Icons © </a:t>
            </a:r>
            <a:r>
              <a:rPr lang="en-GB" sz="600" i="0" kern="1200" dirty="0" err="1">
                <a:solidFill>
                  <a:schemeClr val="tx1"/>
                </a:solidFill>
                <a:effectLst/>
                <a:latin typeface="+mn-lt"/>
                <a:ea typeface="+mn-ea"/>
                <a:cs typeface="+mn-cs"/>
              </a:rPr>
              <a:t>Flaticon</a:t>
            </a:r>
            <a:r>
              <a:rPr lang="en-GB" sz="600" i="0" kern="1200" dirty="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623392" y="260834"/>
            <a:ext cx="10945216" cy="935037"/>
          </a:xfrm>
        </p:spPr>
        <p:txBody>
          <a:bodyPr/>
          <a:lstStyle>
            <a:lvl1pPr marL="358775" indent="-358775">
              <a:defRPr sz="2200">
                <a:solidFill>
                  <a:srgbClr val="578DA3"/>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623392" y="1574248"/>
            <a:ext cx="10945216" cy="4687404"/>
          </a:xfrm>
        </p:spPr>
        <p:txBody>
          <a:bodyPr/>
          <a:lstStyle>
            <a:lvl1pPr marL="180975" indent="-180975">
              <a:spcAft>
                <a:spcPts val="600"/>
              </a:spcAft>
              <a:buClr>
                <a:srgbClr val="CD5A57"/>
              </a:buClr>
              <a:buSzPct val="120000"/>
              <a:buFont typeface="Arial" panose="020B0604020202020204" pitchFamily="34" charset="0"/>
              <a:buChar char="•"/>
              <a:defRPr sz="1600" i="0">
                <a:solidFill>
                  <a:schemeClr val="tx1">
                    <a:lumMod val="85000"/>
                    <a:lumOff val="15000"/>
                  </a:schemeClr>
                </a:solidFill>
              </a:defRPr>
            </a:lvl1pPr>
            <a:lvl2pPr marL="266700" indent="-266700">
              <a:buClr>
                <a:srgbClr val="C20016"/>
              </a:buClr>
              <a:defRPr>
                <a:solidFill>
                  <a:schemeClr val="tx1">
                    <a:lumMod val="65000"/>
                    <a:lumOff val="35000"/>
                  </a:schemeClr>
                </a:solidFill>
              </a:defRPr>
            </a:lvl2pPr>
            <a:lvl3pPr marL="361950" indent="-180975">
              <a:spcAft>
                <a:spcPts val="600"/>
              </a:spcAft>
              <a:buFontTx/>
              <a:buChar char="-"/>
              <a:defRPr>
                <a:solidFill>
                  <a:schemeClr val="tx1">
                    <a:lumMod val="85000"/>
                    <a:lumOff val="15000"/>
                  </a:schemeClr>
                </a:solidFill>
              </a:defRPr>
            </a:lvl3pPr>
          </a:lstStyle>
          <a:p>
            <a:pPr lvl="0"/>
            <a:r>
              <a:rPr lang="en-US" dirty="0"/>
              <a:t>Click to edit Master text styles</a:t>
            </a:r>
          </a:p>
          <a:p>
            <a:pPr lvl="2"/>
            <a:r>
              <a:rPr lang="en-US" dirty="0"/>
              <a:t>Third level</a:t>
            </a:r>
          </a:p>
          <a:p>
            <a:pPr lvl="2"/>
            <a:endParaRPr lang="en-US" dirty="0"/>
          </a:p>
        </p:txBody>
      </p:sp>
      <p:grpSp>
        <p:nvGrpSpPr>
          <p:cNvPr id="4" name="Group 13">
            <a:extLst>
              <a:ext uri="{FF2B5EF4-FFF2-40B4-BE49-F238E27FC236}">
                <a16:creationId xmlns:a16="http://schemas.microsoft.com/office/drawing/2014/main" xmlns="" id="{7870405B-5219-4D24-B613-BC0529B8A383}"/>
              </a:ext>
            </a:extLst>
          </p:cNvPr>
          <p:cNvGrpSpPr/>
          <p:nvPr userDrawn="1"/>
        </p:nvGrpSpPr>
        <p:grpSpPr>
          <a:xfrm>
            <a:off x="8887626" y="160352"/>
            <a:ext cx="3127016" cy="813869"/>
            <a:chOff x="99391" y="8288"/>
            <a:chExt cx="3158613" cy="732826"/>
          </a:xfrm>
        </p:grpSpPr>
        <p:pic>
          <p:nvPicPr>
            <p:cNvPr id="5" name="Picture 16">
              <a:extLst>
                <a:ext uri="{FF2B5EF4-FFF2-40B4-BE49-F238E27FC236}">
                  <a16:creationId xmlns:a16="http://schemas.microsoft.com/office/drawing/2014/main" xmlns="" id="{9C176775-E342-4E88-B6BD-6BDEE6D50C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9711" y="8288"/>
              <a:ext cx="778293" cy="732826"/>
            </a:xfrm>
            <a:prstGeom prst="rect">
              <a:avLst/>
            </a:prstGeom>
          </p:spPr>
        </p:pic>
        <p:pic>
          <p:nvPicPr>
            <p:cNvPr id="6" name="Picture 17" descr="Graphical user interface, text, application&#10;&#10;Description automatically generated">
              <a:extLst>
                <a:ext uri="{FF2B5EF4-FFF2-40B4-BE49-F238E27FC236}">
                  <a16:creationId xmlns:a16="http://schemas.microsoft.com/office/drawing/2014/main" xmlns="" id="{77615232-6E25-42C2-95F1-55683366C1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91" y="99392"/>
              <a:ext cx="2270246" cy="636104"/>
            </a:xfrm>
            <a:prstGeom prst="rect">
              <a:avLst/>
            </a:prstGeom>
          </p:spPr>
        </p:pic>
      </p:grpSp>
    </p:spTree>
    <p:extLst>
      <p:ext uri="{BB962C8B-B14F-4D97-AF65-F5344CB8AC3E}">
        <p14:creationId xmlns:p14="http://schemas.microsoft.com/office/powerpoint/2010/main" val="2309675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623393" y="936695"/>
            <a:ext cx="10945216" cy="3167559"/>
          </a:xfrm>
        </p:spPr>
        <p:txBody>
          <a:bodyPr/>
          <a:lstStyle>
            <a:lvl1pPr marL="358775" indent="-358775" algn="ctr">
              <a:defRPr sz="3200">
                <a:solidFill>
                  <a:srgbClr val="578DA3"/>
                </a:solidFill>
              </a:defRPr>
            </a:lvl1pPr>
          </a:lstStyle>
          <a:p>
            <a:r>
              <a:rPr lang="en-US" dirty="0"/>
              <a:t>Click to edit Master title style</a:t>
            </a:r>
            <a:endParaRPr lang="en-GB" dirty="0"/>
          </a:p>
        </p:txBody>
      </p:sp>
      <p:sp>
        <p:nvSpPr>
          <p:cNvPr id="4" name="Textfeld 3"/>
          <p:cNvSpPr txBox="1"/>
          <p:nvPr userDrawn="1"/>
        </p:nvSpPr>
        <p:spPr>
          <a:xfrm>
            <a:off x="7248128" y="6346656"/>
            <a:ext cx="2496277" cy="338554"/>
          </a:xfrm>
          <a:prstGeom prst="rect">
            <a:avLst/>
          </a:prstGeom>
          <a:noFill/>
        </p:spPr>
        <p:txBody>
          <a:bodyPr wrap="square" rtlCol="0">
            <a:spAutoFit/>
          </a:bodyPr>
          <a:lstStyle/>
          <a:p>
            <a:pPr algn="ctr"/>
            <a:fld id="{0A958DBC-2E95-4255-B113-9647B0A76D4F}" type="slidenum">
              <a:rPr lang="de-DE" sz="1600" smtClean="0">
                <a:solidFill>
                  <a:srgbClr val="669AAF"/>
                </a:solidFill>
              </a:rPr>
              <a:pPr algn="ctr"/>
              <a:t>‹#›</a:t>
            </a:fld>
            <a:endParaRPr lang="de-DE" sz="1600" dirty="0">
              <a:solidFill>
                <a:srgbClr val="669AAF"/>
              </a:solidFill>
            </a:endParaRPr>
          </a:p>
        </p:txBody>
      </p:sp>
      <p:grpSp>
        <p:nvGrpSpPr>
          <p:cNvPr id="5" name="Group 13">
            <a:extLst>
              <a:ext uri="{FF2B5EF4-FFF2-40B4-BE49-F238E27FC236}">
                <a16:creationId xmlns:a16="http://schemas.microsoft.com/office/drawing/2014/main" xmlns="" id="{F82EC59B-1C5B-4E6D-82F1-068F4E4CE4DE}"/>
              </a:ext>
            </a:extLst>
          </p:cNvPr>
          <p:cNvGrpSpPr/>
          <p:nvPr userDrawn="1"/>
        </p:nvGrpSpPr>
        <p:grpSpPr>
          <a:xfrm>
            <a:off x="8887626" y="160352"/>
            <a:ext cx="3127016" cy="813869"/>
            <a:chOff x="99391" y="8288"/>
            <a:chExt cx="3158613" cy="732826"/>
          </a:xfrm>
        </p:grpSpPr>
        <p:pic>
          <p:nvPicPr>
            <p:cNvPr id="6" name="Picture 16">
              <a:extLst>
                <a:ext uri="{FF2B5EF4-FFF2-40B4-BE49-F238E27FC236}">
                  <a16:creationId xmlns:a16="http://schemas.microsoft.com/office/drawing/2014/main" xmlns="" id="{8945FC2D-6D8B-4EBA-A916-86B8E8AD88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9711" y="8288"/>
              <a:ext cx="778293" cy="732826"/>
            </a:xfrm>
            <a:prstGeom prst="rect">
              <a:avLst/>
            </a:prstGeom>
          </p:spPr>
        </p:pic>
        <p:pic>
          <p:nvPicPr>
            <p:cNvPr id="7" name="Picture 17" descr="Graphical user interface, text, application&#10;&#10;Description automatically generated">
              <a:extLst>
                <a:ext uri="{FF2B5EF4-FFF2-40B4-BE49-F238E27FC236}">
                  <a16:creationId xmlns:a16="http://schemas.microsoft.com/office/drawing/2014/main" xmlns="" id="{19960858-CF65-4093-B9C3-9AF66D28B7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91" y="99392"/>
              <a:ext cx="2270246" cy="636104"/>
            </a:xfrm>
            <a:prstGeom prst="rect">
              <a:avLst/>
            </a:prstGeom>
          </p:spPr>
        </p:pic>
      </p:grpSp>
    </p:spTree>
    <p:extLst>
      <p:ext uri="{BB962C8B-B14F-4D97-AF65-F5344CB8AC3E}">
        <p14:creationId xmlns:p14="http://schemas.microsoft.com/office/powerpoint/2010/main" val="281637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5" name="Text Placeholder 2"/>
          <p:cNvSpPr>
            <a:spLocks noGrp="1"/>
          </p:cNvSpPr>
          <p:nvPr>
            <p:ph idx="1"/>
          </p:nvPr>
        </p:nvSpPr>
        <p:spPr>
          <a:xfrm>
            <a:off x="838200" y="1210327"/>
            <a:ext cx="10515600" cy="483436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 name="Group 13">
            <a:extLst>
              <a:ext uri="{FF2B5EF4-FFF2-40B4-BE49-F238E27FC236}">
                <a16:creationId xmlns:a16="http://schemas.microsoft.com/office/drawing/2014/main" xmlns="" id="{61961AC0-10BD-4DFC-9D7E-31DE9370861C}"/>
              </a:ext>
            </a:extLst>
          </p:cNvPr>
          <p:cNvGrpSpPr/>
          <p:nvPr userDrawn="1"/>
        </p:nvGrpSpPr>
        <p:grpSpPr>
          <a:xfrm>
            <a:off x="8887626" y="160352"/>
            <a:ext cx="3127016" cy="813869"/>
            <a:chOff x="99391" y="8288"/>
            <a:chExt cx="3158613" cy="732826"/>
          </a:xfrm>
        </p:grpSpPr>
        <p:pic>
          <p:nvPicPr>
            <p:cNvPr id="8" name="Picture 16">
              <a:extLst>
                <a:ext uri="{FF2B5EF4-FFF2-40B4-BE49-F238E27FC236}">
                  <a16:creationId xmlns:a16="http://schemas.microsoft.com/office/drawing/2014/main" xmlns="" id="{EFEF31EA-2817-4078-8D7D-7741204237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9711" y="8288"/>
              <a:ext cx="778293" cy="732826"/>
            </a:xfrm>
            <a:prstGeom prst="rect">
              <a:avLst/>
            </a:prstGeom>
          </p:spPr>
        </p:pic>
        <p:pic>
          <p:nvPicPr>
            <p:cNvPr id="9" name="Picture 17" descr="Graphical user interface, text, application&#10;&#10;Description automatically generated">
              <a:extLst>
                <a:ext uri="{FF2B5EF4-FFF2-40B4-BE49-F238E27FC236}">
                  <a16:creationId xmlns:a16="http://schemas.microsoft.com/office/drawing/2014/main" xmlns="" id="{58570EFC-8EF8-4FFA-8DA6-0F44BACF16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91" y="99392"/>
              <a:ext cx="2270246" cy="636104"/>
            </a:xfrm>
            <a:prstGeom prst="rect">
              <a:avLst/>
            </a:prstGeom>
          </p:spPr>
        </p:pic>
      </p:grpSp>
    </p:spTree>
    <p:extLst>
      <p:ext uri="{BB962C8B-B14F-4D97-AF65-F5344CB8AC3E}">
        <p14:creationId xmlns:p14="http://schemas.microsoft.com/office/powerpoint/2010/main" val="3042341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65761" y="1425680"/>
            <a:ext cx="11343641" cy="4751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365761" y="244372"/>
            <a:ext cx="11343641" cy="673100"/>
          </a:xfrm>
        </p:spPr>
        <p:txBody>
          <a:bodyPr/>
          <a:lstStyle>
            <a:lvl1pPr>
              <a:defRPr>
                <a:solidFill>
                  <a:schemeClr val="bg1"/>
                </a:solidFill>
              </a:defRPr>
            </a:lvl1pPr>
          </a:lstStyle>
          <a:p>
            <a:r>
              <a:rPr lang="en-US" dirty="0"/>
              <a:t>Click to edit Master title style</a:t>
            </a:r>
          </a:p>
        </p:txBody>
      </p:sp>
      <p:sp>
        <p:nvSpPr>
          <p:cNvPr id="10"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a:t>
            </a:fld>
            <a:endParaRPr lang="en-US" dirty="0"/>
          </a:p>
        </p:txBody>
      </p:sp>
      <p:sp>
        <p:nvSpPr>
          <p:cNvPr id="12" name="Textfeld 11"/>
          <p:cNvSpPr txBox="1"/>
          <p:nvPr userDrawn="1"/>
        </p:nvSpPr>
        <p:spPr>
          <a:xfrm>
            <a:off x="7248128" y="6346656"/>
            <a:ext cx="2496277" cy="338554"/>
          </a:xfrm>
          <a:prstGeom prst="rect">
            <a:avLst/>
          </a:prstGeom>
          <a:noFill/>
        </p:spPr>
        <p:txBody>
          <a:bodyPr wrap="square" rtlCol="0">
            <a:spAutoFit/>
          </a:bodyPr>
          <a:lstStyle/>
          <a:p>
            <a:pPr algn="ctr"/>
            <a:fld id="{0A958DBC-2E95-4255-B113-9647B0A76D4F}" type="slidenum">
              <a:rPr lang="de-DE" sz="1600" smtClean="0">
                <a:solidFill>
                  <a:srgbClr val="669AAF"/>
                </a:solidFill>
              </a:rPr>
              <a:pPr algn="ctr"/>
              <a:t>‹#›</a:t>
            </a:fld>
            <a:endParaRPr lang="de-DE" sz="1600" dirty="0">
              <a:solidFill>
                <a:srgbClr val="669AAF"/>
              </a:solidFill>
            </a:endParaRPr>
          </a:p>
        </p:txBody>
      </p:sp>
      <p:grpSp>
        <p:nvGrpSpPr>
          <p:cNvPr id="6" name="Group 13">
            <a:extLst>
              <a:ext uri="{FF2B5EF4-FFF2-40B4-BE49-F238E27FC236}">
                <a16:creationId xmlns:a16="http://schemas.microsoft.com/office/drawing/2014/main" xmlns="" id="{7EA432BE-5527-4F6C-B068-290DF64C5608}"/>
              </a:ext>
            </a:extLst>
          </p:cNvPr>
          <p:cNvGrpSpPr/>
          <p:nvPr userDrawn="1"/>
        </p:nvGrpSpPr>
        <p:grpSpPr>
          <a:xfrm>
            <a:off x="8887626" y="160352"/>
            <a:ext cx="3127016" cy="813869"/>
            <a:chOff x="99391" y="8288"/>
            <a:chExt cx="3158613" cy="732826"/>
          </a:xfrm>
        </p:grpSpPr>
        <p:pic>
          <p:nvPicPr>
            <p:cNvPr id="8" name="Picture 16">
              <a:extLst>
                <a:ext uri="{FF2B5EF4-FFF2-40B4-BE49-F238E27FC236}">
                  <a16:creationId xmlns:a16="http://schemas.microsoft.com/office/drawing/2014/main" xmlns="" id="{26082536-5E71-4F7E-8DDA-E97D44ED30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9711" y="8288"/>
              <a:ext cx="778293" cy="732826"/>
            </a:xfrm>
            <a:prstGeom prst="rect">
              <a:avLst/>
            </a:prstGeom>
          </p:spPr>
        </p:pic>
        <p:pic>
          <p:nvPicPr>
            <p:cNvPr id="11" name="Picture 17" descr="Graphical user interface, text, application&#10;&#10;Description automatically generated">
              <a:extLst>
                <a:ext uri="{FF2B5EF4-FFF2-40B4-BE49-F238E27FC236}">
                  <a16:creationId xmlns:a16="http://schemas.microsoft.com/office/drawing/2014/main" xmlns="" id="{AC139A29-8D3A-44FF-9A47-807E232288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91" y="99392"/>
              <a:ext cx="2270246" cy="636104"/>
            </a:xfrm>
            <a:prstGeom prst="rect">
              <a:avLst/>
            </a:prstGeom>
          </p:spPr>
        </p:pic>
      </p:grpSp>
    </p:spTree>
    <p:extLst>
      <p:ext uri="{BB962C8B-B14F-4D97-AF65-F5344CB8AC3E}">
        <p14:creationId xmlns:p14="http://schemas.microsoft.com/office/powerpoint/2010/main" val="430423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BA037-7B08-4D5F-A0CC-8FAA2B4ECD44}" type="datetimeFigureOut">
              <a:rPr lang="en-US" smtClean="0"/>
              <a:t>10/22/2022</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7A29C2D-54C6-4DA2-B793-D3DC0B728035}" type="slidenum">
              <a:rPr lang="en-US" smtClean="0"/>
              <a:t>‹#›</a:t>
            </a:fld>
            <a:endParaRPr lang="en-US"/>
          </a:p>
        </p:txBody>
      </p:sp>
      <p:grpSp>
        <p:nvGrpSpPr>
          <p:cNvPr id="5" name="Group 13">
            <a:extLst>
              <a:ext uri="{FF2B5EF4-FFF2-40B4-BE49-F238E27FC236}">
                <a16:creationId xmlns:a16="http://schemas.microsoft.com/office/drawing/2014/main" xmlns="" id="{0E8F7988-75DF-4ACF-877C-9A50C55C38A9}"/>
              </a:ext>
            </a:extLst>
          </p:cNvPr>
          <p:cNvGrpSpPr/>
          <p:nvPr userDrawn="1"/>
        </p:nvGrpSpPr>
        <p:grpSpPr>
          <a:xfrm>
            <a:off x="8887626" y="160352"/>
            <a:ext cx="3127016" cy="813869"/>
            <a:chOff x="99391" y="8288"/>
            <a:chExt cx="3158613" cy="732826"/>
          </a:xfrm>
        </p:grpSpPr>
        <p:pic>
          <p:nvPicPr>
            <p:cNvPr id="6" name="Picture 16">
              <a:extLst>
                <a:ext uri="{FF2B5EF4-FFF2-40B4-BE49-F238E27FC236}">
                  <a16:creationId xmlns:a16="http://schemas.microsoft.com/office/drawing/2014/main" xmlns="" id="{BC1ABEBD-CCBF-4755-A906-EE31EDDF22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9711" y="8288"/>
              <a:ext cx="778293" cy="732826"/>
            </a:xfrm>
            <a:prstGeom prst="rect">
              <a:avLst/>
            </a:prstGeom>
          </p:spPr>
        </p:pic>
        <p:pic>
          <p:nvPicPr>
            <p:cNvPr id="7" name="Picture 17" descr="Graphical user interface, text, application&#10;&#10;Description automatically generated">
              <a:extLst>
                <a:ext uri="{FF2B5EF4-FFF2-40B4-BE49-F238E27FC236}">
                  <a16:creationId xmlns:a16="http://schemas.microsoft.com/office/drawing/2014/main" xmlns="" id="{778F135C-BB9F-4927-B5EF-506C595C0E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91" y="99392"/>
              <a:ext cx="2270246" cy="636104"/>
            </a:xfrm>
            <a:prstGeom prst="rect">
              <a:avLst/>
            </a:prstGeom>
          </p:spPr>
        </p:pic>
      </p:grpSp>
    </p:spTree>
    <p:extLst>
      <p:ext uri="{BB962C8B-B14F-4D97-AF65-F5344CB8AC3E}">
        <p14:creationId xmlns:p14="http://schemas.microsoft.com/office/powerpoint/2010/main" val="265400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9128" y="269877"/>
            <a:ext cx="10515600" cy="587374"/>
          </a:xfrm>
        </p:spPr>
        <p:txBody>
          <a:bodyPr>
            <a:normAutofit/>
          </a:bodyPr>
          <a:lstStyle>
            <a:lvl1pPr>
              <a:defRPr sz="3400"/>
            </a:lvl1pPr>
          </a:lstStyle>
          <a:p>
            <a:r>
              <a:rPr lang="en-US"/>
              <a:t>Click to edit Master title style</a:t>
            </a:r>
            <a:endParaRPr lang="tr-TR"/>
          </a:p>
        </p:txBody>
      </p:sp>
      <p:sp>
        <p:nvSpPr>
          <p:cNvPr id="3" name="Content Placeholder 2"/>
          <p:cNvSpPr>
            <a:spLocks noGrp="1"/>
          </p:cNvSpPr>
          <p:nvPr>
            <p:ph idx="1"/>
          </p:nvPr>
        </p:nvSpPr>
        <p:spPr>
          <a:xfrm>
            <a:off x="1109128" y="1111251"/>
            <a:ext cx="10515600" cy="50657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grpSp>
        <p:nvGrpSpPr>
          <p:cNvPr id="4" name="Group 13">
            <a:extLst>
              <a:ext uri="{FF2B5EF4-FFF2-40B4-BE49-F238E27FC236}">
                <a16:creationId xmlns:a16="http://schemas.microsoft.com/office/drawing/2014/main" xmlns="" id="{5135B890-4BAA-4A7B-B8C9-FB396AF9F391}"/>
              </a:ext>
            </a:extLst>
          </p:cNvPr>
          <p:cNvGrpSpPr/>
          <p:nvPr userDrawn="1"/>
        </p:nvGrpSpPr>
        <p:grpSpPr>
          <a:xfrm>
            <a:off x="8887626" y="160352"/>
            <a:ext cx="3127016" cy="813869"/>
            <a:chOff x="99391" y="8288"/>
            <a:chExt cx="3158613" cy="732826"/>
          </a:xfrm>
        </p:grpSpPr>
        <p:pic>
          <p:nvPicPr>
            <p:cNvPr id="5" name="Picture 16">
              <a:extLst>
                <a:ext uri="{FF2B5EF4-FFF2-40B4-BE49-F238E27FC236}">
                  <a16:creationId xmlns:a16="http://schemas.microsoft.com/office/drawing/2014/main" xmlns="" id="{1F11D429-5084-408E-B055-AE8E15035E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9711" y="8288"/>
              <a:ext cx="778293" cy="732826"/>
            </a:xfrm>
            <a:prstGeom prst="rect">
              <a:avLst/>
            </a:prstGeom>
          </p:spPr>
        </p:pic>
        <p:pic>
          <p:nvPicPr>
            <p:cNvPr id="6" name="Picture 17" descr="Graphical user interface, text, application&#10;&#10;Description automatically generated">
              <a:extLst>
                <a:ext uri="{FF2B5EF4-FFF2-40B4-BE49-F238E27FC236}">
                  <a16:creationId xmlns:a16="http://schemas.microsoft.com/office/drawing/2014/main" xmlns="" id="{43B568C5-CD8E-41E5-8481-E8D5D297D5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91" y="99392"/>
              <a:ext cx="2270246" cy="636104"/>
            </a:xfrm>
            <a:prstGeom prst="rect">
              <a:avLst/>
            </a:prstGeom>
          </p:spPr>
        </p:pic>
      </p:grpSp>
    </p:spTree>
    <p:extLst>
      <p:ext uri="{BB962C8B-B14F-4D97-AF65-F5344CB8AC3E}">
        <p14:creationId xmlns:p14="http://schemas.microsoft.com/office/powerpoint/2010/main" val="1249657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grpSp>
        <p:nvGrpSpPr>
          <p:cNvPr id="5" name="Group 13">
            <a:extLst>
              <a:ext uri="{FF2B5EF4-FFF2-40B4-BE49-F238E27FC236}">
                <a16:creationId xmlns:a16="http://schemas.microsoft.com/office/drawing/2014/main" xmlns="" id="{51860084-574E-45F9-9ACC-DBCAF2AFC995}"/>
              </a:ext>
            </a:extLst>
          </p:cNvPr>
          <p:cNvGrpSpPr/>
          <p:nvPr userDrawn="1"/>
        </p:nvGrpSpPr>
        <p:grpSpPr>
          <a:xfrm>
            <a:off x="8887626" y="160352"/>
            <a:ext cx="3127016" cy="813869"/>
            <a:chOff x="99391" y="8288"/>
            <a:chExt cx="3158613" cy="732826"/>
          </a:xfrm>
        </p:grpSpPr>
        <p:pic>
          <p:nvPicPr>
            <p:cNvPr id="8" name="Picture 16">
              <a:extLst>
                <a:ext uri="{FF2B5EF4-FFF2-40B4-BE49-F238E27FC236}">
                  <a16:creationId xmlns:a16="http://schemas.microsoft.com/office/drawing/2014/main" xmlns="" id="{1A54405F-32FD-4369-980D-3CE0835F7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9711" y="8288"/>
              <a:ext cx="778293" cy="732826"/>
            </a:xfrm>
            <a:prstGeom prst="rect">
              <a:avLst/>
            </a:prstGeom>
          </p:spPr>
        </p:pic>
        <p:pic>
          <p:nvPicPr>
            <p:cNvPr id="9" name="Picture 17" descr="Graphical user interface, text, application&#10;&#10;Description automatically generated">
              <a:extLst>
                <a:ext uri="{FF2B5EF4-FFF2-40B4-BE49-F238E27FC236}">
                  <a16:creationId xmlns:a16="http://schemas.microsoft.com/office/drawing/2014/main" xmlns="" id="{015A5DD9-0365-4FB7-8329-19867B3C4F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91" y="99392"/>
              <a:ext cx="2270246" cy="636104"/>
            </a:xfrm>
            <a:prstGeom prst="rect">
              <a:avLst/>
            </a:prstGeom>
          </p:spPr>
        </p:pic>
      </p:grpSp>
    </p:spTree>
    <p:extLst>
      <p:ext uri="{BB962C8B-B14F-4D97-AF65-F5344CB8AC3E}">
        <p14:creationId xmlns:p14="http://schemas.microsoft.com/office/powerpoint/2010/main" val="114599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399AD1-E32E-4E50-9CC7-BF923C982DD6}"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8E6D-5449-4BFF-A822-9F2F1BBE7C25}" type="slidenum">
              <a:rPr lang="en-US" smtClean="0"/>
              <a:t>‹#›</a:t>
            </a:fld>
            <a:endParaRPr lang="en-US"/>
          </a:p>
        </p:txBody>
      </p:sp>
    </p:spTree>
    <p:extLst>
      <p:ext uri="{BB962C8B-B14F-4D97-AF65-F5344CB8AC3E}">
        <p14:creationId xmlns:p14="http://schemas.microsoft.com/office/powerpoint/2010/main" val="237943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13">
            <a:extLst>
              <a:ext uri="{FF2B5EF4-FFF2-40B4-BE49-F238E27FC236}">
                <a16:creationId xmlns:a16="http://schemas.microsoft.com/office/drawing/2014/main" xmlns="" id="{72BA565A-24D1-471F-842D-0280D5E55C63}"/>
              </a:ext>
            </a:extLst>
          </p:cNvPr>
          <p:cNvGrpSpPr/>
          <p:nvPr userDrawn="1"/>
        </p:nvGrpSpPr>
        <p:grpSpPr>
          <a:xfrm>
            <a:off x="8887626" y="160352"/>
            <a:ext cx="3127016" cy="813869"/>
            <a:chOff x="99391" y="8288"/>
            <a:chExt cx="3158613" cy="732826"/>
          </a:xfrm>
        </p:grpSpPr>
        <p:pic>
          <p:nvPicPr>
            <p:cNvPr id="8" name="Picture 16">
              <a:extLst>
                <a:ext uri="{FF2B5EF4-FFF2-40B4-BE49-F238E27FC236}">
                  <a16:creationId xmlns:a16="http://schemas.microsoft.com/office/drawing/2014/main" xmlns="" id="{7404356A-02F6-4112-8FFE-285D05FAE7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9711" y="8288"/>
              <a:ext cx="778293" cy="732826"/>
            </a:xfrm>
            <a:prstGeom prst="rect">
              <a:avLst/>
            </a:prstGeom>
          </p:spPr>
        </p:pic>
        <p:pic>
          <p:nvPicPr>
            <p:cNvPr id="10" name="Picture 17" descr="Graphical user interface, text, application&#10;&#10;Description automatically generated">
              <a:extLst>
                <a:ext uri="{FF2B5EF4-FFF2-40B4-BE49-F238E27FC236}">
                  <a16:creationId xmlns:a16="http://schemas.microsoft.com/office/drawing/2014/main" xmlns="" id="{3D5FFF56-5BD0-4C75-8A10-6739213265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91" y="99392"/>
              <a:ext cx="2270246" cy="636104"/>
            </a:xfrm>
            <a:prstGeom prst="rect">
              <a:avLst/>
            </a:prstGeom>
          </p:spPr>
        </p:pic>
      </p:grpSp>
    </p:spTree>
    <p:extLst>
      <p:ext uri="{BB962C8B-B14F-4D97-AF65-F5344CB8AC3E}">
        <p14:creationId xmlns:p14="http://schemas.microsoft.com/office/powerpoint/2010/main" val="69839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13">
            <a:extLst>
              <a:ext uri="{FF2B5EF4-FFF2-40B4-BE49-F238E27FC236}">
                <a16:creationId xmlns:a16="http://schemas.microsoft.com/office/drawing/2014/main" xmlns="" id="{2D2F81E4-586B-4F40-BB92-A076559BA6E7}"/>
              </a:ext>
            </a:extLst>
          </p:cNvPr>
          <p:cNvGrpSpPr/>
          <p:nvPr userDrawn="1"/>
        </p:nvGrpSpPr>
        <p:grpSpPr>
          <a:xfrm>
            <a:off x="8887626" y="160352"/>
            <a:ext cx="3127016" cy="813869"/>
            <a:chOff x="99391" y="8288"/>
            <a:chExt cx="3158613" cy="732826"/>
          </a:xfrm>
        </p:grpSpPr>
        <p:pic>
          <p:nvPicPr>
            <p:cNvPr id="8" name="Picture 16">
              <a:extLst>
                <a:ext uri="{FF2B5EF4-FFF2-40B4-BE49-F238E27FC236}">
                  <a16:creationId xmlns:a16="http://schemas.microsoft.com/office/drawing/2014/main" xmlns="" id="{8DDB1EE9-C81B-4AF1-8115-1F14866461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9711" y="8288"/>
              <a:ext cx="778293" cy="732826"/>
            </a:xfrm>
            <a:prstGeom prst="rect">
              <a:avLst/>
            </a:prstGeom>
          </p:spPr>
        </p:pic>
        <p:pic>
          <p:nvPicPr>
            <p:cNvPr id="10" name="Picture 17" descr="Graphical user interface, text, application&#10;&#10;Description automatically generated">
              <a:extLst>
                <a:ext uri="{FF2B5EF4-FFF2-40B4-BE49-F238E27FC236}">
                  <a16:creationId xmlns:a16="http://schemas.microsoft.com/office/drawing/2014/main" xmlns="" id="{5A556B87-2B6E-4742-BBC0-6AF56D0A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91" y="99392"/>
              <a:ext cx="2270246" cy="636104"/>
            </a:xfrm>
            <a:prstGeom prst="rect">
              <a:avLst/>
            </a:prstGeom>
          </p:spPr>
        </p:pic>
      </p:grpSp>
    </p:spTree>
    <p:extLst>
      <p:ext uri="{BB962C8B-B14F-4D97-AF65-F5344CB8AC3E}">
        <p14:creationId xmlns:p14="http://schemas.microsoft.com/office/powerpoint/2010/main" val="35469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13">
            <a:extLst>
              <a:ext uri="{FF2B5EF4-FFF2-40B4-BE49-F238E27FC236}">
                <a16:creationId xmlns:a16="http://schemas.microsoft.com/office/drawing/2014/main" xmlns="" id="{31DE430E-98E5-41EF-B5ED-1668CBB3C204}"/>
              </a:ext>
            </a:extLst>
          </p:cNvPr>
          <p:cNvGrpSpPr/>
          <p:nvPr userDrawn="1"/>
        </p:nvGrpSpPr>
        <p:grpSpPr>
          <a:xfrm>
            <a:off x="8887626" y="160352"/>
            <a:ext cx="3127016" cy="813869"/>
            <a:chOff x="99391" y="8288"/>
            <a:chExt cx="3158613" cy="732826"/>
          </a:xfrm>
        </p:grpSpPr>
        <p:pic>
          <p:nvPicPr>
            <p:cNvPr id="12" name="Picture 16">
              <a:extLst>
                <a:ext uri="{FF2B5EF4-FFF2-40B4-BE49-F238E27FC236}">
                  <a16:creationId xmlns:a16="http://schemas.microsoft.com/office/drawing/2014/main" xmlns="" id="{E40496B2-2C7E-4738-92AA-391B61317E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9711" y="8288"/>
              <a:ext cx="778293" cy="732826"/>
            </a:xfrm>
            <a:prstGeom prst="rect">
              <a:avLst/>
            </a:prstGeom>
          </p:spPr>
        </p:pic>
        <p:pic>
          <p:nvPicPr>
            <p:cNvPr id="13" name="Picture 17" descr="Graphical user interface, text, application&#10;&#10;Description automatically generated">
              <a:extLst>
                <a:ext uri="{FF2B5EF4-FFF2-40B4-BE49-F238E27FC236}">
                  <a16:creationId xmlns:a16="http://schemas.microsoft.com/office/drawing/2014/main" xmlns="" id="{B47C22C2-6168-4D96-AB7A-485700F137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91" y="99392"/>
              <a:ext cx="2270246" cy="636104"/>
            </a:xfrm>
            <a:prstGeom prst="rect">
              <a:avLst/>
            </a:prstGeom>
          </p:spPr>
        </p:pic>
      </p:gr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13">
            <a:extLst>
              <a:ext uri="{FF2B5EF4-FFF2-40B4-BE49-F238E27FC236}">
                <a16:creationId xmlns:a16="http://schemas.microsoft.com/office/drawing/2014/main" xmlns="" id="{56592651-47E5-4A83-9F28-786454F27B78}"/>
              </a:ext>
            </a:extLst>
          </p:cNvPr>
          <p:cNvGrpSpPr/>
          <p:nvPr userDrawn="1"/>
        </p:nvGrpSpPr>
        <p:grpSpPr>
          <a:xfrm>
            <a:off x="8887626" y="160352"/>
            <a:ext cx="3127016" cy="813869"/>
            <a:chOff x="99391" y="8288"/>
            <a:chExt cx="3158613" cy="732826"/>
          </a:xfrm>
        </p:grpSpPr>
        <p:pic>
          <p:nvPicPr>
            <p:cNvPr id="12" name="Picture 16">
              <a:extLst>
                <a:ext uri="{FF2B5EF4-FFF2-40B4-BE49-F238E27FC236}">
                  <a16:creationId xmlns:a16="http://schemas.microsoft.com/office/drawing/2014/main" xmlns="" id="{2C83C662-256B-4A81-810F-B10A849C94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9711" y="8288"/>
              <a:ext cx="778293" cy="732826"/>
            </a:xfrm>
            <a:prstGeom prst="rect">
              <a:avLst/>
            </a:prstGeom>
          </p:spPr>
        </p:pic>
        <p:pic>
          <p:nvPicPr>
            <p:cNvPr id="13" name="Picture 17" descr="Graphical user interface, text, application&#10;&#10;Description automatically generated">
              <a:extLst>
                <a:ext uri="{FF2B5EF4-FFF2-40B4-BE49-F238E27FC236}">
                  <a16:creationId xmlns:a16="http://schemas.microsoft.com/office/drawing/2014/main" xmlns="" id="{FF992587-C3FA-40B5-9E86-00F0C364D9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91" y="99392"/>
              <a:ext cx="2270246" cy="636104"/>
            </a:xfrm>
            <a:prstGeom prst="rect">
              <a:avLst/>
            </a:prstGeom>
          </p:spPr>
        </p:pic>
      </p:grpSp>
    </p:spTree>
    <p:extLst>
      <p:ext uri="{BB962C8B-B14F-4D97-AF65-F5344CB8AC3E}">
        <p14:creationId xmlns:p14="http://schemas.microsoft.com/office/powerpoint/2010/main" val="275432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13">
            <a:extLst>
              <a:ext uri="{FF2B5EF4-FFF2-40B4-BE49-F238E27FC236}">
                <a16:creationId xmlns:a16="http://schemas.microsoft.com/office/drawing/2014/main" xmlns="" id="{9F61E128-AAFD-4022-BBE2-15B48AA004DC}"/>
              </a:ext>
            </a:extLst>
          </p:cNvPr>
          <p:cNvGrpSpPr/>
          <p:nvPr userDrawn="1"/>
        </p:nvGrpSpPr>
        <p:grpSpPr>
          <a:xfrm>
            <a:off x="8887626" y="160352"/>
            <a:ext cx="3127016" cy="813869"/>
            <a:chOff x="99391" y="8288"/>
            <a:chExt cx="3158613" cy="732826"/>
          </a:xfrm>
        </p:grpSpPr>
        <p:pic>
          <p:nvPicPr>
            <p:cNvPr id="12" name="Picture 16">
              <a:extLst>
                <a:ext uri="{FF2B5EF4-FFF2-40B4-BE49-F238E27FC236}">
                  <a16:creationId xmlns:a16="http://schemas.microsoft.com/office/drawing/2014/main" xmlns="" id="{0D9E8E9A-9AA5-4BAE-B2AD-3665D7378F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9711" y="8288"/>
              <a:ext cx="778293" cy="732826"/>
            </a:xfrm>
            <a:prstGeom prst="rect">
              <a:avLst/>
            </a:prstGeom>
          </p:spPr>
        </p:pic>
        <p:pic>
          <p:nvPicPr>
            <p:cNvPr id="13" name="Picture 17" descr="Graphical user interface, text, application&#10;&#10;Description automatically generated">
              <a:extLst>
                <a:ext uri="{FF2B5EF4-FFF2-40B4-BE49-F238E27FC236}">
                  <a16:creationId xmlns:a16="http://schemas.microsoft.com/office/drawing/2014/main" xmlns="" id="{DE404432-AD8D-47F7-B1C7-AB221C0EA9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91" y="99392"/>
              <a:ext cx="2270246" cy="636104"/>
            </a:xfrm>
            <a:prstGeom prst="rect">
              <a:avLst/>
            </a:prstGeom>
          </p:spPr>
        </p:pic>
      </p:grpSp>
    </p:spTree>
    <p:extLst>
      <p:ext uri="{BB962C8B-B14F-4D97-AF65-F5344CB8AC3E}">
        <p14:creationId xmlns:p14="http://schemas.microsoft.com/office/powerpoint/2010/main" val="338823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13">
            <a:extLst>
              <a:ext uri="{FF2B5EF4-FFF2-40B4-BE49-F238E27FC236}">
                <a16:creationId xmlns:a16="http://schemas.microsoft.com/office/drawing/2014/main" xmlns="" id="{0667D74F-CAA8-41E9-B0CC-6571FE53F6E1}"/>
              </a:ext>
            </a:extLst>
          </p:cNvPr>
          <p:cNvGrpSpPr/>
          <p:nvPr userDrawn="1"/>
        </p:nvGrpSpPr>
        <p:grpSpPr>
          <a:xfrm>
            <a:off x="8887626" y="160352"/>
            <a:ext cx="3127016" cy="813869"/>
            <a:chOff x="99391" y="8288"/>
            <a:chExt cx="3158613" cy="732826"/>
          </a:xfrm>
        </p:grpSpPr>
        <p:pic>
          <p:nvPicPr>
            <p:cNvPr id="12" name="Picture 16">
              <a:extLst>
                <a:ext uri="{FF2B5EF4-FFF2-40B4-BE49-F238E27FC236}">
                  <a16:creationId xmlns:a16="http://schemas.microsoft.com/office/drawing/2014/main" xmlns="" id="{FC503507-4567-488A-BB92-5AB8597972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9711" y="8288"/>
              <a:ext cx="778293" cy="732826"/>
            </a:xfrm>
            <a:prstGeom prst="rect">
              <a:avLst/>
            </a:prstGeom>
          </p:spPr>
        </p:pic>
        <p:pic>
          <p:nvPicPr>
            <p:cNvPr id="13" name="Picture 17" descr="Graphical user interface, text, application&#10;&#10;Description automatically generated">
              <a:extLst>
                <a:ext uri="{FF2B5EF4-FFF2-40B4-BE49-F238E27FC236}">
                  <a16:creationId xmlns:a16="http://schemas.microsoft.com/office/drawing/2014/main" xmlns="" id="{0BF6D3FB-EAA0-4AAA-8CF3-A79D1C0A74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91" y="99392"/>
              <a:ext cx="2270246" cy="636104"/>
            </a:xfrm>
            <a:prstGeom prst="rect">
              <a:avLst/>
            </a:prstGeom>
          </p:spPr>
        </p:pic>
      </p:grpSp>
    </p:spTree>
    <p:extLst>
      <p:ext uri="{BB962C8B-B14F-4D97-AF65-F5344CB8AC3E}">
        <p14:creationId xmlns:p14="http://schemas.microsoft.com/office/powerpoint/2010/main" val="154725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75" r:id="rId3"/>
    <p:sldLayoutId id="2147483679" r:id="rId4"/>
    <p:sldLayoutId id="2147483651" r:id="rId5"/>
    <p:sldLayoutId id="2147483680" r:id="rId6"/>
    <p:sldLayoutId id="2147483681" r:id="rId7"/>
    <p:sldLayoutId id="2147483682" r:id="rId8"/>
    <p:sldLayoutId id="2147483672" r:id="rId9"/>
    <p:sldLayoutId id="2147483684" r:id="rId10"/>
    <p:sldLayoutId id="2147483685" r:id="rId11"/>
    <p:sldLayoutId id="2147483686" r:id="rId12"/>
    <p:sldLayoutId id="2147483687" r:id="rId13"/>
    <p:sldLayoutId id="2147483673" r:id="rId14"/>
    <p:sldLayoutId id="2147483677" r:id="rId15"/>
    <p:sldLayoutId id="2147483678" r:id="rId16"/>
    <p:sldLayoutId id="2147483649" r:id="rId17"/>
    <p:sldLayoutId id="2147483688" r:id="rId18"/>
    <p:sldLayoutId id="2147483689" r:id="rId19"/>
    <p:sldLayoutId id="2147483695" r:id="rId20"/>
    <p:sldLayoutId id="2147483697" r:id="rId21"/>
    <p:sldLayoutId id="2147483698" r:id="rId22"/>
    <p:sldLayoutId id="2147483699" r:id="rId23"/>
    <p:sldLayoutId id="2147483700" r:id="rId24"/>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4.jpe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jpeg"/><Relationship Id="rId4" Type="http://schemas.openxmlformats.org/officeDocument/2006/relationships/image" Target="../media/image38.pn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27.png"/><Relationship Id="rId18" Type="http://schemas.openxmlformats.org/officeDocument/2006/relationships/hyperlink" Target="https://www.eu-research.ge/" TargetMode="External"/><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4.jpeg"/><Relationship Id="rId17" Type="http://schemas.openxmlformats.org/officeDocument/2006/relationships/hyperlink" Target="https://rustaveli.org.ge/geo/TWINNING-shesakheb-" TargetMode="External"/><Relationship Id="rId2" Type="http://schemas.openxmlformats.org/officeDocument/2006/relationships/notesSlide" Target="../notesSlides/notesSlide4.xml"/><Relationship Id="rId16"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30.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info/funding-tenders/opportunities/portal/screen/how-to-participate/reference-documents" TargetMode="External"/><Relationship Id="rId2" Type="http://schemas.openxmlformats.org/officeDocument/2006/relationships/hyperlink" Target="https://ec.europa.eu/info/funding-tenders/opportunities/portal/screen/opportunities/topic-searc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6BEF874-E59B-4096-ACFA-810012629888}"/>
              </a:ext>
            </a:extLst>
          </p:cNvPr>
          <p:cNvGrpSpPr>
            <a:grpSpLocks noChangeAspect="1"/>
          </p:cNvGrpSpPr>
          <p:nvPr/>
        </p:nvGrpSpPr>
        <p:grpSpPr>
          <a:xfrm>
            <a:off x="-80682" y="-124448"/>
            <a:ext cx="12192000" cy="6858000"/>
            <a:chOff x="1" y="-555470"/>
            <a:chExt cx="9906000" cy="7498827"/>
          </a:xfrm>
        </p:grpSpPr>
        <p:pic>
          <p:nvPicPr>
            <p:cNvPr id="5" name="Picture 4">
              <a:extLst>
                <a:ext uri="{FF2B5EF4-FFF2-40B4-BE49-F238E27FC236}">
                  <a16:creationId xmlns:a16="http://schemas.microsoft.com/office/drawing/2014/main" xmlns="" id="{93F9418D-50C3-469A-946E-A8E37741FD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5470"/>
              <a:ext cx="9906000" cy="6915584"/>
            </a:xfrm>
            <a:prstGeom prst="rect">
              <a:avLst/>
            </a:prstGeom>
          </p:spPr>
        </p:pic>
        <p:pic>
          <p:nvPicPr>
            <p:cNvPr id="15" name="Picture 14">
              <a:extLst>
                <a:ext uri="{FF2B5EF4-FFF2-40B4-BE49-F238E27FC236}">
                  <a16:creationId xmlns:a16="http://schemas.microsoft.com/office/drawing/2014/main" xmlns="" id="{F1C653BE-82BC-495B-85E4-665EDC2895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302530"/>
              <a:ext cx="9906000" cy="640827"/>
            </a:xfrm>
            <a:prstGeom prst="rect">
              <a:avLst/>
            </a:prstGeom>
          </p:spPr>
        </p:pic>
      </p:grpSp>
      <p:pic>
        <p:nvPicPr>
          <p:cNvPr id="13" name="Picture 12">
            <a:extLst>
              <a:ext uri="{FF2B5EF4-FFF2-40B4-BE49-F238E27FC236}">
                <a16:creationId xmlns:a16="http://schemas.microsoft.com/office/drawing/2014/main" xmlns="" id="{8E3AB873-7AA2-44FE-9A5E-C98C23FBE9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75250" y="5110068"/>
            <a:ext cx="9626306" cy="664470"/>
          </a:xfrm>
          <a:prstGeom prst="rect">
            <a:avLst/>
          </a:prstGeom>
        </p:spPr>
      </p:pic>
      <p:sp>
        <p:nvSpPr>
          <p:cNvPr id="16" name="TextBox 15">
            <a:extLst>
              <a:ext uri="{FF2B5EF4-FFF2-40B4-BE49-F238E27FC236}">
                <a16:creationId xmlns:a16="http://schemas.microsoft.com/office/drawing/2014/main" xmlns="" id="{14C3CEE3-D074-421C-BBD4-30EE31A0C4B8}"/>
              </a:ext>
            </a:extLst>
          </p:cNvPr>
          <p:cNvSpPr txBox="1"/>
          <p:nvPr/>
        </p:nvSpPr>
        <p:spPr>
          <a:xfrm>
            <a:off x="1588974" y="1307261"/>
            <a:ext cx="9212582" cy="954107"/>
          </a:xfrm>
          <a:prstGeom prst="rect">
            <a:avLst/>
          </a:prstGeom>
          <a:noFill/>
        </p:spPr>
        <p:txBody>
          <a:bodyPr wrap="square" rtlCol="0">
            <a:spAutoFit/>
          </a:bodyPr>
          <a:lstStyle/>
          <a:p>
            <a:pPr algn="ctr"/>
            <a:r>
              <a:rPr lang="en-US" sz="1400" dirty="0">
                <a:solidFill>
                  <a:schemeClr val="bg1">
                    <a:lumMod val="50000"/>
                  </a:schemeClr>
                </a:solidFill>
                <a:latin typeface="BPG Banner Caps" panose="02060504020202060204"/>
              </a:rPr>
              <a:t>EU </a:t>
            </a:r>
            <a:r>
              <a:rPr lang="en-US" sz="1400" dirty="0" err="1">
                <a:solidFill>
                  <a:schemeClr val="bg1">
                    <a:lumMod val="50000"/>
                  </a:schemeClr>
                </a:solidFill>
                <a:latin typeface="BPG Banner Caps" panose="02060504020202060204"/>
              </a:rPr>
              <a:t>programme</a:t>
            </a:r>
            <a:r>
              <a:rPr lang="en-US" sz="1400" dirty="0">
                <a:solidFill>
                  <a:schemeClr val="bg1">
                    <a:lumMod val="50000"/>
                  </a:schemeClr>
                </a:solidFill>
                <a:latin typeface="BPG Banner Caps" panose="02060504020202060204"/>
              </a:rPr>
              <a:t> “Support to Georgia’s Researchers’ Mobility”</a:t>
            </a:r>
          </a:p>
          <a:p>
            <a:pPr algn="ctr"/>
            <a:r>
              <a:rPr lang="en-US" sz="1400" dirty="0">
                <a:solidFill>
                  <a:schemeClr val="bg1">
                    <a:lumMod val="50000"/>
                  </a:schemeClr>
                </a:solidFill>
                <a:latin typeface="BPG Banner Caps" panose="02060504020202060204"/>
              </a:rPr>
              <a:t>&amp;</a:t>
            </a:r>
          </a:p>
          <a:p>
            <a:pPr algn="ctr"/>
            <a:r>
              <a:rPr lang="en-US" sz="1400" dirty="0">
                <a:solidFill>
                  <a:schemeClr val="bg1">
                    <a:lumMod val="50000"/>
                  </a:schemeClr>
                </a:solidFill>
                <a:latin typeface="BPG Banner Caps" panose="02060504020202060204"/>
              </a:rPr>
              <a:t>EU ENI East Twinning project “Supporting inter-sectoral collaboration possibilities between </a:t>
            </a:r>
          </a:p>
          <a:p>
            <a:pPr algn="ctr"/>
            <a:r>
              <a:rPr lang="en-US" sz="1400" dirty="0">
                <a:solidFill>
                  <a:schemeClr val="bg1">
                    <a:lumMod val="50000"/>
                  </a:schemeClr>
                </a:solidFill>
                <a:latin typeface="BPG Banner Caps" panose="02060504020202060204"/>
              </a:rPr>
              <a:t>Research and Industry” </a:t>
            </a:r>
          </a:p>
        </p:txBody>
      </p:sp>
      <p:grpSp>
        <p:nvGrpSpPr>
          <p:cNvPr id="7" name="Group 6">
            <a:extLst>
              <a:ext uri="{FF2B5EF4-FFF2-40B4-BE49-F238E27FC236}">
                <a16:creationId xmlns:a16="http://schemas.microsoft.com/office/drawing/2014/main" xmlns="" id="{81DA6B4C-0C43-E670-A92C-1EDCAA40B67A}"/>
              </a:ext>
            </a:extLst>
          </p:cNvPr>
          <p:cNvGrpSpPr/>
          <p:nvPr/>
        </p:nvGrpSpPr>
        <p:grpSpPr>
          <a:xfrm>
            <a:off x="911737" y="124448"/>
            <a:ext cx="4889500" cy="1003282"/>
            <a:chOff x="129540" y="146050"/>
            <a:chExt cx="4889500" cy="1003282"/>
          </a:xfrm>
        </p:grpSpPr>
        <p:pic>
          <p:nvPicPr>
            <p:cNvPr id="8" name="Picture 7" descr="Graphical user interface, text, application&#10;&#10;Description automatically generated">
              <a:extLst>
                <a:ext uri="{FF2B5EF4-FFF2-40B4-BE49-F238E27FC236}">
                  <a16:creationId xmlns:a16="http://schemas.microsoft.com/office/drawing/2014/main" xmlns="" id="{72E43DD8-96EA-C4AB-C387-1D6439B1C8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 y="146050"/>
              <a:ext cx="3560400" cy="997595"/>
            </a:xfrm>
            <a:prstGeom prst="rect">
              <a:avLst/>
            </a:prstGeom>
          </p:spPr>
        </p:pic>
        <p:pic>
          <p:nvPicPr>
            <p:cNvPr id="9" name="Grafik 2" descr="Logo&#10;&#10;Description automatically generated">
              <a:extLst>
                <a:ext uri="{FF2B5EF4-FFF2-40B4-BE49-F238E27FC236}">
                  <a16:creationId xmlns:a16="http://schemas.microsoft.com/office/drawing/2014/main" xmlns="" id="{496C681D-9899-5923-E3AC-70C62E49672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6845" y="146050"/>
              <a:ext cx="1052195" cy="1003282"/>
            </a:xfrm>
            <a:prstGeom prst="rect">
              <a:avLst/>
            </a:prstGeom>
            <a:noFill/>
          </p:spPr>
        </p:pic>
      </p:grpSp>
      <p:pic>
        <p:nvPicPr>
          <p:cNvPr id="10" name="Picture 9">
            <a:extLst>
              <a:ext uri="{FF2B5EF4-FFF2-40B4-BE49-F238E27FC236}">
                <a16:creationId xmlns:a16="http://schemas.microsoft.com/office/drawing/2014/main" xmlns="" id="{C2F2D6FA-DF36-7EDD-B358-FC5FAB23BF51}"/>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l="19669" r="17673"/>
          <a:stretch/>
        </p:blipFill>
        <p:spPr>
          <a:xfrm>
            <a:off x="8244681" y="124448"/>
            <a:ext cx="1276350" cy="977900"/>
          </a:xfrm>
          <a:prstGeom prst="rect">
            <a:avLst/>
          </a:prstGeom>
        </p:spPr>
      </p:pic>
      <p:pic>
        <p:nvPicPr>
          <p:cNvPr id="19" name="Picture 18">
            <a:extLst>
              <a:ext uri="{FF2B5EF4-FFF2-40B4-BE49-F238E27FC236}">
                <a16:creationId xmlns:a16="http://schemas.microsoft.com/office/drawing/2014/main" xmlns="" id="{5CDE386D-96BD-313C-0E50-0CD07658C3C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01237" y="4135616"/>
            <a:ext cx="3879467" cy="954107"/>
          </a:xfrm>
          <a:prstGeom prst="rect">
            <a:avLst/>
          </a:prstGeom>
          <a:noFill/>
          <a:ln>
            <a:noFill/>
          </a:ln>
        </p:spPr>
      </p:pic>
      <p:pic>
        <p:nvPicPr>
          <p:cNvPr id="21" name="Picture 20">
            <a:extLst>
              <a:ext uri="{FF2B5EF4-FFF2-40B4-BE49-F238E27FC236}">
                <a16:creationId xmlns:a16="http://schemas.microsoft.com/office/drawing/2014/main" xmlns="" id="{7010B4F0-E3C1-F12D-86AB-23678463ECD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94739" y="4420155"/>
            <a:ext cx="612000" cy="612000"/>
          </a:xfrm>
          <a:prstGeom prst="rect">
            <a:avLst/>
          </a:prstGeom>
          <a:noFill/>
          <a:ln>
            <a:noFill/>
          </a:ln>
        </p:spPr>
      </p:pic>
      <p:sp>
        <p:nvSpPr>
          <p:cNvPr id="22" name="TextBox 21">
            <a:extLst>
              <a:ext uri="{FF2B5EF4-FFF2-40B4-BE49-F238E27FC236}">
                <a16:creationId xmlns:a16="http://schemas.microsoft.com/office/drawing/2014/main" xmlns="" id="{786750D8-5D67-076E-B889-5A6B679C1AB2}"/>
              </a:ext>
            </a:extLst>
          </p:cNvPr>
          <p:cNvSpPr txBox="1"/>
          <p:nvPr/>
        </p:nvSpPr>
        <p:spPr>
          <a:xfrm>
            <a:off x="253389" y="5755083"/>
            <a:ext cx="11743980" cy="523220"/>
          </a:xfrm>
          <a:prstGeom prst="rect">
            <a:avLst/>
          </a:prstGeom>
          <a:noFill/>
        </p:spPr>
        <p:txBody>
          <a:bodyPr wrap="square" rtlCol="0">
            <a:spAutoFit/>
          </a:bodyPr>
          <a:lstStyle/>
          <a:p>
            <a:r>
              <a:rPr lang="en-US" sz="1400" dirty="0"/>
              <a:t>This slides were created with the support of the European Union, which does not necessarily mean that it reflects the views of the European Union.</a:t>
            </a:r>
          </a:p>
          <a:p>
            <a:r>
              <a:rPr lang="en-US" sz="1400" dirty="0"/>
              <a:t>Only contractors are responsible for the content of the publication.</a:t>
            </a:r>
          </a:p>
        </p:txBody>
      </p:sp>
      <p:sp>
        <p:nvSpPr>
          <p:cNvPr id="24" name="TextBox 23">
            <a:extLst>
              <a:ext uri="{FF2B5EF4-FFF2-40B4-BE49-F238E27FC236}">
                <a16:creationId xmlns:a16="http://schemas.microsoft.com/office/drawing/2014/main" xmlns="" id="{4A500774-E7A1-A531-B228-AD5B7BDDF405}"/>
              </a:ext>
            </a:extLst>
          </p:cNvPr>
          <p:cNvSpPr txBox="1"/>
          <p:nvPr/>
        </p:nvSpPr>
        <p:spPr>
          <a:xfrm>
            <a:off x="847978" y="2546966"/>
            <a:ext cx="10554801" cy="532903"/>
          </a:xfrm>
          <a:prstGeom prst="rect">
            <a:avLst/>
          </a:prstGeom>
          <a:noFill/>
        </p:spPr>
        <p:txBody>
          <a:bodyPr wrap="square">
            <a:spAutoFit/>
          </a:bodyPr>
          <a:lstStyle/>
          <a:p>
            <a:pPr algn="ctr">
              <a:lnSpc>
                <a:spcPct val="107000"/>
              </a:lnSpc>
              <a:spcAft>
                <a:spcPts val="800"/>
              </a:spcAft>
            </a:pPr>
            <a:r>
              <a:rPr lang="en-US" sz="2800" b="1" dirty="0">
                <a:latin typeface="BPG Banner Caps" panose="02060504020202060204"/>
                <a:ea typeface="Calibri" panose="020F0502020204030204" pitchFamily="34" charset="0"/>
                <a:cs typeface="Times New Roman" panose="02020603050405020304" pitchFamily="18" charset="0"/>
              </a:rPr>
              <a:t>Selecting and advertising HEU Calls for Georgian Stakeholders </a:t>
            </a:r>
            <a:endParaRPr lang="en-US" sz="2000" dirty="0">
              <a:effectLst/>
              <a:latin typeface="BPG Banner Caps" panose="02060504020202060204"/>
              <a:ea typeface="Calibri" panose="020F0502020204030204" pitchFamily="34" charset="0"/>
              <a:cs typeface="Times New Roman" panose="02020603050405020304" pitchFamily="18" charset="0"/>
            </a:endParaRPr>
          </a:p>
        </p:txBody>
      </p:sp>
      <p:pic>
        <p:nvPicPr>
          <p:cNvPr id="25" name="Picture 24" descr="Text&#10;&#10;Description automatically generated">
            <a:extLst>
              <a:ext uri="{FF2B5EF4-FFF2-40B4-BE49-F238E27FC236}">
                <a16:creationId xmlns:a16="http://schemas.microsoft.com/office/drawing/2014/main" xmlns="" id="{B07355F2-AC69-6DB6-0533-EDBB50A7A34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514484" y="4435869"/>
            <a:ext cx="1915306" cy="612000"/>
          </a:xfrm>
          <a:prstGeom prst="rect">
            <a:avLst/>
          </a:prstGeom>
          <a:noFill/>
        </p:spPr>
      </p:pic>
    </p:spTree>
    <p:extLst>
      <p:ext uri="{BB962C8B-B14F-4D97-AF65-F5344CB8AC3E}">
        <p14:creationId xmlns:p14="http://schemas.microsoft.com/office/powerpoint/2010/main" val="356331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00" dirty="0"/>
              <a:t/>
            </a:r>
            <a:br>
              <a:rPr lang="en-US" sz="2600" dirty="0"/>
            </a:br>
            <a:r>
              <a:rPr lang="en-US" sz="2600" dirty="0"/>
              <a:t/>
            </a:r>
            <a:br>
              <a:rPr lang="en-US" sz="2600" dirty="0"/>
            </a:br>
            <a:endParaRPr lang="en-GB" sz="2600" dirty="0"/>
          </a:p>
        </p:txBody>
      </p:sp>
      <p:sp>
        <p:nvSpPr>
          <p:cNvPr id="4" name="Inhaltsplatzhalter 2"/>
          <p:cNvSpPr txBox="1">
            <a:spLocks/>
          </p:cNvSpPr>
          <p:nvPr/>
        </p:nvSpPr>
        <p:spPr bwMode="auto">
          <a:xfrm>
            <a:off x="590550" y="1676400"/>
            <a:ext cx="10677525" cy="37057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ts val="600"/>
              </a:spcAft>
              <a:buClr>
                <a:srgbClr val="CD5A57"/>
              </a:buClr>
              <a:buSzPct val="120000"/>
              <a:buFont typeface="Arial" panose="020B0604020202020204" pitchFamily="34" charset="0"/>
              <a:buChar char="•"/>
              <a:defRPr sz="1600" i="0">
                <a:solidFill>
                  <a:schemeClr val="tx1">
                    <a:lumMod val="85000"/>
                    <a:lumOff val="15000"/>
                  </a:schemeClr>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buFontTx/>
              <a:buChar char="-"/>
              <a:defRPr sz="1400">
                <a:solidFill>
                  <a:schemeClr val="tx1">
                    <a:lumMod val="85000"/>
                    <a:lumOff val="15000"/>
                  </a:schemeClr>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n-US" sz="2400" dirty="0"/>
              <a:t>Research of relevant calls by using the respective working </a:t>
            </a:r>
            <a:r>
              <a:rPr lang="en-US" sz="2400" dirty="0" err="1"/>
              <a:t>programmes</a:t>
            </a:r>
            <a:r>
              <a:rPr lang="en-US" sz="2400" dirty="0"/>
              <a:t> and/or Search Tools (Funding &amp; Tenders Portal)</a:t>
            </a:r>
          </a:p>
          <a:p>
            <a:pPr lvl="2"/>
            <a:r>
              <a:rPr lang="en-US" sz="2200" dirty="0"/>
              <a:t>Focus on your clients/target group</a:t>
            </a:r>
          </a:p>
          <a:p>
            <a:pPr lvl="1"/>
            <a:r>
              <a:rPr lang="en-US" sz="2400" b="0" dirty="0">
                <a:solidFill>
                  <a:schemeClr val="tx1">
                    <a:lumMod val="85000"/>
                    <a:lumOff val="15000"/>
                  </a:schemeClr>
                </a:solidFill>
              </a:rPr>
              <a:t>Decode and select the “right” calls</a:t>
            </a:r>
            <a:endParaRPr lang="en-US" sz="2400" b="1" dirty="0"/>
          </a:p>
          <a:p>
            <a:r>
              <a:rPr lang="en-US" sz="2400" dirty="0"/>
              <a:t> Develop mechanisms and strategies to present them to relevant stakeholders</a:t>
            </a:r>
          </a:p>
          <a:p>
            <a:pPr lvl="2"/>
            <a:r>
              <a:rPr lang="en-US" sz="2200" dirty="0"/>
              <a:t>the research and innovation community in Georgia</a:t>
            </a:r>
          </a:p>
          <a:p>
            <a:pPr lvl="2"/>
            <a:r>
              <a:rPr lang="en-US" sz="2200" dirty="0"/>
              <a:t>particular promising actors</a:t>
            </a:r>
          </a:p>
          <a:p>
            <a:r>
              <a:rPr lang="en-US" sz="2400" dirty="0"/>
              <a:t>Refine and present selected calls to Georgian stakeholders in a targeted</a:t>
            </a:r>
            <a:br>
              <a:rPr lang="en-US" sz="2400" dirty="0"/>
            </a:br>
            <a:r>
              <a:rPr lang="en-US" sz="2400" dirty="0"/>
              <a:t>approach. Consider use of formats and media for each case!</a:t>
            </a:r>
            <a:br>
              <a:rPr lang="en-US" sz="2400" dirty="0"/>
            </a:br>
            <a:endParaRPr lang="de-DE" sz="2400" kern="0" dirty="0"/>
          </a:p>
          <a:p>
            <a:endParaRPr lang="de-DE" sz="2400" kern="0" dirty="0"/>
          </a:p>
          <a:p>
            <a:endParaRPr lang="en-US" sz="2400" kern="0" dirty="0"/>
          </a:p>
          <a:p>
            <a:pPr marL="0" indent="0">
              <a:buClr>
                <a:srgbClr val="578DA3"/>
              </a:buClr>
              <a:buNone/>
            </a:pPr>
            <a:endParaRPr lang="en-US" sz="1800" kern="0" dirty="0"/>
          </a:p>
        </p:txBody>
      </p:sp>
      <p:sp>
        <p:nvSpPr>
          <p:cNvPr id="6" name="Titel 1">
            <a:extLst>
              <a:ext uri="{FF2B5EF4-FFF2-40B4-BE49-F238E27FC236}">
                <a16:creationId xmlns:a16="http://schemas.microsoft.com/office/drawing/2014/main" xmlns="" id="{5467961B-6E2F-44E2-8140-EE755A2F93EE}"/>
              </a:ext>
            </a:extLst>
          </p:cNvPr>
          <p:cNvSpPr txBox="1">
            <a:spLocks/>
          </p:cNvSpPr>
          <p:nvPr/>
        </p:nvSpPr>
        <p:spPr>
          <a:xfrm>
            <a:off x="454920" y="329168"/>
            <a:ext cx="10632181" cy="877827"/>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r>
              <a:rPr lang="de-DE" sz="2400" dirty="0"/>
              <a:t>Group Work: </a:t>
            </a:r>
            <a:r>
              <a:rPr lang="en-US" sz="2400" dirty="0"/>
              <a:t>Selecting and advertising HEU Calls for </a:t>
            </a:r>
          </a:p>
          <a:p>
            <a:r>
              <a:rPr lang="en-US" sz="2400" dirty="0"/>
              <a:t>Georgian Stakeholders</a:t>
            </a:r>
          </a:p>
          <a:p>
            <a:endParaRPr lang="de-DE" dirty="0"/>
          </a:p>
        </p:txBody>
      </p:sp>
    </p:spTree>
    <p:extLst>
      <p:ext uri="{BB962C8B-B14F-4D97-AF65-F5344CB8AC3E}">
        <p14:creationId xmlns:p14="http://schemas.microsoft.com/office/powerpoint/2010/main" val="2364325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00" dirty="0"/>
              <a:t/>
            </a:r>
            <a:br>
              <a:rPr lang="en-US" sz="2600" dirty="0"/>
            </a:br>
            <a:r>
              <a:rPr lang="en-US" sz="2600" dirty="0"/>
              <a:t/>
            </a:r>
            <a:br>
              <a:rPr lang="en-US" sz="2600" dirty="0"/>
            </a:br>
            <a:endParaRPr lang="en-GB" sz="2600" dirty="0"/>
          </a:p>
        </p:txBody>
      </p:sp>
      <p:sp>
        <p:nvSpPr>
          <p:cNvPr id="4" name="Inhaltsplatzhalter 2"/>
          <p:cNvSpPr txBox="1">
            <a:spLocks/>
          </p:cNvSpPr>
          <p:nvPr/>
        </p:nvSpPr>
        <p:spPr bwMode="auto">
          <a:xfrm>
            <a:off x="590550" y="1676400"/>
            <a:ext cx="10677525" cy="37057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ts val="600"/>
              </a:spcAft>
              <a:buClr>
                <a:srgbClr val="CD5A57"/>
              </a:buClr>
              <a:buSzPct val="120000"/>
              <a:buFont typeface="Arial" panose="020B0604020202020204" pitchFamily="34" charset="0"/>
              <a:buChar char="•"/>
              <a:defRPr sz="1600" i="0">
                <a:solidFill>
                  <a:schemeClr val="tx1">
                    <a:lumMod val="85000"/>
                    <a:lumOff val="15000"/>
                  </a:schemeClr>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buFontTx/>
              <a:buChar char="-"/>
              <a:defRPr sz="1400">
                <a:solidFill>
                  <a:schemeClr val="tx1">
                    <a:lumMod val="85000"/>
                    <a:lumOff val="15000"/>
                  </a:schemeClr>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spcAft>
                <a:spcPts val="1200"/>
              </a:spcAft>
              <a:buNone/>
            </a:pPr>
            <a:r>
              <a:rPr lang="en-US" sz="2400" dirty="0"/>
              <a:t>Divide into groups, consisting of both NCPs + Grants office representatives, targeting the priority fields, identified by TWINNING:</a:t>
            </a:r>
          </a:p>
          <a:p>
            <a:pPr marL="342900" indent="-342900">
              <a:buFont typeface="+mj-lt"/>
              <a:buAutoNum type="arabicPeriod"/>
            </a:pPr>
            <a:r>
              <a:rPr lang="de-DE" dirty="0"/>
              <a:t>ICT (IT </a:t>
            </a:r>
            <a:r>
              <a:rPr lang="de-DE" dirty="0" err="1"/>
              <a:t>services</a:t>
            </a:r>
            <a:r>
              <a:rPr lang="de-DE" dirty="0"/>
              <a:t>, </a:t>
            </a:r>
            <a:r>
              <a:rPr lang="de-DE" dirty="0" err="1"/>
              <a:t>interoperability</a:t>
            </a:r>
            <a:r>
              <a:rPr lang="de-DE" dirty="0"/>
              <a:t>, AI, </a:t>
            </a:r>
            <a:r>
              <a:rPr lang="de-DE" dirty="0" err="1"/>
              <a:t>cybersecurity</a:t>
            </a:r>
            <a:r>
              <a:rPr lang="de-DE" dirty="0"/>
              <a:t>)</a:t>
            </a:r>
          </a:p>
          <a:p>
            <a:pPr marL="342900" indent="-342900">
              <a:buFont typeface="+mj-lt"/>
              <a:buAutoNum type="arabicPeriod"/>
            </a:pPr>
            <a:r>
              <a:rPr lang="de-DE" dirty="0"/>
              <a:t> Art &amp; </a:t>
            </a:r>
            <a:r>
              <a:rPr lang="de-DE" dirty="0" err="1"/>
              <a:t>Humanities</a:t>
            </a:r>
            <a:r>
              <a:rPr lang="de-DE" dirty="0"/>
              <a:t> / Cultural Heritage</a:t>
            </a:r>
          </a:p>
          <a:p>
            <a:pPr marL="342900" indent="-342900">
              <a:buFont typeface="+mj-lt"/>
              <a:buAutoNum type="arabicPeriod"/>
            </a:pPr>
            <a:r>
              <a:rPr lang="de-DE" dirty="0"/>
              <a:t>Food and </a:t>
            </a:r>
            <a:r>
              <a:rPr lang="de-DE" dirty="0" err="1"/>
              <a:t>Agriculture</a:t>
            </a:r>
            <a:r>
              <a:rPr lang="de-DE" dirty="0"/>
              <a:t> (Food </a:t>
            </a:r>
            <a:r>
              <a:rPr lang="de-DE" dirty="0" err="1"/>
              <a:t>quality</a:t>
            </a:r>
            <a:r>
              <a:rPr lang="de-DE" dirty="0"/>
              <a:t> and </a:t>
            </a:r>
            <a:r>
              <a:rPr lang="de-DE" dirty="0" err="1"/>
              <a:t>safety</a:t>
            </a:r>
            <a:r>
              <a:rPr lang="de-DE" dirty="0"/>
              <a:t>, </a:t>
            </a:r>
            <a:r>
              <a:rPr lang="de-DE" dirty="0" err="1"/>
              <a:t>future</a:t>
            </a:r>
            <a:r>
              <a:rPr lang="de-DE" dirty="0"/>
              <a:t> </a:t>
            </a:r>
            <a:r>
              <a:rPr lang="de-DE" dirty="0" err="1"/>
              <a:t>farming</a:t>
            </a:r>
            <a:r>
              <a:rPr lang="de-DE" dirty="0"/>
              <a:t>, and </a:t>
            </a:r>
            <a:r>
              <a:rPr lang="de-DE" dirty="0" err="1"/>
              <a:t>new</a:t>
            </a:r>
            <a:r>
              <a:rPr lang="de-DE" dirty="0"/>
              <a:t> </a:t>
            </a:r>
            <a:r>
              <a:rPr lang="de-DE" dirty="0" err="1"/>
              <a:t>technologies</a:t>
            </a:r>
            <a:endParaRPr lang="de-DE" dirty="0"/>
          </a:p>
          <a:p>
            <a:pPr marL="342900" indent="-342900">
              <a:buFont typeface="+mj-lt"/>
              <a:buAutoNum type="arabicPeriod"/>
            </a:pPr>
            <a:r>
              <a:rPr lang="de-DE" dirty="0"/>
              <a:t> </a:t>
            </a:r>
            <a:r>
              <a:rPr lang="de-DE" dirty="0" err="1"/>
              <a:t>Renewable</a:t>
            </a:r>
            <a:r>
              <a:rPr lang="de-DE" dirty="0"/>
              <a:t> Energy (</a:t>
            </a:r>
            <a:r>
              <a:rPr lang="de-DE" dirty="0" err="1"/>
              <a:t>research</a:t>
            </a:r>
            <a:r>
              <a:rPr lang="de-DE" dirty="0"/>
              <a:t> </a:t>
            </a:r>
            <a:r>
              <a:rPr lang="de-DE" dirty="0" err="1"/>
              <a:t>capacity</a:t>
            </a:r>
            <a:r>
              <a:rPr lang="de-DE" dirty="0"/>
              <a:t> and </a:t>
            </a:r>
            <a:r>
              <a:rPr lang="de-DE" dirty="0" err="1"/>
              <a:t>infrastructure</a:t>
            </a:r>
            <a:r>
              <a:rPr lang="de-DE" dirty="0"/>
              <a:t>, </a:t>
            </a:r>
            <a:r>
              <a:rPr lang="de-DE" dirty="0" err="1"/>
              <a:t>green</a:t>
            </a:r>
            <a:r>
              <a:rPr lang="de-DE" dirty="0"/>
              <a:t> hydrogen, solar </a:t>
            </a:r>
            <a:r>
              <a:rPr lang="de-DE" dirty="0" err="1"/>
              <a:t>energy</a:t>
            </a:r>
            <a:endParaRPr lang="de-DE" dirty="0"/>
          </a:p>
          <a:p>
            <a:pPr marL="342900" indent="-342900">
              <a:buFont typeface="+mj-lt"/>
              <a:buAutoNum type="arabicPeriod"/>
            </a:pPr>
            <a:r>
              <a:rPr lang="de-DE" dirty="0"/>
              <a:t>Innovative Health System (</a:t>
            </a:r>
            <a:r>
              <a:rPr lang="de-DE" dirty="0" err="1"/>
              <a:t>research</a:t>
            </a:r>
            <a:r>
              <a:rPr lang="de-DE" dirty="0"/>
              <a:t> support, </a:t>
            </a:r>
            <a:r>
              <a:rPr lang="de-DE" dirty="0" err="1"/>
              <a:t>bacteriophages</a:t>
            </a:r>
            <a:r>
              <a:rPr lang="de-DE" dirty="0"/>
              <a:t> and </a:t>
            </a:r>
            <a:r>
              <a:rPr lang="de-DE" dirty="0" err="1"/>
              <a:t>herbal</a:t>
            </a:r>
            <a:r>
              <a:rPr lang="de-DE" dirty="0"/>
              <a:t> </a:t>
            </a:r>
            <a:r>
              <a:rPr lang="de-DE" dirty="0" err="1"/>
              <a:t>medicine</a:t>
            </a:r>
            <a:r>
              <a:rPr lang="de-DE" dirty="0"/>
              <a:t>)</a:t>
            </a:r>
          </a:p>
          <a:p>
            <a:pPr marL="342900" indent="-342900">
              <a:buFont typeface="+mj-lt"/>
              <a:buAutoNum type="arabicPeriod"/>
            </a:pPr>
            <a:r>
              <a:rPr lang="de-DE" dirty="0"/>
              <a:t> </a:t>
            </a:r>
            <a:r>
              <a:rPr lang="de-DE" dirty="0" err="1"/>
              <a:t>Circular</a:t>
            </a:r>
            <a:r>
              <a:rPr lang="de-DE" dirty="0"/>
              <a:t> Economy/</a:t>
            </a:r>
            <a:r>
              <a:rPr lang="de-DE" dirty="0" err="1"/>
              <a:t>Waste</a:t>
            </a:r>
            <a:r>
              <a:rPr lang="de-DE" dirty="0"/>
              <a:t> Management</a:t>
            </a:r>
          </a:p>
          <a:p>
            <a:pPr marL="0" indent="0">
              <a:buNone/>
            </a:pPr>
            <a:r>
              <a:rPr lang="en-US" sz="2400" dirty="0" err="1"/>
              <a:t>Summarise</a:t>
            </a:r>
            <a:r>
              <a:rPr lang="en-US" sz="2400" dirty="0"/>
              <a:t> and describe your results and present to the whole group (select 1 person to do so)</a:t>
            </a:r>
          </a:p>
          <a:p>
            <a:pPr marL="0" indent="0">
              <a:buNone/>
            </a:pPr>
            <a:endParaRPr lang="de-DE" sz="2400" dirty="0"/>
          </a:p>
          <a:p>
            <a:endParaRPr lang="en-US" sz="2400" kern="0" dirty="0"/>
          </a:p>
          <a:p>
            <a:pPr marL="0" indent="0">
              <a:buClr>
                <a:srgbClr val="578DA3"/>
              </a:buClr>
              <a:buNone/>
            </a:pPr>
            <a:endParaRPr lang="en-US" sz="1800" kern="0" dirty="0"/>
          </a:p>
        </p:txBody>
      </p:sp>
      <p:sp>
        <p:nvSpPr>
          <p:cNvPr id="6" name="Titel 1">
            <a:extLst>
              <a:ext uri="{FF2B5EF4-FFF2-40B4-BE49-F238E27FC236}">
                <a16:creationId xmlns:a16="http://schemas.microsoft.com/office/drawing/2014/main" xmlns="" id="{5467961B-6E2F-44E2-8140-EE755A2F93EE}"/>
              </a:ext>
            </a:extLst>
          </p:cNvPr>
          <p:cNvSpPr txBox="1">
            <a:spLocks/>
          </p:cNvSpPr>
          <p:nvPr/>
        </p:nvSpPr>
        <p:spPr>
          <a:xfrm>
            <a:off x="454920" y="329168"/>
            <a:ext cx="10632181" cy="877827"/>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r>
              <a:rPr lang="de-DE" sz="2400" dirty="0"/>
              <a:t>Group Work: </a:t>
            </a:r>
            <a:r>
              <a:rPr lang="en-US" sz="2400" dirty="0"/>
              <a:t>Core functions of NCP, current </a:t>
            </a:r>
          </a:p>
          <a:p>
            <a:r>
              <a:rPr lang="en-US" sz="2400" dirty="0"/>
              <a:t>measures and opportunities for Georgia</a:t>
            </a:r>
            <a:r>
              <a:rPr lang="en-US" dirty="0"/>
              <a:t/>
            </a:r>
            <a:br>
              <a:rPr lang="en-US" dirty="0"/>
            </a:br>
            <a:endParaRPr lang="de-DE" dirty="0"/>
          </a:p>
        </p:txBody>
      </p:sp>
    </p:spTree>
    <p:extLst>
      <p:ext uri="{BB962C8B-B14F-4D97-AF65-F5344CB8AC3E}">
        <p14:creationId xmlns:p14="http://schemas.microsoft.com/office/powerpoint/2010/main" val="1270368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325370" y="5434073"/>
            <a:ext cx="11605945" cy="284089"/>
          </a:xfrm>
          <a:prstGeom prst="rect">
            <a:avLst/>
          </a:prstGeom>
          <a:solidFill>
            <a:srgbClr val="AB499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307810" y="2789875"/>
            <a:ext cx="3623506" cy="2182996"/>
          </a:xfrm>
          <a:prstGeom prst="rect">
            <a:avLst/>
          </a:prstGeom>
          <a:solidFill>
            <a:srgbClr val="AB499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5370" y="2792128"/>
            <a:ext cx="3628483" cy="2180743"/>
          </a:xfrm>
          <a:prstGeom prst="rect">
            <a:avLst/>
          </a:prstGeom>
          <a:solidFill>
            <a:srgbClr val="AB499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2212988" y="5151072"/>
            <a:ext cx="774244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1768784" y="0"/>
            <a:ext cx="10423215" cy="138112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542" y="292938"/>
            <a:ext cx="864000" cy="864000"/>
          </a:xfrm>
          <a:prstGeom prst="rect">
            <a:avLst/>
          </a:prstGeom>
        </p:spPr>
      </p:pic>
      <p:pic>
        <p:nvPicPr>
          <p:cNvPr id="2" name="Picture 1"/>
          <p:cNvPicPr>
            <a:picLocks noChangeAspect="1"/>
          </p:cNvPicPr>
          <p:nvPr/>
        </p:nvPicPr>
        <p:blipFill>
          <a:blip r:embed="rId5"/>
          <a:stretch>
            <a:fillRect/>
          </a:stretch>
        </p:blipFill>
        <p:spPr>
          <a:xfrm>
            <a:off x="15240" y="0"/>
            <a:ext cx="1754542" cy="1497239"/>
          </a:xfrm>
          <a:prstGeom prst="rect">
            <a:avLst/>
          </a:prstGeom>
        </p:spPr>
      </p:pic>
      <p:sp>
        <p:nvSpPr>
          <p:cNvPr id="15" name="TextBox 14"/>
          <p:cNvSpPr txBox="1"/>
          <p:nvPr/>
        </p:nvSpPr>
        <p:spPr>
          <a:xfrm>
            <a:off x="2236567" y="5116382"/>
            <a:ext cx="7651273" cy="338554"/>
          </a:xfrm>
          <a:prstGeom prst="rect">
            <a:avLst/>
          </a:prstGeom>
          <a:noFill/>
        </p:spPr>
        <p:txBody>
          <a:bodyPr wrap="square" rtlCol="0">
            <a:spAutoFit/>
          </a:bodyPr>
          <a:lstStyle/>
          <a:p>
            <a:pPr algn="ctr" fontAlgn="base">
              <a:spcBef>
                <a:spcPct val="0"/>
              </a:spcBef>
              <a:spcAft>
                <a:spcPct val="0"/>
              </a:spcAft>
              <a:defRPr/>
            </a:pPr>
            <a:r>
              <a:rPr lang="en-GB" sz="1600" b="1" cap="all" dirty="0">
                <a:latin typeface="Calibri" panose="020F0502020204030204" pitchFamily="34" charset="0"/>
                <a:cs typeface="Calibri" panose="020F0502020204030204" pitchFamily="34" charset="0"/>
              </a:rPr>
              <a:t>Widening Participation and Strengthening the European</a:t>
            </a:r>
            <a:r>
              <a:rPr kumimoji="0" lang="en-GB" sz="16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lang="en-GB" sz="1600" b="1" cap="all" dirty="0">
                <a:latin typeface="Calibri" panose="020F0502020204030204" pitchFamily="34" charset="0"/>
                <a:cs typeface="Calibri" panose="020F0502020204030204" pitchFamily="34" charset="0"/>
              </a:rPr>
              <a:t>Research Area</a:t>
            </a:r>
          </a:p>
        </p:txBody>
      </p:sp>
      <p:sp>
        <p:nvSpPr>
          <p:cNvPr id="16" name="TextBox 15"/>
          <p:cNvSpPr txBox="1"/>
          <p:nvPr/>
        </p:nvSpPr>
        <p:spPr>
          <a:xfrm>
            <a:off x="6005560" y="5379608"/>
            <a:ext cx="4694307" cy="338554"/>
          </a:xfrm>
          <a:prstGeom prst="rect">
            <a:avLst/>
          </a:prstGeom>
          <a:noFill/>
          <a:ln>
            <a:noFill/>
          </a:ln>
        </p:spPr>
        <p:txBody>
          <a:bodyPr wrap="square" rtlCol="0">
            <a:spAutoFit/>
          </a:bodyPr>
          <a:lstStyle/>
          <a:p>
            <a:pPr marL="285750" marR="0" lvl="0" indent="-285750" algn="ctr" defTabSz="914400" rtl="0" eaLnBrk="1" fontAlgn="base" latinLnBrk="0" hangingPunct="1">
              <a:lnSpc>
                <a:spcPct val="100000"/>
              </a:lnSpc>
              <a:spcBef>
                <a:spcPct val="0"/>
              </a:spcBef>
              <a:spcAft>
                <a:spcPct val="0"/>
              </a:spcAft>
              <a:buClr>
                <a:srgbClr val="931680"/>
              </a:buClr>
              <a:buSzTx/>
              <a:buFont typeface="Arial" panose="020B0604020202020204" pitchFamily="34" charset="0"/>
              <a:buChar char="•"/>
              <a:tabLst/>
              <a:defRPr/>
            </a:pPr>
            <a:r>
              <a:rPr kumimoji="0" lang="en-US" sz="1600" b="1" i="0" u="none" strike="noStrike" kern="1200" cap="none" spc="0" normalizeH="0" baseline="0" noProof="0" dirty="0">
                <a:ln>
                  <a:noFill/>
                </a:ln>
                <a:solidFill>
                  <a:schemeClr val="tx1">
                    <a:lumMod val="75000"/>
                  </a:schemeClr>
                </a:solidFill>
                <a:effectLst/>
                <a:uLnTx/>
                <a:uFillTx/>
                <a:latin typeface="Calibri" panose="020F0502020204030204" pitchFamily="34" charset="0"/>
                <a:cs typeface="Calibri" panose="020F0502020204030204" pitchFamily="34" charset="0"/>
              </a:rPr>
              <a:t>Reforming &amp; Enhancing the European R&amp;I system</a:t>
            </a:r>
          </a:p>
        </p:txBody>
      </p:sp>
      <p:sp>
        <p:nvSpPr>
          <p:cNvPr id="17" name="TextBox 16"/>
          <p:cNvSpPr txBox="1"/>
          <p:nvPr/>
        </p:nvSpPr>
        <p:spPr>
          <a:xfrm>
            <a:off x="1424539" y="5379608"/>
            <a:ext cx="4412995" cy="338554"/>
          </a:xfrm>
          <a:prstGeom prst="rect">
            <a:avLst/>
          </a:prstGeom>
          <a:noFill/>
          <a:ln>
            <a:noFill/>
          </a:ln>
        </p:spPr>
        <p:txBody>
          <a:bodyPr wrap="square" rtlCol="0">
            <a:spAutoFit/>
          </a:bodyPr>
          <a:lstStyle/>
          <a:p>
            <a:pPr marL="285750" marR="0" lvl="0" indent="-285750" algn="ctr" defTabSz="914400" rtl="0" eaLnBrk="1" fontAlgn="base" latinLnBrk="0" hangingPunct="1">
              <a:lnSpc>
                <a:spcPct val="100000"/>
              </a:lnSpc>
              <a:spcBef>
                <a:spcPct val="0"/>
              </a:spcBef>
              <a:spcAft>
                <a:spcPct val="0"/>
              </a:spcAft>
              <a:buClr>
                <a:srgbClr val="931680"/>
              </a:buClr>
              <a:buSzTx/>
              <a:buFont typeface="Arial" panose="020B0604020202020204" pitchFamily="34" charset="0"/>
              <a:buChar char="•"/>
              <a:tabLst/>
              <a:defRPr/>
            </a:pPr>
            <a:r>
              <a:rPr kumimoji="0" lang="en-US" sz="1600" b="1" i="0" u="none" strike="noStrike" kern="1200" cap="none" spc="0" normalizeH="0" baseline="0" noProof="0" dirty="0">
                <a:ln>
                  <a:noFill/>
                </a:ln>
                <a:solidFill>
                  <a:schemeClr val="tx1">
                    <a:lumMod val="75000"/>
                  </a:schemeClr>
                </a:solidFill>
                <a:effectLst/>
                <a:uLnTx/>
                <a:uFillTx/>
                <a:latin typeface="Calibri" panose="020F0502020204030204" pitchFamily="34" charset="0"/>
                <a:cs typeface="Calibri" panose="020F0502020204030204" pitchFamily="34" charset="0"/>
              </a:rPr>
              <a:t>Widening participation &amp; spreading excellence</a:t>
            </a:r>
            <a:endParaRPr kumimoji="0" lang="en-GB" sz="1600" b="1" i="0" u="none" strike="noStrike" kern="1200" cap="none" spc="0" normalizeH="0" baseline="0" noProof="0" dirty="0">
              <a:ln>
                <a:noFill/>
              </a:ln>
              <a:solidFill>
                <a:schemeClr val="tx1">
                  <a:lumMod val="75000"/>
                </a:schemeClr>
              </a:solidFill>
              <a:effectLst/>
              <a:uLnTx/>
              <a:uFillTx/>
              <a:latin typeface="Calibri" panose="020F0502020204030204" pitchFamily="34" charset="0"/>
              <a:cs typeface="Calibri" panose="020F0502020204030204" pitchFamily="34" charset="0"/>
            </a:endParaRPr>
          </a:p>
        </p:txBody>
      </p:sp>
      <p:cxnSp>
        <p:nvCxnSpPr>
          <p:cNvPr id="18" name="Straight Connector 17"/>
          <p:cNvCxnSpPr/>
          <p:nvPr/>
        </p:nvCxnSpPr>
        <p:spPr>
          <a:xfrm>
            <a:off x="7440248" y="2902640"/>
            <a:ext cx="0" cy="199345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90973" y="2888770"/>
            <a:ext cx="0" cy="199345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25370" y="1827367"/>
            <a:ext cx="3114228" cy="2000548"/>
            <a:chOff x="1876960" y="2006929"/>
            <a:chExt cx="2412403" cy="1616670"/>
          </a:xfrm>
        </p:grpSpPr>
        <p:sp>
          <p:nvSpPr>
            <p:cNvPr id="22" name="TextBox 21"/>
            <p:cNvSpPr txBox="1"/>
            <p:nvPr/>
          </p:nvSpPr>
          <p:spPr>
            <a:xfrm>
              <a:off x="2104282" y="2006929"/>
              <a:ext cx="2185081" cy="1616670"/>
            </a:xfrm>
            <a:prstGeom prst="rect">
              <a:avLst/>
            </a:prstGeom>
            <a:noFill/>
            <a:ln>
              <a:solidFill>
                <a:srgbClr val="C00000">
                  <a:alpha val="0"/>
                </a:srgbClr>
              </a:solidFill>
            </a:ln>
          </p:spPr>
          <p:txBody>
            <a:bodyPr wrap="square" rtlCol="0">
              <a:spAutoFit/>
            </a:bodyPr>
            <a:lstStyle/>
            <a:p>
              <a:pPr marR="0" lvl="0" indent="26670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rPr>
                <a:t>Pillar I</a:t>
              </a:r>
            </a:p>
            <a:p>
              <a:pPr marR="0" lvl="0" indent="26670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all" spc="0" normalizeH="0" noProof="0" dirty="0">
                  <a:ln>
                    <a:noFill/>
                  </a:ln>
                  <a:effectLst/>
                  <a:uLnTx/>
                  <a:uFillTx/>
                  <a:latin typeface="Calibri" panose="020F0502020204030204" pitchFamily="34" charset="0"/>
                  <a:cs typeface="Calibri" panose="020F0502020204030204" pitchFamily="34" charset="0"/>
                </a:rPr>
                <a:t>Excellent Science</a:t>
              </a:r>
              <a:endParaRPr lang="en-GB" sz="1600" b="1" cap="all" dirty="0">
                <a:latin typeface="Calibri" panose="020F0502020204030204" pitchFamily="34" charset="0"/>
                <a:cs typeface="Calibri" panose="020F0502020204030204" pitchFamily="34" charset="0"/>
              </a:endParaRPr>
            </a:p>
            <a:p>
              <a:pPr fontAlgn="base">
                <a:defRPr/>
              </a:pPr>
              <a:endParaRPr lang="en-GB" sz="1100" b="1" dirty="0">
                <a:latin typeface="Calibri" panose="020F0502020204030204" pitchFamily="34" charset="0"/>
                <a:cs typeface="Calibri" panose="020F0502020204030204" pitchFamily="34" charset="0"/>
              </a:endParaRPr>
            </a:p>
            <a:p>
              <a:pPr fontAlgn="base">
                <a:defRPr/>
              </a:pPr>
              <a:endParaRPr lang="en-GB" sz="1400" b="1" dirty="0">
                <a:latin typeface="Calibri" panose="020F0502020204030204" pitchFamily="34" charset="0"/>
                <a:cs typeface="Calibri" panose="020F0502020204030204" pitchFamily="34" charset="0"/>
              </a:endParaRPr>
            </a:p>
            <a:p>
              <a:pPr marL="285750" indent="-285750" fontAlgn="base">
                <a:buClr>
                  <a:srgbClr val="931680"/>
                </a:buClr>
                <a:buFont typeface="Arial" panose="020B0604020202020204" pitchFamily="34" charset="0"/>
                <a:buChar char="•"/>
                <a:defRPr/>
              </a:pPr>
              <a:r>
                <a:rPr lang="en-GB" sz="1600" b="1" dirty="0">
                  <a:solidFill>
                    <a:schemeClr val="tx1">
                      <a:lumMod val="75000"/>
                    </a:schemeClr>
                  </a:solidFill>
                  <a:latin typeface="Calibri" panose="020F0502020204030204" pitchFamily="34" charset="0"/>
                  <a:cs typeface="Calibri" panose="020F0502020204030204" pitchFamily="34" charset="0"/>
                </a:rPr>
                <a:t>European Research Council</a:t>
              </a:r>
            </a:p>
            <a:p>
              <a:pPr marL="285750" indent="-285750" fontAlgn="base">
                <a:buClr>
                  <a:srgbClr val="931680"/>
                </a:buClr>
                <a:buFont typeface="Arial" panose="020B0604020202020204" pitchFamily="34" charset="0"/>
                <a:buChar char="•"/>
                <a:defRPr/>
              </a:pPr>
              <a:r>
                <a:rPr lang="en-GB" sz="1600" b="1" dirty="0">
                  <a:solidFill>
                    <a:schemeClr val="tx1">
                      <a:lumMod val="75000"/>
                    </a:schemeClr>
                  </a:solidFill>
                  <a:latin typeface="Calibri" panose="020F0502020204030204" pitchFamily="34" charset="0"/>
                  <a:cs typeface="Calibri" panose="020F0502020204030204" pitchFamily="34" charset="0"/>
                </a:rPr>
                <a:t>Mare </a:t>
              </a:r>
              <a:r>
                <a:rPr lang="en-GB" sz="1600" b="1" dirty="0" err="1">
                  <a:solidFill>
                    <a:schemeClr val="tx1">
                      <a:lumMod val="75000"/>
                    </a:schemeClr>
                  </a:solidFill>
                  <a:latin typeface="Calibri" panose="020F0502020204030204" pitchFamily="34" charset="0"/>
                  <a:cs typeface="Calibri" panose="020F0502020204030204" pitchFamily="34" charset="0"/>
                </a:rPr>
                <a:t>Skłodowska</a:t>
              </a:r>
              <a:r>
                <a:rPr lang="en-GB" sz="1600" b="1" dirty="0">
                  <a:solidFill>
                    <a:schemeClr val="tx1">
                      <a:lumMod val="75000"/>
                    </a:schemeClr>
                  </a:solidFill>
                  <a:latin typeface="Calibri" panose="020F0502020204030204" pitchFamily="34" charset="0"/>
                  <a:cs typeface="Calibri" panose="020F0502020204030204" pitchFamily="34" charset="0"/>
                </a:rPr>
                <a:t>-Curie</a:t>
              </a:r>
            </a:p>
            <a:p>
              <a:pPr marL="285750" indent="-285750" fontAlgn="base">
                <a:buClr>
                  <a:srgbClr val="931680"/>
                </a:buClr>
                <a:buFont typeface="Arial" panose="020B0604020202020204" pitchFamily="34" charset="0"/>
                <a:buChar char="•"/>
                <a:defRPr/>
              </a:pPr>
              <a:r>
                <a:rPr lang="en-GB" sz="1600" b="1" dirty="0">
                  <a:solidFill>
                    <a:schemeClr val="tx1">
                      <a:lumMod val="75000"/>
                    </a:schemeClr>
                  </a:solidFill>
                  <a:latin typeface="Calibri" panose="020F0502020204030204" pitchFamily="34" charset="0"/>
                  <a:cs typeface="Calibri" panose="020F0502020204030204" pitchFamily="34" charset="0"/>
                </a:rPr>
                <a:t>Research Infrastructures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all" spc="0" normalizeH="0" noProof="0" dirty="0">
                <a:ln>
                  <a:noFill/>
                </a:ln>
                <a:effectLst/>
                <a:uLnTx/>
                <a:uFillTx/>
                <a:latin typeface="Arial" charset="0"/>
                <a:ea typeface="+mn-ea"/>
                <a:cs typeface="+mn-cs"/>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6960" y="2050465"/>
              <a:ext cx="436381" cy="436381"/>
            </a:xfrm>
            <a:prstGeom prst="rect">
              <a:avLst/>
            </a:prstGeom>
          </p:spPr>
        </p:pic>
      </p:grpSp>
      <p:grpSp>
        <p:nvGrpSpPr>
          <p:cNvPr id="27" name="Group 26"/>
          <p:cNvGrpSpPr/>
          <p:nvPr/>
        </p:nvGrpSpPr>
        <p:grpSpPr>
          <a:xfrm>
            <a:off x="8298184" y="1835830"/>
            <a:ext cx="3543533" cy="2231380"/>
            <a:chOff x="7264184" y="1927311"/>
            <a:chExt cx="2462076" cy="1715321"/>
          </a:xfrm>
        </p:grpSpPr>
        <p:sp>
          <p:nvSpPr>
            <p:cNvPr id="28" name="TextBox 27"/>
            <p:cNvSpPr txBox="1"/>
            <p:nvPr/>
          </p:nvSpPr>
          <p:spPr>
            <a:xfrm>
              <a:off x="7468704" y="1927311"/>
              <a:ext cx="2257556" cy="1715321"/>
            </a:xfrm>
            <a:prstGeom prst="rect">
              <a:avLst/>
            </a:prstGeom>
            <a:noFill/>
          </p:spPr>
          <p:txBody>
            <a:bodyPr wrap="square" rtlCol="0">
              <a:spAutoFit/>
            </a:bodyPr>
            <a:lstStyle/>
            <a:p>
              <a:pPr marR="0" lvl="0" indent="26670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rPr>
                <a:t>Pillar III</a:t>
              </a:r>
            </a:p>
            <a:p>
              <a:pPr marR="0" lvl="0" indent="266700" algn="l" defTabSz="914400" rtl="0" eaLnBrk="1" fontAlgn="base" latinLnBrk="0" hangingPunct="1">
                <a:lnSpc>
                  <a:spcPct val="100000"/>
                </a:lnSpc>
                <a:spcBef>
                  <a:spcPct val="0"/>
                </a:spcBef>
                <a:spcAft>
                  <a:spcPct val="0"/>
                </a:spcAft>
                <a:buClrTx/>
                <a:buSzTx/>
                <a:buFontTx/>
                <a:buNone/>
                <a:tabLst/>
                <a:defRPr/>
              </a:pPr>
              <a:r>
                <a:rPr lang="en-GB" sz="1600" b="1" cap="all" dirty="0">
                  <a:latin typeface="Calibri" panose="020F0502020204030204" pitchFamily="34" charset="0"/>
                  <a:cs typeface="Calibri" panose="020F0502020204030204" pitchFamily="34" charset="0"/>
                </a:rPr>
                <a:t>Innovative</a:t>
              </a:r>
              <a:r>
                <a:rPr kumimoji="0" lang="en-GB" sz="16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lang="en-GB" sz="1600" b="1" cap="all" dirty="0">
                  <a:latin typeface="Calibri" panose="020F0502020204030204" pitchFamily="34" charset="0"/>
                  <a:cs typeface="Calibri" panose="020F0502020204030204" pitchFamily="34" charset="0"/>
                </a:rPr>
                <a:t>Europe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100" b="1" cap="all" dirty="0">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400" b="1" cap="all" dirty="0">
                <a:latin typeface="Calibri" panose="020F0502020204030204" pitchFamily="34" charset="0"/>
                <a:cs typeface="Calibri" panose="020F0502020204030204" pitchFamily="34" charset="0"/>
              </a:endParaRPr>
            </a:p>
            <a:p>
              <a:pPr marL="285750" indent="-285750" fontAlgn="base">
                <a:spcBef>
                  <a:spcPct val="0"/>
                </a:spcBef>
                <a:spcAft>
                  <a:spcPct val="0"/>
                </a:spcAft>
                <a:buClr>
                  <a:srgbClr val="931680"/>
                </a:buClr>
                <a:buFont typeface="Arial" panose="020B0604020202020204" pitchFamily="34" charset="0"/>
                <a:buChar char="•"/>
                <a:defRPr/>
              </a:pPr>
              <a:r>
                <a:rPr lang="en-GB" sz="1600" b="1" dirty="0">
                  <a:solidFill>
                    <a:schemeClr val="tx1">
                      <a:lumMod val="75000"/>
                    </a:schemeClr>
                  </a:solidFill>
                  <a:latin typeface="Calibri" panose="020F0502020204030204" pitchFamily="34" charset="0"/>
                  <a:cs typeface="Calibri" panose="020F0502020204030204" pitchFamily="34" charset="0"/>
                </a:rPr>
                <a:t>European Innovation Council</a:t>
              </a:r>
            </a:p>
            <a:p>
              <a:pPr marL="285750" indent="-285750" fontAlgn="base">
                <a:spcBef>
                  <a:spcPct val="0"/>
                </a:spcBef>
                <a:spcAft>
                  <a:spcPct val="0"/>
                </a:spcAft>
                <a:buClr>
                  <a:srgbClr val="931680"/>
                </a:buClr>
                <a:buFont typeface="Arial" panose="020B0604020202020204" pitchFamily="34" charset="0"/>
                <a:buChar char="•"/>
                <a:defRPr/>
              </a:pPr>
              <a:r>
                <a:rPr lang="en-GB" sz="1600" b="1" dirty="0">
                  <a:solidFill>
                    <a:schemeClr val="tx1">
                      <a:lumMod val="75000"/>
                    </a:schemeClr>
                  </a:solidFill>
                  <a:latin typeface="Calibri" panose="020F0502020204030204" pitchFamily="34" charset="0"/>
                  <a:cs typeface="Calibri" panose="020F0502020204030204" pitchFamily="34" charset="0"/>
                </a:rPr>
                <a:t>European Innovation Ecosystems</a:t>
              </a:r>
            </a:p>
            <a:p>
              <a:pPr marL="285750" indent="-285750" fontAlgn="base">
                <a:spcBef>
                  <a:spcPct val="0"/>
                </a:spcBef>
                <a:spcAft>
                  <a:spcPct val="0"/>
                </a:spcAft>
                <a:buClr>
                  <a:srgbClr val="931680"/>
                </a:buClr>
                <a:buFont typeface="Arial" panose="020B0604020202020204" pitchFamily="34" charset="0"/>
                <a:buChar char="•"/>
                <a:defRPr/>
              </a:pPr>
              <a:r>
                <a:rPr lang="en-US" sz="1600" b="1" dirty="0">
                  <a:solidFill>
                    <a:schemeClr val="tx1">
                      <a:lumMod val="75000"/>
                    </a:schemeClr>
                  </a:solidFill>
                  <a:latin typeface="Calibri" panose="020F0502020204030204" pitchFamily="34" charset="0"/>
                  <a:cs typeface="Calibri" panose="020F0502020204030204" pitchFamily="34" charset="0"/>
                </a:rPr>
                <a:t>European Institute of Innovation &amp; Technology</a:t>
              </a:r>
              <a:endParaRPr lang="en-GB" sz="1600" b="1" dirty="0">
                <a:solidFill>
                  <a:schemeClr val="tx1">
                    <a:lumMod val="75000"/>
                  </a:schemeClr>
                </a:solidFill>
                <a:latin typeface="Calibri" panose="020F0502020204030204" pitchFamily="34" charset="0"/>
                <a:cs typeface="Calibri" panose="020F0502020204030204" pitchFamily="34" charset="0"/>
              </a:endParaRPr>
            </a:p>
            <a:p>
              <a:pPr fontAlgn="base">
                <a:spcBef>
                  <a:spcPct val="0"/>
                </a:spcBef>
                <a:spcAft>
                  <a:spcPct val="0"/>
                </a:spcAft>
                <a:defRPr/>
              </a:pPr>
              <a:endParaRPr lang="en-GB" sz="1000" b="1" dirty="0">
                <a:latin typeface="Calibri" panose="020F0502020204030204" pitchFamily="34" charset="0"/>
                <a:cs typeface="Calibri" panose="020F0502020204030204" pitchFamily="34" charset="0"/>
              </a:endParaRPr>
            </a:p>
          </p:txBody>
        </p:sp>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4184" y="1963489"/>
              <a:ext cx="406164" cy="406163"/>
            </a:xfrm>
            <a:prstGeom prst="rect">
              <a:avLst/>
            </a:prstGeom>
          </p:spPr>
        </p:pic>
      </p:grpSp>
      <p:grpSp>
        <p:nvGrpSpPr>
          <p:cNvPr id="33" name="Group 32"/>
          <p:cNvGrpSpPr/>
          <p:nvPr/>
        </p:nvGrpSpPr>
        <p:grpSpPr>
          <a:xfrm>
            <a:off x="4081252" y="1827365"/>
            <a:ext cx="4217995" cy="3262432"/>
            <a:chOff x="4322548" y="1928084"/>
            <a:chExt cx="3968308" cy="3042629"/>
          </a:xfrm>
        </p:grpSpPr>
        <p:sp>
          <p:nvSpPr>
            <p:cNvPr id="34" name="TextBox 33"/>
            <p:cNvSpPr txBox="1"/>
            <p:nvPr/>
          </p:nvSpPr>
          <p:spPr>
            <a:xfrm>
              <a:off x="4609291" y="1928084"/>
              <a:ext cx="3681565" cy="3042629"/>
            </a:xfrm>
            <a:prstGeom prst="rect">
              <a:avLst/>
            </a:prstGeom>
            <a:noFill/>
          </p:spPr>
          <p:txBody>
            <a:bodyPr wrap="square" rtlCol="0">
              <a:spAutoFit/>
            </a:bodyPr>
            <a:lstStyle/>
            <a:p>
              <a:pPr marR="0" lvl="0" indent="26670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rPr>
                <a:t>Pillar II</a:t>
              </a:r>
            </a:p>
            <a:p>
              <a:pPr marL="266700" marR="0" lvl="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all" spc="0" normalizeH="0" noProof="0" dirty="0">
                  <a:ln>
                    <a:noFill/>
                  </a:ln>
                  <a:effectLst/>
                  <a:uLnTx/>
                  <a:uFillTx/>
                  <a:latin typeface="Calibri" panose="020F0502020204030204" pitchFamily="34" charset="0"/>
                  <a:cs typeface="Calibri" panose="020F0502020204030204" pitchFamily="34" charset="0"/>
                </a:rPr>
                <a:t>Global Challenges &amp; European Industrial Competitiveness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100" b="1" cap="all" dirty="0">
                <a:latin typeface="Calibri" panose="020F0502020204030204" pitchFamily="34" charset="0"/>
                <a:cs typeface="Calibri" panose="020F0502020204030204" pitchFamily="34" charset="0"/>
              </a:endParaRPr>
            </a:p>
            <a:p>
              <a:pPr marL="285750" lvl="0" indent="-285750" fontAlgn="base">
                <a:spcBef>
                  <a:spcPct val="0"/>
                </a:spcBef>
                <a:spcAft>
                  <a:spcPct val="0"/>
                </a:spcAft>
                <a:buClr>
                  <a:srgbClr val="931680"/>
                </a:buClr>
                <a:buFont typeface="Arial" panose="020B0604020202020204" pitchFamily="34" charset="0"/>
                <a:buChar char="•"/>
                <a:defRPr/>
              </a:pPr>
              <a:r>
                <a:rPr lang="en-US" sz="1600" b="1" dirty="0">
                  <a:solidFill>
                    <a:schemeClr val="tx1">
                      <a:lumMod val="75000"/>
                    </a:schemeClr>
                  </a:solidFill>
                  <a:latin typeface="Calibri" panose="020F0502020204030204" pitchFamily="34" charset="0"/>
                  <a:cs typeface="Calibri" panose="020F0502020204030204" pitchFamily="34" charset="0"/>
                </a:rPr>
                <a:t>Health</a:t>
              </a:r>
            </a:p>
            <a:p>
              <a:pPr marL="285750" lvl="0" indent="-285750" fontAlgn="base">
                <a:spcBef>
                  <a:spcPct val="0"/>
                </a:spcBef>
                <a:spcAft>
                  <a:spcPct val="0"/>
                </a:spcAft>
                <a:buClr>
                  <a:srgbClr val="931680"/>
                </a:buClr>
                <a:buFont typeface="Arial" panose="020B0604020202020204" pitchFamily="34" charset="0"/>
                <a:buChar char="•"/>
                <a:defRPr/>
              </a:pPr>
              <a:r>
                <a:rPr lang="en-GB" sz="1600" b="1" dirty="0">
                  <a:solidFill>
                    <a:schemeClr val="tx1">
                      <a:lumMod val="75000"/>
                    </a:schemeClr>
                  </a:solidFill>
                  <a:latin typeface="Calibri" panose="020F0502020204030204" pitchFamily="34" charset="0"/>
                  <a:cs typeface="Calibri" panose="020F0502020204030204" pitchFamily="34" charset="0"/>
                </a:rPr>
                <a:t>Culture, Creativity &amp; Inclusive Society </a:t>
              </a:r>
            </a:p>
            <a:p>
              <a:pPr marL="285750" lvl="0" indent="-285750" fontAlgn="base">
                <a:spcBef>
                  <a:spcPct val="0"/>
                </a:spcBef>
                <a:spcAft>
                  <a:spcPct val="0"/>
                </a:spcAft>
                <a:buClr>
                  <a:srgbClr val="931680"/>
                </a:buClr>
                <a:buFont typeface="Arial" panose="020B0604020202020204" pitchFamily="34" charset="0"/>
                <a:buChar char="•"/>
                <a:defRPr/>
              </a:pPr>
              <a:r>
                <a:rPr lang="en-US" sz="1600" b="1" dirty="0">
                  <a:solidFill>
                    <a:schemeClr val="tx1">
                      <a:lumMod val="75000"/>
                    </a:schemeClr>
                  </a:solidFill>
                  <a:latin typeface="Calibri" panose="020F0502020204030204" pitchFamily="34" charset="0"/>
                  <a:cs typeface="Calibri" panose="020F0502020204030204" pitchFamily="34" charset="0"/>
                </a:rPr>
                <a:t>Civil Security for Society</a:t>
              </a:r>
            </a:p>
            <a:p>
              <a:pPr marL="285750" lvl="0" indent="-285750" fontAlgn="base">
                <a:spcBef>
                  <a:spcPct val="0"/>
                </a:spcBef>
                <a:spcAft>
                  <a:spcPct val="0"/>
                </a:spcAft>
                <a:buClr>
                  <a:srgbClr val="931680"/>
                </a:buClr>
                <a:buFont typeface="Arial" panose="020B0604020202020204" pitchFamily="34" charset="0"/>
                <a:buChar char="•"/>
                <a:defRPr/>
              </a:pPr>
              <a:r>
                <a:rPr lang="en-US" sz="1600" b="1" dirty="0">
                  <a:solidFill>
                    <a:schemeClr val="tx1">
                      <a:lumMod val="75000"/>
                    </a:schemeClr>
                  </a:solidFill>
                  <a:latin typeface="Calibri" panose="020F0502020204030204" pitchFamily="34" charset="0"/>
                  <a:cs typeface="Calibri" panose="020F0502020204030204" pitchFamily="34" charset="0"/>
                </a:rPr>
                <a:t>Digital, Industry &amp; Space</a:t>
              </a:r>
            </a:p>
            <a:p>
              <a:pPr marL="285750" lvl="0" indent="-285750" fontAlgn="base">
                <a:spcBef>
                  <a:spcPct val="0"/>
                </a:spcBef>
                <a:spcAft>
                  <a:spcPct val="0"/>
                </a:spcAft>
                <a:buClr>
                  <a:srgbClr val="931680"/>
                </a:buClr>
                <a:buFont typeface="Arial" panose="020B0604020202020204" pitchFamily="34" charset="0"/>
                <a:buChar char="•"/>
                <a:defRPr/>
              </a:pPr>
              <a:r>
                <a:rPr lang="en-US" sz="1600" b="1" dirty="0">
                  <a:solidFill>
                    <a:schemeClr val="tx1">
                      <a:lumMod val="75000"/>
                    </a:schemeClr>
                  </a:solidFill>
                  <a:latin typeface="Calibri" panose="020F0502020204030204" pitchFamily="34" charset="0"/>
                  <a:cs typeface="Calibri" panose="020F0502020204030204" pitchFamily="34" charset="0"/>
                </a:rPr>
                <a:t>Climate, Energy &amp; Mobility</a:t>
              </a:r>
            </a:p>
            <a:p>
              <a:pPr marL="285750" lvl="0" indent="-285750" fontAlgn="base">
                <a:spcBef>
                  <a:spcPct val="0"/>
                </a:spcBef>
                <a:spcAft>
                  <a:spcPct val="0"/>
                </a:spcAft>
                <a:buClr>
                  <a:srgbClr val="931680"/>
                </a:buClr>
                <a:buFont typeface="Arial" panose="020B0604020202020204" pitchFamily="34" charset="0"/>
                <a:buChar char="•"/>
                <a:tabLst>
                  <a:tab pos="88900" algn="l"/>
                </a:tabLst>
                <a:defRPr/>
              </a:pPr>
              <a:r>
                <a:rPr lang="en-US" sz="1600" b="1" dirty="0">
                  <a:solidFill>
                    <a:schemeClr val="tx1">
                      <a:lumMod val="75000"/>
                    </a:schemeClr>
                  </a:solidFill>
                  <a:latin typeface="Calibri" panose="020F0502020204030204" pitchFamily="34" charset="0"/>
                  <a:cs typeface="Calibri" panose="020F0502020204030204" pitchFamily="34" charset="0"/>
                </a:rPr>
                <a:t>Food, </a:t>
              </a:r>
              <a:r>
                <a:rPr lang="en-US" sz="1600" b="1" dirty="0" err="1">
                  <a:solidFill>
                    <a:schemeClr val="tx1">
                      <a:lumMod val="75000"/>
                    </a:schemeClr>
                  </a:solidFill>
                  <a:latin typeface="Calibri" panose="020F0502020204030204" pitchFamily="34" charset="0"/>
                  <a:cs typeface="Calibri" panose="020F0502020204030204" pitchFamily="34" charset="0"/>
                </a:rPr>
                <a:t>Bioeconomy</a:t>
              </a:r>
              <a:r>
                <a:rPr lang="en-US" sz="1600" b="1" dirty="0">
                  <a:solidFill>
                    <a:schemeClr val="tx1">
                      <a:lumMod val="75000"/>
                    </a:schemeClr>
                  </a:solidFill>
                  <a:latin typeface="Calibri" panose="020F0502020204030204" pitchFamily="34" charset="0"/>
                  <a:cs typeface="Calibri" panose="020F0502020204030204" pitchFamily="34" charset="0"/>
                </a:rPr>
                <a:t>, Natural Resources, Agriculture &amp; Environment</a:t>
              </a:r>
              <a:endParaRPr lang="en-IE" sz="1600" b="1" dirty="0">
                <a:solidFill>
                  <a:schemeClr val="tx1">
                    <a:lumMod val="75000"/>
                  </a:schemeClr>
                </a:solidFill>
                <a:latin typeface="Calibri" panose="020F0502020204030204" pitchFamily="34" charset="0"/>
                <a:cs typeface="Calibri" panose="020F0502020204030204" pitchFamily="34" charset="0"/>
              </a:endParaRPr>
            </a:p>
            <a:p>
              <a:pPr marL="285750" lvl="0" indent="-285750" fontAlgn="base">
                <a:spcBef>
                  <a:spcPct val="0"/>
                </a:spcBef>
                <a:spcAft>
                  <a:spcPct val="0"/>
                </a:spcAft>
                <a:buClr>
                  <a:srgbClr val="931680"/>
                </a:buClr>
                <a:buFont typeface="Arial" panose="020B0604020202020204" pitchFamily="34" charset="0"/>
                <a:buChar char="•"/>
                <a:defRPr/>
              </a:pPr>
              <a:r>
                <a:rPr lang="en-IE" sz="1600" b="1" dirty="0">
                  <a:solidFill>
                    <a:schemeClr val="tx1">
                      <a:lumMod val="75000"/>
                    </a:schemeClr>
                  </a:solidFill>
                  <a:latin typeface="Calibri" panose="020F0502020204030204" pitchFamily="34" charset="0"/>
                  <a:cs typeface="Calibri" panose="020F0502020204030204" pitchFamily="34" charset="0"/>
                </a:rPr>
                <a:t>Joint Research Centre</a:t>
              </a:r>
              <a:endParaRPr lang="en-US" sz="1600" b="1" dirty="0">
                <a:solidFill>
                  <a:schemeClr val="tx1">
                    <a:lumMod val="75000"/>
                  </a:scheme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all" spc="0" normalizeH="0" noProof="0" dirty="0">
                <a:ln>
                  <a:noFill/>
                </a:ln>
                <a:solidFill>
                  <a:schemeClr val="tx2"/>
                </a:solidFill>
                <a:effectLst/>
                <a:uLnTx/>
                <a:uFillTx/>
                <a:latin typeface="Calibri" panose="020F0502020204030204" pitchFamily="34" charset="0"/>
                <a:cs typeface="Calibri" panose="020F0502020204030204" pitchFamily="34" charset="0"/>
              </a:endParaRPr>
            </a:p>
          </p:txBody>
        </p:sp>
        <p:sp>
          <p:nvSpPr>
            <p:cNvPr id="36" name="TextBox 35"/>
            <p:cNvSpPr txBox="1"/>
            <p:nvPr/>
          </p:nvSpPr>
          <p:spPr>
            <a:xfrm rot="16200000">
              <a:off x="3889028" y="3526771"/>
              <a:ext cx="1156597" cy="2895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6 Clusters</a:t>
              </a:r>
              <a:endParaRPr kumimoji="0" lang="en-GB" sz="120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2416" y="2010994"/>
              <a:ext cx="503321" cy="503618"/>
            </a:xfrm>
            <a:prstGeom prst="rect">
              <a:avLst/>
            </a:prstGeom>
          </p:spPr>
        </p:pic>
      </p:grpSp>
      <p:cxnSp>
        <p:nvCxnSpPr>
          <p:cNvPr id="6" name="Straight Connector 5"/>
          <p:cNvCxnSpPr/>
          <p:nvPr/>
        </p:nvCxnSpPr>
        <p:spPr>
          <a:xfrm>
            <a:off x="4359075" y="2953989"/>
            <a:ext cx="22792" cy="157142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0" name="Rectangle 29"/>
          <p:cNvSpPr/>
          <p:nvPr/>
        </p:nvSpPr>
        <p:spPr>
          <a:xfrm>
            <a:off x="4118014" y="2787391"/>
            <a:ext cx="4034584" cy="2185480"/>
          </a:xfrm>
          <a:prstGeom prst="rect">
            <a:avLst/>
          </a:prstGeom>
          <a:solidFill>
            <a:srgbClr val="AB499C">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txBox="1">
            <a:spLocks/>
          </p:cNvSpPr>
          <p:nvPr/>
        </p:nvSpPr>
        <p:spPr>
          <a:xfrm>
            <a:off x="1828875" y="196833"/>
            <a:ext cx="10102440" cy="917538"/>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r>
              <a:rPr lang="en-GB" dirty="0">
                <a:solidFill>
                  <a:schemeClr val="bg1"/>
                </a:solidFill>
                <a:latin typeface="Calibri" panose="020F0502020204030204" pitchFamily="34" charset="0"/>
                <a:cs typeface="Calibri" panose="020F0502020204030204" pitchFamily="34" charset="0"/>
              </a:rPr>
              <a:t>Horizon Europe structure</a:t>
            </a:r>
          </a:p>
        </p:txBody>
      </p:sp>
      <p:grpSp>
        <p:nvGrpSpPr>
          <p:cNvPr id="37" name="Group 13">
            <a:extLst>
              <a:ext uri="{FF2B5EF4-FFF2-40B4-BE49-F238E27FC236}">
                <a16:creationId xmlns:a16="http://schemas.microsoft.com/office/drawing/2014/main" xmlns="" id="{0B91367D-66C5-46A8-9487-F85BCD739AD9}"/>
              </a:ext>
            </a:extLst>
          </p:cNvPr>
          <p:cNvGrpSpPr/>
          <p:nvPr/>
        </p:nvGrpSpPr>
        <p:grpSpPr>
          <a:xfrm>
            <a:off x="8887626" y="160352"/>
            <a:ext cx="3127016" cy="813869"/>
            <a:chOff x="99391" y="8288"/>
            <a:chExt cx="3158613" cy="732826"/>
          </a:xfrm>
        </p:grpSpPr>
        <p:pic>
          <p:nvPicPr>
            <p:cNvPr id="39" name="Picture 16">
              <a:extLst>
                <a:ext uri="{FF2B5EF4-FFF2-40B4-BE49-F238E27FC236}">
                  <a16:creationId xmlns:a16="http://schemas.microsoft.com/office/drawing/2014/main" xmlns="" id="{B3B6E9BD-FF30-42D4-AD4C-2D89E86690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79711" y="8288"/>
              <a:ext cx="778293" cy="732826"/>
            </a:xfrm>
            <a:prstGeom prst="rect">
              <a:avLst/>
            </a:prstGeom>
          </p:spPr>
        </p:pic>
        <p:pic>
          <p:nvPicPr>
            <p:cNvPr id="40" name="Picture 17" descr="Graphical user interface, text, application&#10;&#10;Description automatically generated">
              <a:extLst>
                <a:ext uri="{FF2B5EF4-FFF2-40B4-BE49-F238E27FC236}">
                  <a16:creationId xmlns:a16="http://schemas.microsoft.com/office/drawing/2014/main" xmlns="" id="{89081D18-B41B-42C8-976E-CE68B1B44B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391" y="99392"/>
              <a:ext cx="2270246" cy="636104"/>
            </a:xfrm>
            <a:prstGeom prst="rect">
              <a:avLst/>
            </a:prstGeom>
          </p:spPr>
        </p:pic>
      </p:grpSp>
    </p:spTree>
    <p:extLst>
      <p:ext uri="{BB962C8B-B14F-4D97-AF65-F5344CB8AC3E}">
        <p14:creationId xmlns:p14="http://schemas.microsoft.com/office/powerpoint/2010/main" val="4013299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EC034D46-C8D9-4A7A-8E18-F9DA710341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96" y="44205"/>
            <a:ext cx="6323904" cy="5303599"/>
          </a:xfrm>
          <a:prstGeom prst="rect">
            <a:avLst/>
          </a:prstGeom>
        </p:spPr>
      </p:pic>
      <p:pic>
        <p:nvPicPr>
          <p:cNvPr id="20" name="Picture 19">
            <a:extLst>
              <a:ext uri="{FF2B5EF4-FFF2-40B4-BE49-F238E27FC236}">
                <a16:creationId xmlns:a16="http://schemas.microsoft.com/office/drawing/2014/main" xmlns="" id="{E9A7063C-FCEC-4119-860B-813B9F6F80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457665" y="3162879"/>
            <a:ext cx="4734335" cy="3695121"/>
          </a:xfrm>
          <a:prstGeom prst="rect">
            <a:avLst/>
          </a:prstGeom>
        </p:spPr>
      </p:pic>
      <p:pic>
        <p:nvPicPr>
          <p:cNvPr id="19" name="Picture 18">
            <a:extLst>
              <a:ext uri="{FF2B5EF4-FFF2-40B4-BE49-F238E27FC236}">
                <a16:creationId xmlns:a16="http://schemas.microsoft.com/office/drawing/2014/main" xmlns="" id="{7678C783-702A-42A5-BA35-6B39D708AA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038075"/>
            <a:ext cx="4670484" cy="3695121"/>
          </a:xfrm>
          <a:prstGeom prst="rect">
            <a:avLst/>
          </a:prstGeom>
        </p:spPr>
      </p:pic>
      <p:pic>
        <p:nvPicPr>
          <p:cNvPr id="4" name="Picture 3">
            <a:extLst>
              <a:ext uri="{FF2B5EF4-FFF2-40B4-BE49-F238E27FC236}">
                <a16:creationId xmlns:a16="http://schemas.microsoft.com/office/drawing/2014/main" xmlns="" id="{326A3B1C-0EB9-46F9-A34F-2B8562FD91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883447"/>
            <a:ext cx="12192000" cy="69510"/>
          </a:xfrm>
          <a:prstGeom prst="rect">
            <a:avLst/>
          </a:prstGeom>
        </p:spPr>
      </p:pic>
      <p:pic>
        <p:nvPicPr>
          <p:cNvPr id="5" name="Picture 4">
            <a:extLst>
              <a:ext uri="{FF2B5EF4-FFF2-40B4-BE49-F238E27FC236}">
                <a16:creationId xmlns:a16="http://schemas.microsoft.com/office/drawing/2014/main" xmlns="" id="{A208327A-FC65-4BCC-84C8-945578936B8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98400" y="0"/>
            <a:ext cx="4293600" cy="876300"/>
          </a:xfrm>
          <a:prstGeom prst="rect">
            <a:avLst/>
          </a:prstGeom>
        </p:spPr>
      </p:pic>
      <p:pic>
        <p:nvPicPr>
          <p:cNvPr id="10" name="Picture 9">
            <a:extLst>
              <a:ext uri="{FF2B5EF4-FFF2-40B4-BE49-F238E27FC236}">
                <a16:creationId xmlns:a16="http://schemas.microsoft.com/office/drawing/2014/main" xmlns="" id="{1E954548-FE46-4253-AB74-1D1D01D0CC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6524393"/>
            <a:ext cx="12192000" cy="333608"/>
          </a:xfrm>
          <a:prstGeom prst="rect">
            <a:avLst/>
          </a:prstGeom>
        </p:spPr>
      </p:pic>
      <p:pic>
        <p:nvPicPr>
          <p:cNvPr id="17" name="Picture 16">
            <a:extLst>
              <a:ext uri="{FF2B5EF4-FFF2-40B4-BE49-F238E27FC236}">
                <a16:creationId xmlns:a16="http://schemas.microsoft.com/office/drawing/2014/main" xmlns="" id="{D9B5E3DE-4411-4634-BF28-F804AF6A102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920632"/>
            <a:ext cx="2235200" cy="4367998"/>
          </a:xfrm>
          <a:prstGeom prst="rect">
            <a:avLst/>
          </a:prstGeom>
        </p:spPr>
      </p:pic>
      <p:pic>
        <p:nvPicPr>
          <p:cNvPr id="21" name="Picture 20">
            <a:extLst>
              <a:ext uri="{FF2B5EF4-FFF2-40B4-BE49-F238E27FC236}">
                <a16:creationId xmlns:a16="http://schemas.microsoft.com/office/drawing/2014/main" xmlns="" id="{ED86941D-524C-48BD-B64C-A1F2C041024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10102474" y="939800"/>
            <a:ext cx="2076825" cy="4058503"/>
          </a:xfrm>
          <a:prstGeom prst="rect">
            <a:avLst/>
          </a:prstGeom>
        </p:spPr>
      </p:pic>
      <p:sp>
        <p:nvSpPr>
          <p:cNvPr id="23" name="TextBox 22">
            <a:extLst>
              <a:ext uri="{FF2B5EF4-FFF2-40B4-BE49-F238E27FC236}">
                <a16:creationId xmlns:a16="http://schemas.microsoft.com/office/drawing/2014/main" xmlns="" id="{D3C53BDB-768F-4391-B46B-611CA70D1456}"/>
              </a:ext>
            </a:extLst>
          </p:cNvPr>
          <p:cNvSpPr txBox="1"/>
          <p:nvPr/>
        </p:nvSpPr>
        <p:spPr>
          <a:xfrm>
            <a:off x="3093517" y="1564796"/>
            <a:ext cx="6862587" cy="1304460"/>
          </a:xfrm>
          <a:prstGeom prst="rect">
            <a:avLst/>
          </a:prstGeom>
          <a:noFill/>
        </p:spPr>
        <p:txBody>
          <a:bodyPr wrap="square" rtlCol="0">
            <a:spAutoFit/>
          </a:bodyPr>
          <a:lstStyle/>
          <a:p>
            <a:r>
              <a:rPr lang="ka-GE" sz="3446" dirty="0">
                <a:latin typeface="BPG Banner Caps" panose="02060504020202060204" pitchFamily="18" charset="0"/>
              </a:rPr>
              <a:t>მადლობა  ყურადღებისთვის</a:t>
            </a:r>
            <a:endParaRPr lang="en-US" sz="3446" dirty="0">
              <a:latin typeface="BPG Banner Caps" panose="02060504020202060204" pitchFamily="18" charset="0"/>
            </a:endParaRPr>
          </a:p>
          <a:p>
            <a:pPr algn="ctr"/>
            <a:r>
              <a:rPr lang="en-US" sz="4431" dirty="0">
                <a:latin typeface="BPG Banner Caps" panose="02060504020202060204" pitchFamily="18" charset="0"/>
              </a:rPr>
              <a:t>Thank You!</a:t>
            </a:r>
            <a:r>
              <a:rPr lang="ka-GE" sz="4431" dirty="0">
                <a:latin typeface="BPG Banner Caps" panose="02060504020202060204" pitchFamily="18" charset="0"/>
              </a:rPr>
              <a:t> </a:t>
            </a:r>
            <a:endParaRPr lang="en-US" sz="4431" dirty="0">
              <a:latin typeface="GL Kirovi Bold" panose="020B0606020202050201" pitchFamily="34" charset="0"/>
            </a:endParaRPr>
          </a:p>
        </p:txBody>
      </p:sp>
      <p:pic>
        <p:nvPicPr>
          <p:cNvPr id="3" name="Picture 2">
            <a:extLst>
              <a:ext uri="{FF2B5EF4-FFF2-40B4-BE49-F238E27FC236}">
                <a16:creationId xmlns:a16="http://schemas.microsoft.com/office/drawing/2014/main" xmlns="" id="{44D4B5F2-DA1F-442F-9F95-A06CA0A8F4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759958" y="5935683"/>
            <a:ext cx="682753" cy="648991"/>
          </a:xfrm>
          <a:prstGeom prst="rect">
            <a:avLst/>
          </a:prstGeom>
        </p:spPr>
      </p:pic>
      <p:pic>
        <p:nvPicPr>
          <p:cNvPr id="22" name="Picture 21">
            <a:extLst>
              <a:ext uri="{FF2B5EF4-FFF2-40B4-BE49-F238E27FC236}">
                <a16:creationId xmlns:a16="http://schemas.microsoft.com/office/drawing/2014/main" xmlns="" id="{4EFF4C1F-3C5F-4352-B74E-9E9546A6A65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6490312" y="5935683"/>
            <a:ext cx="682753" cy="648991"/>
          </a:xfrm>
          <a:prstGeom prst="rect">
            <a:avLst/>
          </a:prstGeom>
        </p:spPr>
      </p:pic>
      <p:grpSp>
        <p:nvGrpSpPr>
          <p:cNvPr id="15" name="Group 14">
            <a:extLst>
              <a:ext uri="{FF2B5EF4-FFF2-40B4-BE49-F238E27FC236}">
                <a16:creationId xmlns:a16="http://schemas.microsoft.com/office/drawing/2014/main" xmlns="" id="{50FBFD77-C804-BCEC-6AC8-6986EAB3D6C0}"/>
              </a:ext>
            </a:extLst>
          </p:cNvPr>
          <p:cNvGrpSpPr/>
          <p:nvPr/>
        </p:nvGrpSpPr>
        <p:grpSpPr>
          <a:xfrm>
            <a:off x="52422" y="88136"/>
            <a:ext cx="3362806" cy="687364"/>
            <a:chOff x="129540" y="146050"/>
            <a:chExt cx="4889500" cy="1003282"/>
          </a:xfrm>
        </p:grpSpPr>
        <p:pic>
          <p:nvPicPr>
            <p:cNvPr id="16" name="Picture 15" descr="Graphical user interface, text, application&#10;&#10;Description automatically generated">
              <a:extLst>
                <a:ext uri="{FF2B5EF4-FFF2-40B4-BE49-F238E27FC236}">
                  <a16:creationId xmlns:a16="http://schemas.microsoft.com/office/drawing/2014/main" xmlns="" id="{DC7487C4-3490-3EC7-7F0A-C9DB604D8E2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540" y="146050"/>
              <a:ext cx="3560400" cy="997595"/>
            </a:xfrm>
            <a:prstGeom prst="rect">
              <a:avLst/>
            </a:prstGeom>
          </p:spPr>
        </p:pic>
        <p:pic>
          <p:nvPicPr>
            <p:cNvPr id="24" name="Grafik 2" descr="Logo&#10;&#10;Description automatically generated">
              <a:extLst>
                <a:ext uri="{FF2B5EF4-FFF2-40B4-BE49-F238E27FC236}">
                  <a16:creationId xmlns:a16="http://schemas.microsoft.com/office/drawing/2014/main" xmlns="" id="{771BA1CA-62A2-2437-4B50-D5DDD7FD5AD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66845" y="146050"/>
              <a:ext cx="1052195" cy="1003282"/>
            </a:xfrm>
            <a:prstGeom prst="rect">
              <a:avLst/>
            </a:prstGeom>
            <a:noFill/>
          </p:spPr>
        </p:pic>
      </p:grpSp>
      <p:grpSp>
        <p:nvGrpSpPr>
          <p:cNvPr id="25" name="Group 24">
            <a:extLst>
              <a:ext uri="{FF2B5EF4-FFF2-40B4-BE49-F238E27FC236}">
                <a16:creationId xmlns:a16="http://schemas.microsoft.com/office/drawing/2014/main" xmlns="" id="{5BA9E116-D53F-E414-C565-B15EA7E8A975}"/>
              </a:ext>
            </a:extLst>
          </p:cNvPr>
          <p:cNvGrpSpPr/>
          <p:nvPr/>
        </p:nvGrpSpPr>
        <p:grpSpPr>
          <a:xfrm>
            <a:off x="1443572" y="5271297"/>
            <a:ext cx="9484823" cy="939800"/>
            <a:chOff x="1487640" y="5899102"/>
            <a:chExt cx="9484823" cy="939800"/>
          </a:xfrm>
        </p:grpSpPr>
        <p:pic>
          <p:nvPicPr>
            <p:cNvPr id="26" name="Picture 25">
              <a:extLst>
                <a:ext uri="{FF2B5EF4-FFF2-40B4-BE49-F238E27FC236}">
                  <a16:creationId xmlns:a16="http://schemas.microsoft.com/office/drawing/2014/main" xmlns="" id="{3F850BB9-F298-6CEA-C35E-C48323B53146}"/>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487640" y="5899102"/>
              <a:ext cx="8699500" cy="939800"/>
            </a:xfrm>
            <a:prstGeom prst="rect">
              <a:avLst/>
            </a:prstGeom>
          </p:spPr>
        </p:pic>
        <p:pic>
          <p:nvPicPr>
            <p:cNvPr id="27" name="Picture 26">
              <a:extLst>
                <a:ext uri="{FF2B5EF4-FFF2-40B4-BE49-F238E27FC236}">
                  <a16:creationId xmlns:a16="http://schemas.microsoft.com/office/drawing/2014/main" xmlns="" id="{2AC50664-D5AB-F797-81D9-A74E9B29B304}"/>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396463" y="5961897"/>
              <a:ext cx="576000" cy="576000"/>
            </a:xfrm>
            <a:prstGeom prst="rect">
              <a:avLst/>
            </a:prstGeom>
            <a:noFill/>
            <a:ln>
              <a:noFill/>
            </a:ln>
          </p:spPr>
        </p:pic>
      </p:grpSp>
      <p:pic>
        <p:nvPicPr>
          <p:cNvPr id="28" name="Picture 27">
            <a:extLst>
              <a:ext uri="{FF2B5EF4-FFF2-40B4-BE49-F238E27FC236}">
                <a16:creationId xmlns:a16="http://schemas.microsoft.com/office/drawing/2014/main" xmlns="" id="{350DB07A-6482-FE22-51D9-0C9721DD2585}"/>
              </a:ext>
            </a:extLst>
          </p:cNvPr>
          <p:cNvPicPr>
            <a:picLocks noChangeAspect="1"/>
          </p:cNvPicPr>
          <p:nvPr/>
        </p:nvPicPr>
        <p:blipFill rotWithShape="1">
          <a:blip r:embed="rId16" cstate="screen">
            <a:extLst>
              <a:ext uri="{28A0092B-C50C-407E-A947-70E740481C1C}">
                <a14:useLocalDpi xmlns:a14="http://schemas.microsoft.com/office/drawing/2010/main" val="0"/>
              </a:ext>
            </a:extLst>
          </a:blip>
          <a:srcRect l="19669" r="17673"/>
          <a:stretch/>
        </p:blipFill>
        <p:spPr>
          <a:xfrm>
            <a:off x="6848058" y="95260"/>
            <a:ext cx="895076" cy="685780"/>
          </a:xfrm>
          <a:prstGeom prst="rect">
            <a:avLst/>
          </a:prstGeom>
        </p:spPr>
      </p:pic>
      <p:sp>
        <p:nvSpPr>
          <p:cNvPr id="29" name="TextBox 28">
            <a:extLst>
              <a:ext uri="{FF2B5EF4-FFF2-40B4-BE49-F238E27FC236}">
                <a16:creationId xmlns:a16="http://schemas.microsoft.com/office/drawing/2014/main" xmlns="" id="{E5649B6D-0178-37B0-5B6C-F465397E2ADA}"/>
              </a:ext>
            </a:extLst>
          </p:cNvPr>
          <p:cNvSpPr txBox="1"/>
          <p:nvPr/>
        </p:nvSpPr>
        <p:spPr>
          <a:xfrm>
            <a:off x="8721386" y="77826"/>
            <a:ext cx="3248255" cy="319639"/>
          </a:xfrm>
          <a:prstGeom prst="rect">
            <a:avLst/>
          </a:prstGeom>
          <a:noFill/>
        </p:spPr>
        <p:txBody>
          <a:bodyPr wrap="square" rtlCol="0">
            <a:spAutoFit/>
          </a:bodyPr>
          <a:lstStyle/>
          <a:p>
            <a:r>
              <a:rPr lang="en-US" sz="1477" dirty="0">
                <a:hlinkClick r:id="rId17"/>
              </a:rPr>
              <a:t>EU Twinning in Science-Business links</a:t>
            </a:r>
            <a:endParaRPr lang="en-US" sz="1477" dirty="0"/>
          </a:p>
        </p:txBody>
      </p:sp>
      <p:sp>
        <p:nvSpPr>
          <p:cNvPr id="30" name="TextBox 29">
            <a:extLst>
              <a:ext uri="{FF2B5EF4-FFF2-40B4-BE49-F238E27FC236}">
                <a16:creationId xmlns:a16="http://schemas.microsoft.com/office/drawing/2014/main" xmlns="" id="{6A4CD54D-739D-3169-228C-6979C7546C1B}"/>
              </a:ext>
            </a:extLst>
          </p:cNvPr>
          <p:cNvSpPr txBox="1"/>
          <p:nvPr/>
        </p:nvSpPr>
        <p:spPr>
          <a:xfrm>
            <a:off x="8256739" y="413615"/>
            <a:ext cx="3935261" cy="319639"/>
          </a:xfrm>
          <a:prstGeom prst="rect">
            <a:avLst/>
          </a:prstGeom>
          <a:noFill/>
        </p:spPr>
        <p:txBody>
          <a:bodyPr wrap="square">
            <a:spAutoFit/>
          </a:bodyPr>
          <a:lstStyle/>
          <a:p>
            <a:r>
              <a:rPr lang="en-US" sz="1480" dirty="0">
                <a:hlinkClick r:id="rId18"/>
              </a:rPr>
              <a:t>EU Georgia's Researchers' Mobility </a:t>
            </a:r>
            <a:r>
              <a:rPr lang="en-US" sz="1480" dirty="0" err="1">
                <a:hlinkClick r:id="rId18"/>
              </a:rPr>
              <a:t>Programme</a:t>
            </a:r>
            <a:endParaRPr lang="en-US" sz="1480" dirty="0"/>
          </a:p>
        </p:txBody>
      </p:sp>
    </p:spTree>
    <p:extLst>
      <p:ext uri="{BB962C8B-B14F-4D97-AF65-F5344CB8AC3E}">
        <p14:creationId xmlns:p14="http://schemas.microsoft.com/office/powerpoint/2010/main" val="245931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8618" y="468000"/>
            <a:ext cx="10785182" cy="600164"/>
          </a:xfrm>
        </p:spPr>
        <p:txBody>
          <a:bodyPr/>
          <a:lstStyle/>
          <a:p>
            <a:pPr marL="0" indent="0"/>
            <a:r>
              <a:rPr lang="de-DE" dirty="0" err="1"/>
              <a:t>Step</a:t>
            </a:r>
            <a:r>
              <a:rPr lang="de-DE" dirty="0"/>
              <a:t> 1: Find </a:t>
            </a:r>
            <a:r>
              <a:rPr lang="de-DE" dirty="0" err="1"/>
              <a:t>the</a:t>
            </a:r>
            <a:r>
              <a:rPr lang="de-DE" dirty="0"/>
              <a:t> </a:t>
            </a:r>
            <a:r>
              <a:rPr lang="de-DE" dirty="0" err="1"/>
              <a:t>right</a:t>
            </a:r>
            <a:r>
              <a:rPr lang="de-DE" dirty="0"/>
              <a:t> HEU Calls </a:t>
            </a:r>
            <a:endParaRPr lang="en-GB" dirty="0"/>
          </a:p>
        </p:txBody>
      </p:sp>
      <p:sp>
        <p:nvSpPr>
          <p:cNvPr id="3" name="Inhaltsplatzhalter 2"/>
          <p:cNvSpPr>
            <a:spLocks noGrp="1"/>
          </p:cNvSpPr>
          <p:nvPr>
            <p:ph idx="4294967295"/>
          </p:nvPr>
        </p:nvSpPr>
        <p:spPr>
          <a:xfrm>
            <a:off x="705999" y="1468997"/>
            <a:ext cx="9853442" cy="3932237"/>
          </a:xfrm>
        </p:spPr>
        <p:txBody>
          <a:bodyPr/>
          <a:lstStyle/>
          <a:p>
            <a:pPr marL="457200" indent="-457200">
              <a:spcAft>
                <a:spcPts val="600"/>
              </a:spcAft>
              <a:buAutoNum type="arabicPeriod"/>
            </a:pPr>
            <a:r>
              <a:rPr lang="en-US" sz="2000" b="1" dirty="0"/>
              <a:t>Published Working </a:t>
            </a:r>
            <a:r>
              <a:rPr lang="en-US" sz="2000" b="1" dirty="0" err="1"/>
              <a:t>Programmes</a:t>
            </a:r>
            <a:r>
              <a:rPr lang="en-US" sz="2000" b="1" dirty="0"/>
              <a:t>: </a:t>
            </a:r>
            <a:r>
              <a:rPr lang="en-US" sz="2000" dirty="0">
                <a:hlinkClick r:id="rId2"/>
              </a:rPr>
              <a:t>https://ec.europa.eu/info/funding-tenders/opportunities/portal/screen/opportunities/topic-search</a:t>
            </a:r>
            <a:endParaRPr lang="en-US" sz="2000" dirty="0"/>
          </a:p>
          <a:p>
            <a:pPr marL="457200" lvl="1" indent="0">
              <a:buNone/>
            </a:pPr>
            <a:r>
              <a:rPr lang="en-US" sz="1600" dirty="0"/>
              <a:t>+ Several thematically sorted documents, covering one specific area of HE (e.g. Health, Widening…)</a:t>
            </a:r>
            <a:br>
              <a:rPr lang="en-US" sz="1600" dirty="0"/>
            </a:br>
            <a:r>
              <a:rPr lang="en-US" sz="1600" dirty="0"/>
              <a:t>+ Information are available way in advance (eventually you can get even access to Draft WP’s)</a:t>
            </a:r>
            <a:br>
              <a:rPr lang="en-US" sz="1600" dirty="0"/>
            </a:br>
            <a:r>
              <a:rPr lang="en-US" sz="1600" dirty="0"/>
              <a:t>- No filter options available</a:t>
            </a:r>
          </a:p>
          <a:p>
            <a:pPr marL="457200" indent="-457200">
              <a:spcAft>
                <a:spcPts val="600"/>
              </a:spcAft>
              <a:buAutoNum type="arabicPeriod"/>
            </a:pPr>
            <a:r>
              <a:rPr lang="en-US" sz="2000" b="1" dirty="0"/>
              <a:t>Search Mask: </a:t>
            </a:r>
            <a:r>
              <a:rPr lang="en-US" sz="2000" dirty="0">
                <a:hlinkClick r:id="rId3"/>
              </a:rPr>
              <a:t>https://ec.europa.eu/info/funding-tenders/opportunities/portal/screen/how-to-participate/reference-documents</a:t>
            </a:r>
            <a:endParaRPr lang="en-US" sz="2000" dirty="0"/>
          </a:p>
          <a:p>
            <a:pPr marL="457200" lvl="1" indent="0">
              <a:buNone/>
            </a:pPr>
            <a:r>
              <a:rPr lang="en-US" sz="1600" dirty="0"/>
              <a:t>+ Diverse filtering options</a:t>
            </a:r>
            <a:br>
              <a:rPr lang="en-US" sz="1600" dirty="0"/>
            </a:br>
            <a:r>
              <a:rPr lang="en-US" sz="1600" dirty="0"/>
              <a:t>+ always up to date</a:t>
            </a:r>
            <a:br>
              <a:rPr lang="en-US" sz="1600" dirty="0"/>
            </a:br>
            <a:r>
              <a:rPr lang="en-US" sz="1600" dirty="0"/>
              <a:t>- calls only visible when published</a:t>
            </a:r>
            <a:br>
              <a:rPr lang="en-US" sz="1600" dirty="0"/>
            </a:br>
            <a:r>
              <a:rPr lang="en-US" sz="1600" dirty="0"/>
              <a:t>- no central document</a:t>
            </a:r>
          </a:p>
          <a:p>
            <a:pPr marL="457200" indent="-457200">
              <a:spcAft>
                <a:spcPts val="600"/>
              </a:spcAft>
              <a:buAutoNum type="arabicPeriod"/>
            </a:pPr>
            <a:r>
              <a:rPr lang="en-US" sz="2000" b="1" dirty="0"/>
              <a:t>Dedicated events/webinars: </a:t>
            </a:r>
            <a:r>
              <a:rPr lang="en-US" sz="2000" dirty="0"/>
              <a:t>depending on host </a:t>
            </a:r>
            <a:r>
              <a:rPr lang="en-US" sz="2000" dirty="0" err="1"/>
              <a:t>organisation</a:t>
            </a:r>
            <a:endParaRPr lang="en-US" sz="2000" dirty="0"/>
          </a:p>
          <a:p>
            <a:pPr marL="457200" lvl="1" indent="0">
              <a:buNone/>
            </a:pPr>
            <a:r>
              <a:rPr lang="en-US" sz="1600" dirty="0"/>
              <a:t>+ Calls are presented and explained</a:t>
            </a:r>
            <a:br>
              <a:rPr lang="en-US" sz="1600" dirty="0"/>
            </a:br>
            <a:r>
              <a:rPr lang="en-US" sz="1600" dirty="0"/>
              <a:t>+ </a:t>
            </a:r>
            <a:r>
              <a:rPr lang="en-US" sz="1600" dirty="0" err="1"/>
              <a:t>Possibilty</a:t>
            </a:r>
            <a:r>
              <a:rPr lang="en-US" sz="1600" dirty="0"/>
              <a:t> to ask questions</a:t>
            </a:r>
            <a:br>
              <a:rPr lang="en-US" sz="1600" dirty="0"/>
            </a:br>
            <a:r>
              <a:rPr lang="en-US" sz="1600" dirty="0"/>
              <a:t>- only at a certain time</a:t>
            </a:r>
            <a:endParaRPr lang="en-US" sz="2000" dirty="0"/>
          </a:p>
        </p:txBody>
      </p:sp>
    </p:spTree>
    <p:extLst>
      <p:ext uri="{BB962C8B-B14F-4D97-AF65-F5344CB8AC3E}">
        <p14:creationId xmlns:p14="http://schemas.microsoft.com/office/powerpoint/2010/main" val="132089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a:t>Funding and Tenders Portal (Search </a:t>
            </a:r>
            <a:r>
              <a:rPr lang="de-DE" sz="3000" dirty="0" err="1"/>
              <a:t>Mask</a:t>
            </a:r>
            <a:r>
              <a:rPr lang="de-DE" sz="3000" dirty="0"/>
              <a:t>)</a:t>
            </a:r>
            <a:r>
              <a:rPr lang="de-DE" sz="1800" dirty="0"/>
              <a:t/>
            </a:r>
            <a:br>
              <a:rPr lang="de-DE" sz="1800" dirty="0"/>
            </a:br>
            <a:r>
              <a:rPr lang="en-GB" kern="0" dirty="0"/>
              <a:t/>
            </a:r>
            <a:br>
              <a:rPr lang="en-GB" kern="0" dirty="0"/>
            </a:br>
            <a:endParaRPr lang="de-AT" dirty="0"/>
          </a:p>
        </p:txBody>
      </p:sp>
      <p:pic>
        <p:nvPicPr>
          <p:cNvPr id="3" name="Grafik 2"/>
          <p:cNvPicPr>
            <a:picLocks noChangeAspect="1"/>
          </p:cNvPicPr>
          <p:nvPr/>
        </p:nvPicPr>
        <p:blipFill>
          <a:blip r:embed="rId3"/>
          <a:stretch>
            <a:fillRect/>
          </a:stretch>
        </p:blipFill>
        <p:spPr>
          <a:xfrm>
            <a:off x="1453059" y="1511292"/>
            <a:ext cx="8806558" cy="4895166"/>
          </a:xfrm>
          <a:prstGeom prst="rect">
            <a:avLst/>
          </a:prstGeom>
        </p:spPr>
      </p:pic>
    </p:spTree>
    <p:extLst>
      <p:ext uri="{BB962C8B-B14F-4D97-AF65-F5344CB8AC3E}">
        <p14:creationId xmlns:p14="http://schemas.microsoft.com/office/powerpoint/2010/main" val="4044546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sp>
      <p:pic>
        <p:nvPicPr>
          <p:cNvPr id="4" name="Grafik 3"/>
          <p:cNvPicPr>
            <a:picLocks noChangeAspect="1"/>
          </p:cNvPicPr>
          <p:nvPr/>
        </p:nvPicPr>
        <p:blipFill>
          <a:blip r:embed="rId2"/>
          <a:stretch>
            <a:fillRect/>
          </a:stretch>
        </p:blipFill>
        <p:spPr>
          <a:xfrm>
            <a:off x="947912" y="1980964"/>
            <a:ext cx="9067800" cy="1952625"/>
          </a:xfrm>
          <a:prstGeom prst="rect">
            <a:avLst/>
          </a:prstGeom>
        </p:spPr>
      </p:pic>
      <p:sp>
        <p:nvSpPr>
          <p:cNvPr id="5" name="Titel 1"/>
          <p:cNvSpPr>
            <a:spLocks noGrp="1"/>
          </p:cNvSpPr>
          <p:nvPr>
            <p:ph type="title"/>
          </p:nvPr>
        </p:nvSpPr>
        <p:spPr>
          <a:xfrm>
            <a:off x="838200" y="468000"/>
            <a:ext cx="10515600" cy="600164"/>
          </a:xfrm>
        </p:spPr>
        <p:txBody>
          <a:bodyPr/>
          <a:lstStyle/>
          <a:p>
            <a:r>
              <a:rPr lang="fr-FR" dirty="0"/>
              <a:t>Call </a:t>
            </a:r>
            <a:r>
              <a:rPr lang="fr-FR" dirty="0" err="1"/>
              <a:t>example</a:t>
            </a:r>
            <a:r>
              <a:rPr lang="en-GB" kern="0" dirty="0"/>
              <a:t/>
            </a:r>
            <a:br>
              <a:rPr lang="en-GB" kern="0" dirty="0"/>
            </a:br>
            <a:endParaRPr lang="de-AT" dirty="0"/>
          </a:p>
        </p:txBody>
      </p:sp>
    </p:spTree>
    <p:extLst>
      <p:ext uri="{BB962C8B-B14F-4D97-AF65-F5344CB8AC3E}">
        <p14:creationId xmlns:p14="http://schemas.microsoft.com/office/powerpoint/2010/main" val="1842669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uppieren 99"/>
          <p:cNvGrpSpPr/>
          <p:nvPr/>
        </p:nvGrpSpPr>
        <p:grpSpPr>
          <a:xfrm>
            <a:off x="170227" y="1050943"/>
            <a:ext cx="1383697" cy="889864"/>
            <a:chOff x="1009682" y="908720"/>
            <a:chExt cx="1557928" cy="889864"/>
          </a:xfrm>
        </p:grpSpPr>
        <p:sp>
          <p:nvSpPr>
            <p:cNvPr id="79" name="Pfeil nach rechts 78"/>
            <p:cNvSpPr/>
            <p:nvPr/>
          </p:nvSpPr>
          <p:spPr>
            <a:xfrm>
              <a:off x="1094892" y="908720"/>
              <a:ext cx="1472718" cy="889864"/>
            </a:xfrm>
            <a:prstGeom prst="rightArrow">
              <a:avLst/>
            </a:prstGeom>
            <a:noFill/>
            <a:ln w="19050" cap="flat" cmpd="sng" algn="ctr">
              <a:solidFill>
                <a:srgbClr val="ED7D31"/>
              </a:solidFill>
              <a:prstDash val="solid"/>
              <a:miter lim="800000"/>
            </a:ln>
            <a:effectLst/>
          </p:spPr>
          <p:txBody>
            <a:bodyPr rtlCol="0" anchor="ctr"/>
            <a:lstStyle/>
            <a:p>
              <a:pPr algn="ctr" defTabSz="457200">
                <a:defRPr/>
              </a:pPr>
              <a:endParaRPr lang="de-DE" sz="3600" kern="0">
                <a:solidFill>
                  <a:prstClr val="white"/>
                </a:solidFill>
                <a:latin typeface="Calibri" panose="020F0502020204030204"/>
              </a:endParaRPr>
            </a:p>
          </p:txBody>
        </p:sp>
        <p:sp>
          <p:nvSpPr>
            <p:cNvPr id="80" name="Textfeld 79"/>
            <p:cNvSpPr txBox="1"/>
            <p:nvPr/>
          </p:nvSpPr>
          <p:spPr>
            <a:xfrm>
              <a:off x="1009682" y="1177007"/>
              <a:ext cx="1468342" cy="307777"/>
            </a:xfrm>
            <a:prstGeom prst="rect">
              <a:avLst/>
            </a:prstGeom>
            <a:noFill/>
          </p:spPr>
          <p:txBody>
            <a:bodyPr wrap="square" rtlCol="0">
              <a:spAutoFit/>
            </a:bodyPr>
            <a:lstStyle/>
            <a:p>
              <a:pPr algn="ctr">
                <a:defRPr/>
              </a:pPr>
              <a:r>
                <a:rPr lang="de-DE" sz="1400" kern="0" dirty="0">
                  <a:solidFill>
                    <a:srgbClr val="5B9BD5"/>
                  </a:solidFill>
                  <a:latin typeface="Calibri" panose="020F0502020204030204"/>
                </a:rPr>
                <a:t>Topic ID</a:t>
              </a:r>
            </a:p>
          </p:txBody>
        </p:sp>
      </p:grpSp>
      <p:grpSp>
        <p:nvGrpSpPr>
          <p:cNvPr id="99" name="Gruppieren 98"/>
          <p:cNvGrpSpPr/>
          <p:nvPr/>
        </p:nvGrpSpPr>
        <p:grpSpPr>
          <a:xfrm>
            <a:off x="285589" y="3687188"/>
            <a:ext cx="1308016" cy="889864"/>
            <a:chOff x="1094892" y="1628800"/>
            <a:chExt cx="1472717" cy="889864"/>
          </a:xfrm>
        </p:grpSpPr>
        <p:sp>
          <p:nvSpPr>
            <p:cNvPr id="85" name="Pfeil nach rechts 84"/>
            <p:cNvSpPr/>
            <p:nvPr/>
          </p:nvSpPr>
          <p:spPr>
            <a:xfrm>
              <a:off x="1094892" y="1628800"/>
              <a:ext cx="1472717" cy="889864"/>
            </a:xfrm>
            <a:prstGeom prst="rightArrow">
              <a:avLst/>
            </a:prstGeom>
            <a:noFill/>
            <a:ln w="19050" cap="flat" cmpd="sng" algn="ctr">
              <a:solidFill>
                <a:srgbClr val="ED7D31"/>
              </a:solidFill>
              <a:prstDash val="solid"/>
              <a:miter lim="800000"/>
            </a:ln>
            <a:effectLst/>
          </p:spPr>
          <p:txBody>
            <a:bodyPr rtlCol="0" anchor="ctr"/>
            <a:lstStyle/>
            <a:p>
              <a:pPr algn="ctr" defTabSz="457200">
                <a:defRPr/>
              </a:pPr>
              <a:endParaRPr lang="de-DE" sz="3600" kern="0">
                <a:solidFill>
                  <a:prstClr val="white"/>
                </a:solidFill>
                <a:latin typeface="Calibri" panose="020F0502020204030204"/>
              </a:endParaRPr>
            </a:p>
          </p:txBody>
        </p:sp>
        <p:sp>
          <p:nvSpPr>
            <p:cNvPr id="86" name="Textfeld 85"/>
            <p:cNvSpPr txBox="1"/>
            <p:nvPr/>
          </p:nvSpPr>
          <p:spPr>
            <a:xfrm>
              <a:off x="1121781" y="1826548"/>
              <a:ext cx="1321632" cy="523220"/>
            </a:xfrm>
            <a:prstGeom prst="rect">
              <a:avLst/>
            </a:prstGeom>
            <a:noFill/>
            <a:ln>
              <a:noFill/>
            </a:ln>
          </p:spPr>
          <p:txBody>
            <a:bodyPr wrap="square" rtlCol="0">
              <a:spAutoFit/>
            </a:bodyPr>
            <a:lstStyle/>
            <a:p>
              <a:pPr algn="ctr">
                <a:defRPr/>
              </a:pPr>
              <a:r>
                <a:rPr lang="en-GB" sz="1400" kern="0" dirty="0">
                  <a:solidFill>
                    <a:srgbClr val="5B9BD5"/>
                  </a:solidFill>
                  <a:latin typeface="Calibri" panose="020F0502020204030204"/>
                </a:rPr>
                <a:t>Expected Outcome</a:t>
              </a:r>
            </a:p>
          </p:txBody>
        </p:sp>
      </p:grpSp>
      <p:grpSp>
        <p:nvGrpSpPr>
          <p:cNvPr id="22" name="Gruppieren 21"/>
          <p:cNvGrpSpPr/>
          <p:nvPr/>
        </p:nvGrpSpPr>
        <p:grpSpPr>
          <a:xfrm>
            <a:off x="261707" y="5127348"/>
            <a:ext cx="1308016" cy="889864"/>
            <a:chOff x="1094892" y="2348880"/>
            <a:chExt cx="1472717" cy="889864"/>
          </a:xfrm>
        </p:grpSpPr>
        <p:sp>
          <p:nvSpPr>
            <p:cNvPr id="23" name="Pfeil nach rechts 22"/>
            <p:cNvSpPr/>
            <p:nvPr/>
          </p:nvSpPr>
          <p:spPr>
            <a:xfrm>
              <a:off x="1094892" y="2348880"/>
              <a:ext cx="1472717" cy="889864"/>
            </a:xfrm>
            <a:prstGeom prst="rightArrow">
              <a:avLst/>
            </a:prstGeom>
            <a:noFill/>
            <a:ln w="19050" cap="flat" cmpd="sng" algn="ctr">
              <a:solidFill>
                <a:srgbClr val="ED7D31"/>
              </a:solidFill>
              <a:prstDash val="solid"/>
              <a:miter lim="800000"/>
            </a:ln>
            <a:effectLst/>
          </p:spPr>
          <p:txBody>
            <a:bodyPr rtlCol="0" anchor="ctr"/>
            <a:lstStyle/>
            <a:p>
              <a:pPr algn="ctr" defTabSz="457200">
                <a:defRPr/>
              </a:pPr>
              <a:endParaRPr lang="de-DE" sz="3600" kern="0">
                <a:solidFill>
                  <a:prstClr val="white"/>
                </a:solidFill>
                <a:latin typeface="Calibri" panose="020F0502020204030204"/>
              </a:endParaRPr>
            </a:p>
          </p:txBody>
        </p:sp>
        <p:sp>
          <p:nvSpPr>
            <p:cNvPr id="24" name="Textfeld 23"/>
            <p:cNvSpPr txBox="1"/>
            <p:nvPr/>
          </p:nvSpPr>
          <p:spPr>
            <a:xfrm>
              <a:off x="1121781" y="2629892"/>
              <a:ext cx="1321632" cy="307776"/>
            </a:xfrm>
            <a:prstGeom prst="rect">
              <a:avLst/>
            </a:prstGeom>
            <a:noFill/>
            <a:ln>
              <a:noFill/>
            </a:ln>
          </p:spPr>
          <p:txBody>
            <a:bodyPr wrap="square" rtlCol="0">
              <a:spAutoFit/>
            </a:bodyPr>
            <a:lstStyle/>
            <a:p>
              <a:pPr algn="ctr">
                <a:defRPr/>
              </a:pPr>
              <a:r>
                <a:rPr lang="de-DE" sz="1400" kern="0" dirty="0" err="1">
                  <a:solidFill>
                    <a:srgbClr val="5B9BD5"/>
                  </a:solidFill>
                  <a:latin typeface="Calibri" panose="020F0502020204030204"/>
                </a:rPr>
                <a:t>Scope</a:t>
              </a:r>
              <a:endParaRPr lang="de-DE" sz="1400" kern="0" dirty="0">
                <a:solidFill>
                  <a:srgbClr val="5B9BD5"/>
                </a:solidFill>
                <a:latin typeface="Calibri" panose="020F0502020204030204"/>
              </a:endParaRPr>
            </a:p>
          </p:txBody>
        </p:sp>
      </p:grpSp>
      <p:grpSp>
        <p:nvGrpSpPr>
          <p:cNvPr id="25" name="Gruppieren 24"/>
          <p:cNvGrpSpPr/>
          <p:nvPr/>
        </p:nvGrpSpPr>
        <p:grpSpPr>
          <a:xfrm>
            <a:off x="275020" y="2356661"/>
            <a:ext cx="1308016" cy="889864"/>
            <a:chOff x="1094892" y="2348880"/>
            <a:chExt cx="1472717" cy="889864"/>
          </a:xfrm>
        </p:grpSpPr>
        <p:sp>
          <p:nvSpPr>
            <p:cNvPr id="26" name="Pfeil nach rechts 25"/>
            <p:cNvSpPr/>
            <p:nvPr/>
          </p:nvSpPr>
          <p:spPr>
            <a:xfrm>
              <a:off x="1094892" y="2348880"/>
              <a:ext cx="1472717" cy="889864"/>
            </a:xfrm>
            <a:prstGeom prst="rightArrow">
              <a:avLst/>
            </a:prstGeom>
            <a:noFill/>
            <a:ln w="19050" cap="flat" cmpd="sng" algn="ctr">
              <a:solidFill>
                <a:srgbClr val="ED7D31"/>
              </a:solidFill>
              <a:prstDash val="solid"/>
              <a:miter lim="800000"/>
            </a:ln>
            <a:effectLst/>
          </p:spPr>
          <p:txBody>
            <a:bodyPr rtlCol="0" anchor="ctr"/>
            <a:lstStyle/>
            <a:p>
              <a:pPr algn="ctr" defTabSz="457200">
                <a:defRPr/>
              </a:pPr>
              <a:endParaRPr lang="de-DE" sz="3600" kern="0">
                <a:solidFill>
                  <a:prstClr val="white"/>
                </a:solidFill>
                <a:latin typeface="Calibri" panose="020F0502020204030204"/>
              </a:endParaRPr>
            </a:p>
          </p:txBody>
        </p:sp>
        <p:sp>
          <p:nvSpPr>
            <p:cNvPr id="27" name="Textfeld 26"/>
            <p:cNvSpPr txBox="1"/>
            <p:nvPr/>
          </p:nvSpPr>
          <p:spPr>
            <a:xfrm>
              <a:off x="1119092" y="2507885"/>
              <a:ext cx="1321632" cy="523220"/>
            </a:xfrm>
            <a:prstGeom prst="rect">
              <a:avLst/>
            </a:prstGeom>
            <a:noFill/>
            <a:ln>
              <a:noFill/>
            </a:ln>
          </p:spPr>
          <p:txBody>
            <a:bodyPr wrap="square" rtlCol="0">
              <a:spAutoFit/>
            </a:bodyPr>
            <a:lstStyle/>
            <a:p>
              <a:pPr algn="ctr">
                <a:defRPr/>
              </a:pPr>
              <a:r>
                <a:rPr lang="en-GB" sz="1400" kern="0" dirty="0">
                  <a:solidFill>
                    <a:srgbClr val="5B9BD5"/>
                  </a:solidFill>
                  <a:latin typeface="Calibri" panose="020F0502020204030204"/>
                </a:rPr>
                <a:t>Specific Conditions</a:t>
              </a:r>
            </a:p>
          </p:txBody>
        </p:sp>
      </p:grpSp>
      <p:sp>
        <p:nvSpPr>
          <p:cNvPr id="3" name="Rechteck 2"/>
          <p:cNvSpPr/>
          <p:nvPr/>
        </p:nvSpPr>
        <p:spPr>
          <a:xfrm>
            <a:off x="1834495" y="2112156"/>
            <a:ext cx="8193267" cy="1477328"/>
          </a:xfrm>
          <a:prstGeom prst="rect">
            <a:avLst/>
          </a:prstGeom>
        </p:spPr>
        <p:txBody>
          <a:bodyPr wrap="square">
            <a:spAutoFit/>
          </a:bodyPr>
          <a:lstStyle/>
          <a:p>
            <a:r>
              <a:rPr lang="en-US" b="1" u="sng" kern="0" dirty="0">
                <a:solidFill>
                  <a:schemeClr val="tx2"/>
                </a:solidFill>
                <a:cs typeface="Arial" panose="020B0604020202020204" pitchFamily="34" charset="0"/>
              </a:rPr>
              <a:t>Expected EU contribution per project: </a:t>
            </a:r>
            <a:r>
              <a:rPr lang="en-US" kern="0" dirty="0">
                <a:solidFill>
                  <a:schemeClr val="tx2"/>
                </a:solidFill>
                <a:cs typeface="Arial" panose="020B0604020202020204" pitchFamily="34" charset="0"/>
              </a:rPr>
              <a:t>between EUR 4 and 6 Million</a:t>
            </a:r>
          </a:p>
          <a:p>
            <a:r>
              <a:rPr lang="en-US" b="1" u="sng" kern="0" dirty="0">
                <a:solidFill>
                  <a:schemeClr val="tx2"/>
                </a:solidFill>
                <a:cs typeface="Arial" panose="020B0604020202020204" pitchFamily="34" charset="0"/>
              </a:rPr>
              <a:t>Indicative budget: </a:t>
            </a:r>
            <a:r>
              <a:rPr lang="en-US" kern="0" dirty="0">
                <a:solidFill>
                  <a:schemeClr val="tx2"/>
                </a:solidFill>
                <a:cs typeface="Arial" panose="020B0604020202020204" pitchFamily="34" charset="0"/>
              </a:rPr>
              <a:t>Total budget for the topic is EUR 12 </a:t>
            </a:r>
            <a:r>
              <a:rPr lang="en-US" kern="0" dirty="0" err="1">
                <a:solidFill>
                  <a:schemeClr val="tx2"/>
                </a:solidFill>
                <a:cs typeface="Arial" panose="020B0604020202020204" pitchFamily="34" charset="0"/>
              </a:rPr>
              <a:t>Mililion</a:t>
            </a:r>
            <a:endParaRPr lang="en-US" kern="0" dirty="0">
              <a:solidFill>
                <a:schemeClr val="tx2"/>
              </a:solidFill>
              <a:cs typeface="Arial" panose="020B0604020202020204" pitchFamily="34" charset="0"/>
            </a:endParaRPr>
          </a:p>
          <a:p>
            <a:r>
              <a:rPr lang="en-US" b="1" u="sng" kern="0" dirty="0">
                <a:solidFill>
                  <a:schemeClr val="tx2"/>
                </a:solidFill>
                <a:cs typeface="Arial" panose="020B0604020202020204" pitchFamily="34" charset="0"/>
              </a:rPr>
              <a:t>Type of Action: </a:t>
            </a:r>
            <a:r>
              <a:rPr lang="en-US" kern="0" dirty="0">
                <a:solidFill>
                  <a:schemeClr val="tx2"/>
                </a:solidFill>
                <a:cs typeface="Arial" panose="020B0604020202020204" pitchFamily="34" charset="0"/>
              </a:rPr>
              <a:t>Research and Innovation Action</a:t>
            </a:r>
          </a:p>
          <a:p>
            <a:r>
              <a:rPr lang="en-US" b="1" u="sng" kern="0" dirty="0">
                <a:solidFill>
                  <a:schemeClr val="tx2"/>
                </a:solidFill>
                <a:cs typeface="Arial" panose="020B0604020202020204" pitchFamily="34" charset="0"/>
              </a:rPr>
              <a:t>Eligibility conditions: </a:t>
            </a:r>
            <a:r>
              <a:rPr lang="en-US" kern="0" dirty="0">
                <a:solidFill>
                  <a:schemeClr val="tx2"/>
                </a:solidFill>
                <a:cs typeface="Arial" panose="020B0604020202020204" pitchFamily="34" charset="0"/>
              </a:rPr>
              <a:t>see Annex B</a:t>
            </a:r>
          </a:p>
          <a:p>
            <a:r>
              <a:rPr lang="en-US" b="1" u="sng" kern="0" dirty="0">
                <a:solidFill>
                  <a:schemeClr val="tx2"/>
                </a:solidFill>
                <a:cs typeface="Arial" panose="020B0604020202020204" pitchFamily="34" charset="0"/>
              </a:rPr>
              <a:t>Technology Readiness Level: </a:t>
            </a:r>
            <a:r>
              <a:rPr lang="en-US" kern="0" dirty="0">
                <a:solidFill>
                  <a:schemeClr val="tx2"/>
                </a:solidFill>
                <a:cs typeface="Arial" panose="020B0604020202020204" pitchFamily="34" charset="0"/>
              </a:rPr>
              <a:t>Activities are expected to archive TLR 3-5</a:t>
            </a:r>
          </a:p>
        </p:txBody>
      </p:sp>
      <p:sp>
        <p:nvSpPr>
          <p:cNvPr id="5" name="Rechteck 4"/>
          <p:cNvSpPr/>
          <p:nvPr/>
        </p:nvSpPr>
        <p:spPr>
          <a:xfrm>
            <a:off x="1834495" y="3630372"/>
            <a:ext cx="8973671" cy="1246495"/>
          </a:xfrm>
          <a:prstGeom prst="rect">
            <a:avLst/>
          </a:prstGeom>
        </p:spPr>
        <p:txBody>
          <a:bodyPr wrap="square">
            <a:spAutoFit/>
          </a:bodyPr>
          <a:lstStyle/>
          <a:p>
            <a:r>
              <a:rPr lang="en-US" sz="1500" dirty="0"/>
              <a:t>Successful proposal will contribute to European Green Deal priorities and the EU biodiversity strategy for 2030, whilst supporting the EU’s response to the coronavirus and other zoonotic outbreaks, in the context of EU’s goal of leading just digital, economic and ecological transitions that will leave no one behind, One Health approaches, and the future European Health Union. </a:t>
            </a:r>
            <a:r>
              <a:rPr lang="en-US" sz="1500" b="1" dirty="0"/>
              <a:t>Projects results</a:t>
            </a:r>
            <a:r>
              <a:rPr lang="en-US" sz="1500" dirty="0"/>
              <a:t> are expected to contribute to </a:t>
            </a:r>
            <a:r>
              <a:rPr lang="en-US" sz="1500" kern="0" dirty="0">
                <a:cs typeface="Arial" panose="020B0604020202020204" pitchFamily="34" charset="0"/>
              </a:rPr>
              <a:t>[…] </a:t>
            </a:r>
          </a:p>
        </p:txBody>
      </p:sp>
      <p:sp>
        <p:nvSpPr>
          <p:cNvPr id="6" name="Rechteck 5"/>
          <p:cNvSpPr/>
          <p:nvPr/>
        </p:nvSpPr>
        <p:spPr>
          <a:xfrm>
            <a:off x="1834495" y="4910561"/>
            <a:ext cx="8869345" cy="1323439"/>
          </a:xfrm>
          <a:prstGeom prst="rect">
            <a:avLst/>
          </a:prstGeom>
        </p:spPr>
        <p:txBody>
          <a:bodyPr wrap="square">
            <a:spAutoFit/>
          </a:bodyPr>
          <a:lstStyle/>
          <a:p>
            <a:r>
              <a:rPr lang="en-US" sz="1600" dirty="0"/>
              <a:t>Wildlife microbiomes, whether symbiotic, commensal or pathogenic, and their potential to spread by crossing interspecies barriers, eventually reaching humans via transitional interfaces (e.g. </a:t>
            </a:r>
            <a:r>
              <a:rPr lang="en-US" sz="1600" dirty="0" err="1"/>
              <a:t>peri</a:t>
            </a:r>
            <a:r>
              <a:rPr lang="en-US" sz="1600" dirty="0"/>
              <a:t>-urban, farming areas), are still largely unknown. </a:t>
            </a:r>
            <a:r>
              <a:rPr lang="en-US" sz="1600" kern="0" dirty="0"/>
              <a:t>[…] </a:t>
            </a:r>
            <a:r>
              <a:rPr lang="en-US" sz="1600" dirty="0"/>
              <a:t>The impacts of land use and climate change on biodiversity, ecosystem services and pandemics should be also taken into account, as well as any recent IPBES reports on the links between biodiversity and pandemics </a:t>
            </a:r>
            <a:r>
              <a:rPr lang="en-US" sz="1600" kern="0" dirty="0"/>
              <a:t>[…] </a:t>
            </a:r>
          </a:p>
        </p:txBody>
      </p:sp>
      <p:sp>
        <p:nvSpPr>
          <p:cNvPr id="9" name="Rechteck 8">
            <a:extLst>
              <a:ext uri="{FF2B5EF4-FFF2-40B4-BE49-F238E27FC236}">
                <a16:creationId xmlns:a16="http://schemas.microsoft.com/office/drawing/2014/main" xmlns="" id="{F92E0060-173A-4DB4-AA83-8E859D87C5CD}"/>
              </a:ext>
            </a:extLst>
          </p:cNvPr>
          <p:cNvSpPr/>
          <p:nvPr/>
        </p:nvSpPr>
        <p:spPr>
          <a:xfrm>
            <a:off x="1834495" y="1011453"/>
            <a:ext cx="6096000" cy="923330"/>
          </a:xfrm>
          <a:prstGeom prst="rect">
            <a:avLst/>
          </a:prstGeom>
        </p:spPr>
        <p:txBody>
          <a:bodyPr>
            <a:spAutoFit/>
          </a:bodyPr>
          <a:lstStyle/>
          <a:p>
            <a:r>
              <a:rPr lang="de-AT" b="1" dirty="0"/>
              <a:t>HORIZON-CL6-2021-BIODIV-01-11: </a:t>
            </a:r>
            <a:r>
              <a:rPr lang="en-US" b="1" dirty="0"/>
              <a:t>What else is out there? Exploring the connection between biodiversity, ecosystems services, pandemics and epidemic risk </a:t>
            </a:r>
            <a:endParaRPr lang="de-DE" dirty="0"/>
          </a:p>
        </p:txBody>
      </p:sp>
      <p:sp>
        <p:nvSpPr>
          <p:cNvPr id="11" name="Titel 10">
            <a:extLst>
              <a:ext uri="{FF2B5EF4-FFF2-40B4-BE49-F238E27FC236}">
                <a16:creationId xmlns:a16="http://schemas.microsoft.com/office/drawing/2014/main" xmlns="" id="{2A3AF39D-9A4F-41E2-B3C3-F52945355014}"/>
              </a:ext>
            </a:extLst>
          </p:cNvPr>
          <p:cNvSpPr>
            <a:spLocks noGrp="1"/>
          </p:cNvSpPr>
          <p:nvPr>
            <p:ph type="title"/>
          </p:nvPr>
        </p:nvSpPr>
        <p:spPr>
          <a:xfrm>
            <a:off x="309471" y="190958"/>
            <a:ext cx="10515600" cy="600164"/>
          </a:xfrm>
        </p:spPr>
        <p:txBody>
          <a:bodyPr/>
          <a:lstStyle/>
          <a:p>
            <a:r>
              <a:rPr lang="en-GB" kern="0" dirty="0"/>
              <a:t>Deconstructing a call text</a:t>
            </a:r>
            <a:endParaRPr lang="de-DE" dirty="0"/>
          </a:p>
        </p:txBody>
      </p:sp>
    </p:spTree>
    <p:extLst>
      <p:ext uri="{BB962C8B-B14F-4D97-AF65-F5344CB8AC3E}">
        <p14:creationId xmlns:p14="http://schemas.microsoft.com/office/powerpoint/2010/main" val="3513342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838200" y="468000"/>
            <a:ext cx="10515600" cy="600164"/>
          </a:xfrm>
        </p:spPr>
        <p:txBody>
          <a:bodyPr/>
          <a:lstStyle/>
          <a:p>
            <a:r>
              <a:rPr lang="en-GB" kern="0" dirty="0"/>
              <a:t>Deconstructing a call text</a:t>
            </a:r>
            <a:br>
              <a:rPr lang="en-GB" kern="0" dirty="0"/>
            </a:br>
            <a:endParaRPr lang="de-AT" dirty="0"/>
          </a:p>
        </p:txBody>
      </p:sp>
      <p:graphicFrame>
        <p:nvGraphicFramePr>
          <p:cNvPr id="2" name="Table 1"/>
          <p:cNvGraphicFramePr>
            <a:graphicFrameLocks noGrp="1"/>
          </p:cNvGraphicFramePr>
          <p:nvPr>
            <p:extLst/>
          </p:nvPr>
        </p:nvGraphicFramePr>
        <p:xfrm>
          <a:off x="1286359" y="1472340"/>
          <a:ext cx="9221492" cy="4573033"/>
        </p:xfrm>
        <a:graphic>
          <a:graphicData uri="http://schemas.openxmlformats.org/drawingml/2006/table">
            <a:tbl>
              <a:tblPr>
                <a:tableStyleId>{5C22544A-7EE6-4342-B048-85BDC9FD1C3A}</a:tableStyleId>
              </a:tblPr>
              <a:tblGrid>
                <a:gridCol w="4610746">
                  <a:extLst>
                    <a:ext uri="{9D8B030D-6E8A-4147-A177-3AD203B41FA5}">
                      <a16:colId xmlns:a16="http://schemas.microsoft.com/office/drawing/2014/main" xmlns="" val="20000"/>
                    </a:ext>
                  </a:extLst>
                </a:gridCol>
                <a:gridCol w="4610746">
                  <a:extLst>
                    <a:ext uri="{9D8B030D-6E8A-4147-A177-3AD203B41FA5}">
                      <a16:colId xmlns:a16="http://schemas.microsoft.com/office/drawing/2014/main" xmlns="" val="20001"/>
                    </a:ext>
                  </a:extLst>
                </a:gridCol>
              </a:tblGrid>
              <a:tr h="591002">
                <a:tc gridSpan="2">
                  <a:txBody>
                    <a:bodyPr/>
                    <a:lstStyle/>
                    <a:p>
                      <a:pPr>
                        <a:spcAft>
                          <a:spcPts val="0"/>
                        </a:spcAft>
                      </a:pPr>
                      <a:r>
                        <a:rPr lang="el-GR" sz="1600" b="1" dirty="0">
                          <a:effectLst/>
                        </a:rPr>
                        <a:t>HORIZON-CL6-2021-CLIMATE-01-06 Resilient livestock farming systems under climate change </a:t>
                      </a:r>
                      <a:endParaRPr lang="en-US" sz="1600" b="1" dirty="0">
                        <a:effectLst/>
                      </a:endParaRPr>
                    </a:p>
                    <a:p>
                      <a:pPr>
                        <a:spcAft>
                          <a:spcPts val="0"/>
                        </a:spcAft>
                      </a:pPr>
                      <a:r>
                        <a:rPr lang="el-GR" sz="1600" b="1" dirty="0">
                          <a:effectLst/>
                        </a:rPr>
                        <a:t>Specific conditions </a:t>
                      </a:r>
                      <a:endParaRPr lang="el-GR" sz="1600" b="1" dirty="0">
                        <a:effectLst/>
                        <a:latin typeface="Times New Roman"/>
                        <a:ea typeface="Calibri"/>
                      </a:endParaRPr>
                    </a:p>
                  </a:txBody>
                  <a:tcPr marL="68580" marR="68580" marT="0" marB="0"/>
                </a:tc>
                <a:tc hMerge="1">
                  <a:txBody>
                    <a:bodyPr/>
                    <a:lstStyle/>
                    <a:p>
                      <a:endParaRPr lang="el-GR"/>
                    </a:p>
                  </a:txBody>
                  <a:tcPr/>
                </a:tc>
                <a:extLst>
                  <a:ext uri="{0D108BD9-81ED-4DB2-BD59-A6C34878D82A}">
                    <a16:rowId xmlns:a16="http://schemas.microsoft.com/office/drawing/2014/main" xmlns="" val="10000"/>
                  </a:ext>
                </a:extLst>
              </a:tr>
              <a:tr h="2364008">
                <a:tc>
                  <a:txBody>
                    <a:bodyPr/>
                    <a:lstStyle/>
                    <a:p>
                      <a:pPr>
                        <a:spcAft>
                          <a:spcPts val="0"/>
                        </a:spcAft>
                      </a:pPr>
                      <a:r>
                        <a:rPr lang="en-US" sz="1200" dirty="0">
                          <a:effectLst/>
                        </a:rPr>
                        <a:t> </a:t>
                      </a:r>
                      <a:endParaRPr lang="el-GR" sz="1200" dirty="0">
                        <a:effectLst/>
                      </a:endParaRPr>
                    </a:p>
                    <a:p>
                      <a:pPr>
                        <a:spcAft>
                          <a:spcPts val="0"/>
                        </a:spcAft>
                      </a:pPr>
                      <a:r>
                        <a:rPr lang="el-GR" sz="1600" dirty="0">
                          <a:effectLst/>
                        </a:rPr>
                        <a:t>Expected EU contribution per project </a:t>
                      </a:r>
                      <a:endParaRPr lang="el-GR" sz="1600" dirty="0">
                        <a:effectLst/>
                        <a:latin typeface="Times New Roman"/>
                        <a:ea typeface="Calibri"/>
                      </a:endParaRPr>
                    </a:p>
                  </a:txBody>
                  <a:tcPr marL="68580" marR="68580" marT="0" marB="0"/>
                </a:tc>
                <a:tc>
                  <a:txBody>
                    <a:bodyPr/>
                    <a:lstStyle/>
                    <a:p>
                      <a:pPr>
                        <a:spcAft>
                          <a:spcPts val="0"/>
                        </a:spcAft>
                      </a:pPr>
                      <a:r>
                        <a:rPr lang="en-US" sz="1200" dirty="0">
                          <a:effectLst/>
                        </a:rPr>
                        <a:t> </a:t>
                      </a:r>
                      <a:endParaRPr lang="el-GR" sz="1200" dirty="0">
                        <a:effectLst/>
                      </a:endParaRPr>
                    </a:p>
                    <a:p>
                      <a:pPr>
                        <a:spcAft>
                          <a:spcPts val="0"/>
                        </a:spcAft>
                      </a:pPr>
                      <a:r>
                        <a:rPr lang="el-GR" sz="1600" dirty="0">
                          <a:effectLst/>
                        </a:rPr>
                        <a:t>The EU estimates that an EU contribution of around EUR 12.00 million would allow these outcomes to be addressed appropriately. Nonetheless, this does not preclude submission and selection of a proposal requesting different amounts</a:t>
                      </a:r>
                      <a:r>
                        <a:rPr lang="el-GR" sz="1200" dirty="0">
                          <a:effectLst/>
                        </a:rPr>
                        <a:t>. </a:t>
                      </a:r>
                      <a:endParaRPr lang="el-GR" sz="1200" dirty="0">
                        <a:effectLst/>
                        <a:latin typeface="Times New Roman"/>
                        <a:ea typeface="Calibri"/>
                      </a:endParaRPr>
                    </a:p>
                  </a:txBody>
                  <a:tcPr marL="68580" marR="68580" marT="0" marB="0"/>
                </a:tc>
                <a:extLst>
                  <a:ext uri="{0D108BD9-81ED-4DB2-BD59-A6C34878D82A}">
                    <a16:rowId xmlns:a16="http://schemas.microsoft.com/office/drawing/2014/main" xmlns="" val="10001"/>
                  </a:ext>
                </a:extLst>
              </a:tr>
              <a:tr h="886503">
                <a:tc>
                  <a:txBody>
                    <a:bodyPr/>
                    <a:lstStyle/>
                    <a:p>
                      <a:pPr>
                        <a:spcAft>
                          <a:spcPts val="0"/>
                        </a:spcAft>
                      </a:pPr>
                      <a:r>
                        <a:rPr lang="en-US" sz="1600" dirty="0">
                          <a:effectLst/>
                        </a:rPr>
                        <a:t> </a:t>
                      </a:r>
                      <a:endParaRPr lang="el-GR" sz="1600" dirty="0">
                        <a:effectLst/>
                      </a:endParaRPr>
                    </a:p>
                    <a:p>
                      <a:pPr>
                        <a:spcAft>
                          <a:spcPts val="0"/>
                        </a:spcAft>
                      </a:pPr>
                      <a:r>
                        <a:rPr lang="el-GR" sz="1600" dirty="0">
                          <a:effectLst/>
                        </a:rPr>
                        <a:t>Indicative budget </a:t>
                      </a:r>
                      <a:endParaRPr lang="el-GR" sz="1600" dirty="0">
                        <a:effectLst/>
                        <a:latin typeface="Times New Roman"/>
                        <a:ea typeface="Calibri"/>
                      </a:endParaRPr>
                    </a:p>
                  </a:txBody>
                  <a:tcPr marL="68580" marR="68580" marT="0" marB="0"/>
                </a:tc>
                <a:tc>
                  <a:txBody>
                    <a:bodyPr/>
                    <a:lstStyle/>
                    <a:p>
                      <a:pPr>
                        <a:spcAft>
                          <a:spcPts val="0"/>
                        </a:spcAft>
                      </a:pPr>
                      <a:r>
                        <a:rPr lang="en-US" sz="1600" dirty="0">
                          <a:effectLst/>
                        </a:rPr>
                        <a:t> </a:t>
                      </a:r>
                      <a:endParaRPr lang="el-GR" sz="1600" dirty="0">
                        <a:effectLst/>
                      </a:endParaRPr>
                    </a:p>
                    <a:p>
                      <a:pPr>
                        <a:spcAft>
                          <a:spcPts val="0"/>
                        </a:spcAft>
                      </a:pPr>
                      <a:r>
                        <a:rPr lang="el-GR" sz="1600" dirty="0">
                          <a:effectLst/>
                        </a:rPr>
                        <a:t>The total indicative budget for the topic is EUR 12.00 million. </a:t>
                      </a:r>
                      <a:endParaRPr lang="el-GR" sz="1600" dirty="0">
                        <a:effectLst/>
                        <a:latin typeface="Times New Roman"/>
                        <a:ea typeface="Calibri"/>
                      </a:endParaRPr>
                    </a:p>
                  </a:txBody>
                  <a:tcPr marL="68580" marR="68580" marT="0" marB="0"/>
                </a:tc>
                <a:extLst>
                  <a:ext uri="{0D108BD9-81ED-4DB2-BD59-A6C34878D82A}">
                    <a16:rowId xmlns:a16="http://schemas.microsoft.com/office/drawing/2014/main" xmlns="" val="10002"/>
                  </a:ext>
                </a:extLst>
              </a:tr>
              <a:tr h="591002">
                <a:tc>
                  <a:txBody>
                    <a:bodyPr/>
                    <a:lstStyle/>
                    <a:p>
                      <a:pPr>
                        <a:spcAft>
                          <a:spcPts val="0"/>
                        </a:spcAft>
                      </a:pPr>
                      <a:r>
                        <a:rPr lang="en-US" sz="1600">
                          <a:effectLst/>
                        </a:rPr>
                        <a:t> </a:t>
                      </a:r>
                      <a:endParaRPr lang="el-GR" sz="1600">
                        <a:effectLst/>
                      </a:endParaRPr>
                    </a:p>
                    <a:p>
                      <a:pPr>
                        <a:spcAft>
                          <a:spcPts val="0"/>
                        </a:spcAft>
                      </a:pPr>
                      <a:r>
                        <a:rPr lang="el-GR" sz="1600">
                          <a:effectLst/>
                        </a:rPr>
                        <a:t>Type of Action </a:t>
                      </a:r>
                      <a:endParaRPr lang="el-GR" sz="1600">
                        <a:effectLst/>
                        <a:latin typeface="Times New Roman"/>
                        <a:ea typeface="Calibri"/>
                      </a:endParaRPr>
                    </a:p>
                  </a:txBody>
                  <a:tcPr marL="68580" marR="68580" marT="0" marB="0"/>
                </a:tc>
                <a:tc>
                  <a:txBody>
                    <a:bodyPr/>
                    <a:lstStyle/>
                    <a:p>
                      <a:pPr>
                        <a:spcAft>
                          <a:spcPts val="0"/>
                        </a:spcAft>
                      </a:pPr>
                      <a:r>
                        <a:rPr lang="en-US" sz="1600" dirty="0">
                          <a:effectLst/>
                        </a:rPr>
                        <a:t> </a:t>
                      </a:r>
                      <a:endParaRPr lang="el-GR" sz="1600" dirty="0">
                        <a:effectLst/>
                      </a:endParaRPr>
                    </a:p>
                    <a:p>
                      <a:pPr>
                        <a:spcAft>
                          <a:spcPts val="0"/>
                        </a:spcAft>
                      </a:pPr>
                      <a:r>
                        <a:rPr lang="el-GR" sz="1600" dirty="0">
                          <a:effectLst/>
                        </a:rPr>
                        <a:t>Research and Innovation Actions </a:t>
                      </a:r>
                      <a:r>
                        <a:rPr lang="en-US" sz="1600" dirty="0">
                          <a:effectLst/>
                        </a:rPr>
                        <a:t>(RIA)</a:t>
                      </a:r>
                      <a:endParaRPr lang="el-GR" sz="1600" dirty="0">
                        <a:effectLst/>
                        <a:latin typeface="Times New Roman"/>
                        <a:ea typeface="Calibri"/>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18621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kern="0" dirty="0"/>
              <a:t>Deconstructing a call + example</a:t>
            </a:r>
            <a:br>
              <a:rPr lang="en-GB" kern="0" dirty="0"/>
            </a:br>
            <a:endParaRPr lang="de-AT" dirty="0"/>
          </a:p>
        </p:txBody>
      </p:sp>
      <p:sp>
        <p:nvSpPr>
          <p:cNvPr id="3" name="Inhaltsplatzhalter 2"/>
          <p:cNvSpPr>
            <a:spLocks noGrp="1"/>
          </p:cNvSpPr>
          <p:nvPr>
            <p:ph idx="4294967295"/>
          </p:nvPr>
        </p:nvSpPr>
        <p:spPr>
          <a:xfrm>
            <a:off x="403904" y="1229046"/>
            <a:ext cx="8267142" cy="1135063"/>
          </a:xfrm>
        </p:spPr>
        <p:txBody>
          <a:bodyPr>
            <a:noAutofit/>
          </a:bodyPr>
          <a:lstStyle/>
          <a:p>
            <a:pPr>
              <a:lnSpc>
                <a:spcPct val="150000"/>
              </a:lnSpc>
              <a:buClr>
                <a:schemeClr val="accent1"/>
              </a:buClr>
            </a:pPr>
            <a:r>
              <a:rPr lang="de-DE" b="1" dirty="0" err="1">
                <a:solidFill>
                  <a:schemeClr val="tx1"/>
                </a:solidFill>
              </a:rPr>
              <a:t>Specific</a:t>
            </a:r>
            <a:r>
              <a:rPr lang="de-DE" b="1" dirty="0">
                <a:solidFill>
                  <a:schemeClr val="tx1"/>
                </a:solidFill>
              </a:rPr>
              <a:t> </a:t>
            </a:r>
            <a:r>
              <a:rPr lang="de-DE" b="1" dirty="0" err="1">
                <a:solidFill>
                  <a:schemeClr val="tx1"/>
                </a:solidFill>
              </a:rPr>
              <a:t>Conditions</a:t>
            </a:r>
            <a:r>
              <a:rPr lang="de-DE" b="1" dirty="0">
                <a:solidFill>
                  <a:schemeClr val="tx1"/>
                </a:solidFill>
              </a:rPr>
              <a:t>: </a:t>
            </a:r>
            <a:r>
              <a:rPr lang="de-DE" dirty="0" err="1">
                <a:solidFill>
                  <a:schemeClr val="tx1"/>
                </a:solidFill>
              </a:rPr>
              <a:t>main</a:t>
            </a:r>
            <a:r>
              <a:rPr lang="de-DE" dirty="0">
                <a:solidFill>
                  <a:schemeClr val="tx1"/>
                </a:solidFill>
              </a:rPr>
              <a:t> </a:t>
            </a:r>
            <a:r>
              <a:rPr lang="de-DE" dirty="0" err="1">
                <a:solidFill>
                  <a:schemeClr val="tx1"/>
                </a:solidFill>
              </a:rPr>
              <a:t>infromation</a:t>
            </a:r>
            <a:r>
              <a:rPr lang="de-DE" dirty="0">
                <a:solidFill>
                  <a:schemeClr val="tx1"/>
                </a:solidFill>
              </a:rPr>
              <a:t> </a:t>
            </a:r>
            <a:r>
              <a:rPr lang="de-DE" dirty="0" err="1">
                <a:solidFill>
                  <a:schemeClr val="tx1"/>
                </a:solidFill>
              </a:rPr>
              <a:t>about</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call</a:t>
            </a:r>
            <a:endParaRPr lang="de-DE" dirty="0">
              <a:solidFill>
                <a:schemeClr val="tx1"/>
              </a:solidFill>
            </a:endParaRPr>
          </a:p>
          <a:p>
            <a:pPr>
              <a:lnSpc>
                <a:spcPct val="150000"/>
              </a:lnSpc>
              <a:buClr>
                <a:schemeClr val="accent1"/>
              </a:buClr>
            </a:pPr>
            <a:r>
              <a:rPr lang="de-DE" b="1" dirty="0"/>
              <a:t>Expected Outcomes: </a:t>
            </a:r>
            <a:r>
              <a:rPr lang="de-DE" dirty="0"/>
              <a:t>what is supposed to be achieved</a:t>
            </a:r>
          </a:p>
          <a:p>
            <a:pPr marL="0" indent="0">
              <a:lnSpc>
                <a:spcPct val="150000"/>
              </a:lnSpc>
              <a:buClr>
                <a:schemeClr val="accent1"/>
              </a:buClr>
              <a:buNone/>
            </a:pPr>
            <a:endParaRPr lang="de-DE" dirty="0"/>
          </a:p>
          <a:p>
            <a:pPr>
              <a:lnSpc>
                <a:spcPct val="150000"/>
              </a:lnSpc>
              <a:buClr>
                <a:schemeClr val="accent1"/>
              </a:buClr>
            </a:pPr>
            <a:r>
              <a:rPr lang="de-DE" b="1" dirty="0" err="1">
                <a:solidFill>
                  <a:schemeClr val="tx1"/>
                </a:solidFill>
              </a:rPr>
              <a:t>Scope</a:t>
            </a:r>
            <a:r>
              <a:rPr lang="de-DE" b="1" dirty="0">
                <a:solidFill>
                  <a:schemeClr val="tx1"/>
                </a:solidFill>
              </a:rPr>
              <a:t>: </a:t>
            </a:r>
            <a:r>
              <a:rPr lang="de-DE" dirty="0" err="1">
                <a:solidFill>
                  <a:schemeClr val="tx1"/>
                </a:solidFill>
              </a:rPr>
              <a:t>presents</a:t>
            </a:r>
            <a:r>
              <a:rPr lang="de-DE" dirty="0">
                <a:solidFill>
                  <a:schemeClr val="tx1"/>
                </a:solidFill>
              </a:rPr>
              <a:t> </a:t>
            </a:r>
            <a:r>
              <a:rPr lang="de-DE" dirty="0" err="1">
                <a:solidFill>
                  <a:schemeClr val="tx1"/>
                </a:solidFill>
              </a:rPr>
              <a:t>what</a:t>
            </a:r>
            <a:r>
              <a:rPr lang="de-DE" dirty="0">
                <a:solidFill>
                  <a:schemeClr val="tx1"/>
                </a:solidFill>
              </a:rPr>
              <a:t> </a:t>
            </a:r>
            <a:r>
              <a:rPr lang="de-DE" dirty="0" err="1">
                <a:solidFill>
                  <a:schemeClr val="tx1"/>
                </a:solidFill>
              </a:rPr>
              <a:t>exactly</a:t>
            </a:r>
            <a:r>
              <a:rPr lang="de-DE" dirty="0">
                <a:solidFill>
                  <a:schemeClr val="tx1"/>
                </a:solidFill>
              </a:rPr>
              <a:t> </a:t>
            </a:r>
            <a:r>
              <a:rPr lang="de-DE" dirty="0" err="1">
                <a:solidFill>
                  <a:schemeClr val="tx1"/>
                </a:solidFill>
              </a:rPr>
              <a:t>is</a:t>
            </a:r>
            <a:r>
              <a:rPr lang="de-DE" dirty="0">
                <a:solidFill>
                  <a:schemeClr val="tx1"/>
                </a:solidFill>
              </a:rPr>
              <a:t> </a:t>
            </a:r>
            <a:r>
              <a:rPr lang="de-DE" dirty="0" err="1">
                <a:solidFill>
                  <a:schemeClr val="tx1"/>
                </a:solidFill>
              </a:rPr>
              <a:t>expected</a:t>
            </a:r>
            <a:r>
              <a:rPr lang="de-DE" dirty="0">
                <a:solidFill>
                  <a:schemeClr val="tx1"/>
                </a:solidFill>
              </a:rPr>
              <a:t> </a:t>
            </a:r>
            <a:r>
              <a:rPr lang="de-DE" dirty="0" err="1">
                <a:solidFill>
                  <a:schemeClr val="tx1"/>
                </a:solidFill>
              </a:rPr>
              <a:t>to</a:t>
            </a:r>
            <a:r>
              <a:rPr lang="de-DE" dirty="0">
                <a:solidFill>
                  <a:schemeClr val="tx1"/>
                </a:solidFill>
              </a:rPr>
              <a:t> </a:t>
            </a:r>
            <a:r>
              <a:rPr lang="de-DE" dirty="0" err="1">
                <a:solidFill>
                  <a:schemeClr val="tx1"/>
                </a:solidFill>
              </a:rPr>
              <a:t>be</a:t>
            </a:r>
            <a:r>
              <a:rPr lang="de-DE" dirty="0">
                <a:solidFill>
                  <a:schemeClr val="tx1"/>
                </a:solidFill>
              </a:rPr>
              <a:t> </a:t>
            </a:r>
            <a:r>
              <a:rPr lang="de-DE" dirty="0" err="1">
                <a:solidFill>
                  <a:schemeClr val="tx1"/>
                </a:solidFill>
              </a:rPr>
              <a:t>done</a:t>
            </a:r>
            <a:r>
              <a:rPr lang="de-DE" dirty="0">
                <a:solidFill>
                  <a:schemeClr val="tx1"/>
                </a:solidFill>
              </a:rPr>
              <a:t>  </a:t>
            </a:r>
          </a:p>
        </p:txBody>
      </p:sp>
      <p:sp>
        <p:nvSpPr>
          <p:cNvPr id="4" name="Titolo 1"/>
          <p:cNvSpPr txBox="1">
            <a:spLocks/>
          </p:cNvSpPr>
          <p:nvPr/>
        </p:nvSpPr>
        <p:spPr bwMode="auto">
          <a:xfrm>
            <a:off x="2163704" y="867172"/>
            <a:ext cx="6507342" cy="432048"/>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endParaRPr lang="en-GB" sz="2400" kern="0" dirty="0">
              <a:solidFill>
                <a:schemeClr val="accent2"/>
              </a:solidFill>
            </a:endParaRPr>
          </a:p>
        </p:txBody>
      </p:sp>
      <p:pic>
        <p:nvPicPr>
          <p:cNvPr id="6" name="Picture 2">
            <a:extLst>
              <a:ext uri="{FF2B5EF4-FFF2-40B4-BE49-F238E27FC236}">
                <a16:creationId xmlns:a16="http://schemas.microsoft.com/office/drawing/2014/main" xmlns="" id="{89CA245A-A9AE-FF4F-BDCE-B90D9287575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21341" y="1514878"/>
            <a:ext cx="1669027" cy="112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rved Right Arrow 4"/>
          <p:cNvSpPr/>
          <p:nvPr/>
        </p:nvSpPr>
        <p:spPr>
          <a:xfrm>
            <a:off x="1472355" y="2636912"/>
            <a:ext cx="650929" cy="6557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Curved Right Arrow 7"/>
          <p:cNvSpPr/>
          <p:nvPr/>
        </p:nvSpPr>
        <p:spPr>
          <a:xfrm>
            <a:off x="1481792" y="4171259"/>
            <a:ext cx="650929" cy="81921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Rectangle 9"/>
          <p:cNvSpPr/>
          <p:nvPr/>
        </p:nvSpPr>
        <p:spPr>
          <a:xfrm>
            <a:off x="2557235" y="4577539"/>
            <a:ext cx="4788976" cy="6265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Research Work to be done</a:t>
            </a:r>
            <a:endParaRPr lang="el-GR" sz="2800" b="1" dirty="0">
              <a:solidFill>
                <a:schemeClr val="tx1"/>
              </a:solidFill>
            </a:endParaRPr>
          </a:p>
        </p:txBody>
      </p:sp>
      <p:sp>
        <p:nvSpPr>
          <p:cNvPr id="11" name="Rectangle 10"/>
          <p:cNvSpPr/>
          <p:nvPr/>
        </p:nvSpPr>
        <p:spPr>
          <a:xfrm>
            <a:off x="8671046" y="4577539"/>
            <a:ext cx="2735707" cy="7538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Consortium</a:t>
            </a:r>
            <a:endParaRPr lang="el-GR" sz="2800" b="1" dirty="0">
              <a:solidFill>
                <a:schemeClr val="tx1"/>
              </a:solidFill>
            </a:endParaRPr>
          </a:p>
        </p:txBody>
      </p:sp>
      <p:sp>
        <p:nvSpPr>
          <p:cNvPr id="12" name="Left-Right Arrow 11"/>
          <p:cNvSpPr/>
          <p:nvPr/>
        </p:nvSpPr>
        <p:spPr>
          <a:xfrm>
            <a:off x="7656163" y="4726983"/>
            <a:ext cx="790413" cy="4616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2557235" y="2851688"/>
            <a:ext cx="4788976" cy="55793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schemeClr val="tx1"/>
                </a:solidFill>
              </a:rPr>
              <a:t>Outcomes …</a:t>
            </a:r>
            <a:r>
              <a:rPr lang="en-US" sz="2800" b="1" dirty="0">
                <a:solidFill>
                  <a:schemeClr val="tx1"/>
                </a:solidFill>
                <a:sym typeface="Wingdings" panose="05000000000000000000" pitchFamily="2" charset="2"/>
              </a:rPr>
              <a:t> Impact</a:t>
            </a:r>
            <a:endParaRPr lang="el-GR" sz="2800" b="1" dirty="0">
              <a:solidFill>
                <a:schemeClr val="tx1"/>
              </a:solidFill>
            </a:endParaRPr>
          </a:p>
        </p:txBody>
      </p:sp>
    </p:spTree>
    <p:extLst>
      <p:ext uri="{BB962C8B-B14F-4D97-AF65-F5344CB8AC3E}">
        <p14:creationId xmlns:p14="http://schemas.microsoft.com/office/powerpoint/2010/main" val="959755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0A6F8887-6286-4E03-8293-13A875CB8C87}"/>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xmlns="" id="{65806EA1-9624-4127-8352-4C854ECA08EC}"/>
              </a:ext>
            </a:extLst>
          </p:cNvPr>
          <p:cNvPicPr>
            <a:picLocks noChangeAspect="1"/>
          </p:cNvPicPr>
          <p:nvPr/>
        </p:nvPicPr>
        <p:blipFill>
          <a:blip r:embed="rId2"/>
          <a:stretch>
            <a:fillRect/>
          </a:stretch>
        </p:blipFill>
        <p:spPr>
          <a:xfrm>
            <a:off x="-192268" y="0"/>
            <a:ext cx="12384268" cy="7110905"/>
          </a:xfrm>
          <a:prstGeom prst="rect">
            <a:avLst/>
          </a:prstGeom>
        </p:spPr>
      </p:pic>
    </p:spTree>
    <p:extLst>
      <p:ext uri="{BB962C8B-B14F-4D97-AF65-F5344CB8AC3E}">
        <p14:creationId xmlns:p14="http://schemas.microsoft.com/office/powerpoint/2010/main" val="6976144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21F724B2-41BD-4CBA-A3A0-77E93CFE2FC1}"/>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xmlns="" id="{CC7EBB0E-7C78-4727-A845-0ABC16E4AE28}"/>
              </a:ext>
            </a:extLst>
          </p:cNvPr>
          <p:cNvPicPr>
            <a:picLocks noChangeAspect="1"/>
          </p:cNvPicPr>
          <p:nvPr/>
        </p:nvPicPr>
        <p:blipFill>
          <a:blip r:embed="rId2"/>
          <a:stretch>
            <a:fillRect/>
          </a:stretch>
        </p:blipFill>
        <p:spPr>
          <a:xfrm>
            <a:off x="-127591" y="-233917"/>
            <a:ext cx="12319591" cy="7164114"/>
          </a:xfrm>
          <a:prstGeom prst="rect">
            <a:avLst/>
          </a:prstGeom>
        </p:spPr>
      </p:pic>
    </p:spTree>
    <p:extLst>
      <p:ext uri="{BB962C8B-B14F-4D97-AF65-F5344CB8AC3E}">
        <p14:creationId xmlns:p14="http://schemas.microsoft.com/office/powerpoint/2010/main" val="1036019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21DFA27155CA4B968D39AE183282FB" ma:contentTypeVersion="1" ma:contentTypeDescription="Create a new document." ma:contentTypeScope="" ma:versionID="aaea63872af2eff9b3ffae9238657d8e">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C26018A-C3B0-48D3-A324-0439331899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99B251-9E01-4275-9BDA-1253336E63DC}">
  <ds:schemaRefs>
    <ds:schemaRef ds:uri="http://schemas.microsoft.com/sharepoint/v3/contenttype/forms"/>
  </ds:schemaRefs>
</ds:datastoreItem>
</file>

<file path=customXml/itemProps3.xml><?xml version="1.0" encoding="utf-8"?>
<ds:datastoreItem xmlns:ds="http://schemas.openxmlformats.org/officeDocument/2006/customXml" ds:itemID="{5264D1F9-E6D8-4C2E-986C-8485A10F33D9}">
  <ds:schemaRefs>
    <ds:schemaRef ds:uri="http://purl.org/dc/dcmitype/"/>
    <ds:schemaRef ds:uri="http://schemas.microsoft.com/office/2006/metadata/properties"/>
    <ds:schemaRef ds:uri="http://purl.org/dc/elements/1.1/"/>
    <ds:schemaRef ds:uri="http://schemas.openxmlformats.org/package/2006/metadata/core-properties"/>
    <ds:schemaRef ds:uri="http://purl.org/dc/terms/"/>
    <ds:schemaRef ds:uri="http://schemas.microsoft.com/sharepoint/v3"/>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74</TotalTime>
  <Words>708</Words>
  <Application>Microsoft Office PowerPoint</Application>
  <PresentationFormat>Widescreen</PresentationFormat>
  <Paragraphs>112</Paragraphs>
  <Slides>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BPG Banner Caps</vt:lpstr>
      <vt:lpstr>Calibri</vt:lpstr>
      <vt:lpstr>Cambria</vt:lpstr>
      <vt:lpstr>GL Kirovi Bold</vt:lpstr>
      <vt:lpstr>Times New Roman</vt:lpstr>
      <vt:lpstr>Wingdings</vt:lpstr>
      <vt:lpstr>Office Theme</vt:lpstr>
      <vt:lpstr>PowerPoint Presentation</vt:lpstr>
      <vt:lpstr>Step 1: Find the right HEU Calls </vt:lpstr>
      <vt:lpstr>Funding and Tenders Portal (Search Mask)  </vt:lpstr>
      <vt:lpstr>Call example </vt:lpstr>
      <vt:lpstr>Deconstructing a call text</vt:lpstr>
      <vt:lpstr>Deconstructing a call text </vt:lpstr>
      <vt:lpstr>Deconstructing a call + example </vt:lpstr>
      <vt:lpstr>PowerPoint Presentation</vt:lpstr>
      <vt:lpstr>PowerPoint Presentation</vt:lpstr>
      <vt:lpstr>  </vt:lpstr>
      <vt:lpstr>  </vt:lpstr>
      <vt:lpstr>PowerPoint Presentation</vt:lpstr>
      <vt:lpstr>PowerPoint Presentation</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User</cp:lastModifiedBy>
  <cp:revision>553</cp:revision>
  <cp:lastPrinted>2021-05-17T07:24:54Z</cp:lastPrinted>
  <dcterms:created xsi:type="dcterms:W3CDTF">2020-12-04T09:35:19Z</dcterms:created>
  <dcterms:modified xsi:type="dcterms:W3CDTF">2022-10-22T12:15:10Z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0x010100F221DFA27155CA4B968D39AE183282FB</vt:lpwstr>
  </property>
</Properties>
</file>