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8"/>
  </p:notesMasterIdLst>
  <p:sldIdLst>
    <p:sldId id="260" r:id="rId2"/>
    <p:sldId id="258" r:id="rId3"/>
    <p:sldId id="263" r:id="rId4"/>
    <p:sldId id="264" r:id="rId5"/>
    <p:sldId id="359" r:id="rId6"/>
    <p:sldId id="265" r:id="rId7"/>
    <p:sldId id="356" r:id="rId8"/>
    <p:sldId id="357" r:id="rId9"/>
    <p:sldId id="358" r:id="rId10"/>
    <p:sldId id="354" r:id="rId11"/>
    <p:sldId id="355" r:id="rId12"/>
    <p:sldId id="350" r:id="rId13"/>
    <p:sldId id="353" r:id="rId14"/>
    <p:sldId id="262" r:id="rId15"/>
    <p:sldId id="266" r:id="rId16"/>
    <p:sldId id="360" r:id="rId17"/>
  </p:sldIdLst>
  <p:sldSz cx="12192000" cy="6858000"/>
  <p:notesSz cx="6858000" cy="91440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98" d="100"/>
          <a:sy n="98" d="100"/>
        </p:scale>
        <p:origin x="96" y="5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4364D4D-8970-4D5C-B9EE-84CA595F97D2}" type="doc">
      <dgm:prSet loTypeId="urn:microsoft.com/office/officeart/2005/8/layout/radial4" loCatId="relationship" qsTypeId="urn:microsoft.com/office/officeart/2005/8/quickstyle/simple1" qsCatId="simple" csTypeId="urn:microsoft.com/office/officeart/2005/8/colors/accent1_3" csCatId="accent1" phldr="1"/>
      <dgm:spPr/>
      <dgm:t>
        <a:bodyPr/>
        <a:lstStyle/>
        <a:p>
          <a:endParaRPr lang="hr-HR"/>
        </a:p>
      </dgm:t>
    </dgm:pt>
    <dgm:pt modelId="{4D4D4A3E-9BB4-4EDC-9E20-F19124B26520}">
      <dgm:prSet phldrT="[Text]" custT="1"/>
      <dgm:spPr/>
      <dgm:t>
        <a:bodyPr/>
        <a:lstStyle/>
        <a:p>
          <a:r>
            <a:rPr lang="en-GB" sz="2200" noProof="0" dirty="0"/>
            <a:t>MSCA</a:t>
          </a:r>
        </a:p>
        <a:p>
          <a:r>
            <a:rPr lang="ka-GE" sz="2200" noProof="0" dirty="0"/>
            <a:t>დააფინანსებს თქვენს კვლევას და ინოვაციას</a:t>
          </a:r>
          <a:endParaRPr lang="en-GB" sz="2200" noProof="0" dirty="0"/>
        </a:p>
      </dgm:t>
    </dgm:pt>
    <dgm:pt modelId="{347A293D-D7EC-42D9-99C5-667B4343397B}" type="parTrans" cxnId="{6AAAE44D-0F89-46E0-AB5E-74145AAA3126}">
      <dgm:prSet/>
      <dgm:spPr/>
      <dgm:t>
        <a:bodyPr/>
        <a:lstStyle/>
        <a:p>
          <a:endParaRPr lang="hr-HR"/>
        </a:p>
      </dgm:t>
    </dgm:pt>
    <dgm:pt modelId="{852DE4C6-5556-4A37-A36D-78604C8E889D}" type="sibTrans" cxnId="{6AAAE44D-0F89-46E0-AB5E-74145AAA3126}">
      <dgm:prSet/>
      <dgm:spPr/>
      <dgm:t>
        <a:bodyPr/>
        <a:lstStyle/>
        <a:p>
          <a:endParaRPr lang="hr-HR"/>
        </a:p>
      </dgm:t>
    </dgm:pt>
    <dgm:pt modelId="{27797BDE-D7FF-4891-BD17-B49F6461D207}">
      <dgm:prSet/>
      <dgm:spPr/>
      <dgm:t>
        <a:bodyPr/>
        <a:lstStyle/>
        <a:p>
          <a:r>
            <a:rPr lang="ka-GE" noProof="0" dirty="0"/>
            <a:t>ახალგაზრდა ტალანტებისა და გამოცდილი </a:t>
          </a:r>
          <a:r>
            <a:rPr lang="ka-GE" noProof="0"/>
            <a:t>მკვლევარების მოზიდვა</a:t>
          </a:r>
          <a:endParaRPr lang="en-GB" noProof="0" dirty="0"/>
        </a:p>
      </dgm:t>
    </dgm:pt>
    <dgm:pt modelId="{96CD2379-7A4B-43C5-B8E2-18D841D82935}" type="parTrans" cxnId="{9F320551-D9B3-4745-9D36-92B6A0DF167E}">
      <dgm:prSet/>
      <dgm:spPr/>
      <dgm:t>
        <a:bodyPr/>
        <a:lstStyle/>
        <a:p>
          <a:endParaRPr lang="hr-HR"/>
        </a:p>
      </dgm:t>
    </dgm:pt>
    <dgm:pt modelId="{6D679866-999C-4AAC-AE36-96A9F6EFE328}" type="sibTrans" cxnId="{9F320551-D9B3-4745-9D36-92B6A0DF167E}">
      <dgm:prSet/>
      <dgm:spPr/>
      <dgm:t>
        <a:bodyPr/>
        <a:lstStyle/>
        <a:p>
          <a:endParaRPr lang="hr-HR"/>
        </a:p>
      </dgm:t>
    </dgm:pt>
    <dgm:pt modelId="{420531EC-82CC-477B-AF8D-F21B3267B42A}">
      <dgm:prSet/>
      <dgm:spPr/>
      <dgm:t>
        <a:bodyPr/>
        <a:lstStyle/>
        <a:p>
          <a:r>
            <a:rPr lang="ka-GE" noProof="0" dirty="0"/>
            <a:t>ინოვაცია ინვესტიციისრისკების გარეშე</a:t>
          </a:r>
          <a:endParaRPr lang="en-GB" noProof="0" dirty="0"/>
        </a:p>
      </dgm:t>
    </dgm:pt>
    <dgm:pt modelId="{0E7EFC97-61FC-4D16-9D09-BCD068E70619}" type="parTrans" cxnId="{79B9A188-EE0C-4AF1-92C1-09375C303FC5}">
      <dgm:prSet/>
      <dgm:spPr/>
      <dgm:t>
        <a:bodyPr/>
        <a:lstStyle/>
        <a:p>
          <a:endParaRPr lang="hr-HR"/>
        </a:p>
      </dgm:t>
    </dgm:pt>
    <dgm:pt modelId="{8A0AE72C-1D07-4F43-A2F7-759BD3B173DB}" type="sibTrans" cxnId="{79B9A188-EE0C-4AF1-92C1-09375C303FC5}">
      <dgm:prSet/>
      <dgm:spPr/>
      <dgm:t>
        <a:bodyPr/>
        <a:lstStyle/>
        <a:p>
          <a:endParaRPr lang="hr-HR"/>
        </a:p>
      </dgm:t>
    </dgm:pt>
    <dgm:pt modelId="{1509D003-6B61-4C67-8BCF-63AEC24585EB}">
      <dgm:prSet/>
      <dgm:spPr/>
      <dgm:t>
        <a:bodyPr/>
        <a:lstStyle/>
        <a:p>
          <a:r>
            <a:rPr lang="ka-GE" noProof="0" dirty="0"/>
            <a:t>ახალი სინერგიები და დაფინანსების შესაძლებლობები</a:t>
          </a:r>
          <a:endParaRPr lang="en-GB" noProof="0" dirty="0"/>
        </a:p>
      </dgm:t>
    </dgm:pt>
    <dgm:pt modelId="{2A938A42-8AB0-4056-AFE1-64E6AE195BCC}" type="parTrans" cxnId="{9CFFA681-17B6-494E-B4DD-EB7AFA6B4D13}">
      <dgm:prSet/>
      <dgm:spPr/>
      <dgm:t>
        <a:bodyPr/>
        <a:lstStyle/>
        <a:p>
          <a:endParaRPr lang="hr-HR"/>
        </a:p>
      </dgm:t>
    </dgm:pt>
    <dgm:pt modelId="{216598D2-185D-481A-8CA0-4C9A6F328506}" type="sibTrans" cxnId="{9CFFA681-17B6-494E-B4DD-EB7AFA6B4D13}">
      <dgm:prSet/>
      <dgm:spPr/>
      <dgm:t>
        <a:bodyPr/>
        <a:lstStyle/>
        <a:p>
          <a:endParaRPr lang="hr-HR"/>
        </a:p>
      </dgm:t>
    </dgm:pt>
    <dgm:pt modelId="{33CEC4DF-8C48-4824-9AB8-EF63EDA56624}">
      <dgm:prSet/>
      <dgm:spPr/>
      <dgm:t>
        <a:bodyPr/>
        <a:lstStyle/>
        <a:p>
          <a:r>
            <a:rPr lang="ka-GE" noProof="0" dirty="0"/>
            <a:t>სამომავლო კვლევით კულტურაზე გავლენა</a:t>
          </a:r>
          <a:endParaRPr lang="en-GB" noProof="0" dirty="0"/>
        </a:p>
      </dgm:t>
    </dgm:pt>
    <dgm:pt modelId="{E391E6E7-5656-4BA3-9BD2-C68547960676}" type="parTrans" cxnId="{283E2BFC-7192-48A4-975B-14B9851DCC2B}">
      <dgm:prSet/>
      <dgm:spPr/>
      <dgm:t>
        <a:bodyPr/>
        <a:lstStyle/>
        <a:p>
          <a:endParaRPr lang="hr-HR"/>
        </a:p>
      </dgm:t>
    </dgm:pt>
    <dgm:pt modelId="{C8C13853-4D37-41CE-91A7-13FA11784662}" type="sibTrans" cxnId="{283E2BFC-7192-48A4-975B-14B9851DCC2B}">
      <dgm:prSet/>
      <dgm:spPr/>
      <dgm:t>
        <a:bodyPr/>
        <a:lstStyle/>
        <a:p>
          <a:endParaRPr lang="hr-HR"/>
        </a:p>
      </dgm:t>
    </dgm:pt>
    <dgm:pt modelId="{0B863B23-0BEA-4642-9D04-2DB338628AA0}">
      <dgm:prSet/>
      <dgm:spPr/>
      <dgm:t>
        <a:bodyPr/>
        <a:lstStyle/>
        <a:p>
          <a:r>
            <a:rPr lang="ka-GE" noProof="0" dirty="0"/>
            <a:t>პარტნიორობისა და განვითარების გლობალური ქსელის საშუალების დივერსიფიკაცია</a:t>
          </a:r>
          <a:endParaRPr lang="en-GB" noProof="0" dirty="0"/>
        </a:p>
      </dgm:t>
    </dgm:pt>
    <dgm:pt modelId="{D0E13B7F-32FF-4DBF-9F66-90AB917563A0}" type="parTrans" cxnId="{F8848D8C-0D71-4DDF-8F92-8F86FFF85169}">
      <dgm:prSet/>
      <dgm:spPr/>
      <dgm:t>
        <a:bodyPr/>
        <a:lstStyle/>
        <a:p>
          <a:endParaRPr lang="hr-HR"/>
        </a:p>
      </dgm:t>
    </dgm:pt>
    <dgm:pt modelId="{AAE38DCF-1EFA-48E8-B0EB-4A8A86F2C68B}" type="sibTrans" cxnId="{F8848D8C-0D71-4DDF-8F92-8F86FFF85169}">
      <dgm:prSet/>
      <dgm:spPr/>
      <dgm:t>
        <a:bodyPr/>
        <a:lstStyle/>
        <a:p>
          <a:endParaRPr lang="hr-HR"/>
        </a:p>
      </dgm:t>
    </dgm:pt>
    <dgm:pt modelId="{6F7E8DD9-C65C-4E9A-AD4E-BD1CA8B8B939}">
      <dgm:prSet/>
      <dgm:spPr/>
      <dgm:t>
        <a:bodyPr/>
        <a:lstStyle/>
        <a:p>
          <a:r>
            <a:rPr lang="ka-GE" noProof="0" dirty="0"/>
            <a:t>აკადემიური და არააკადემიური სექტორის შესაძლებლობებზე ხელმისაწვდომობა</a:t>
          </a:r>
          <a:endParaRPr lang="en-GB" noProof="0" dirty="0"/>
        </a:p>
      </dgm:t>
    </dgm:pt>
    <dgm:pt modelId="{D15D7523-041A-4E63-90B1-E69267979D3C}" type="sibTrans" cxnId="{0EE193E4-2FB0-4B05-9EA3-20C749FC80D3}">
      <dgm:prSet/>
      <dgm:spPr/>
      <dgm:t>
        <a:bodyPr/>
        <a:lstStyle/>
        <a:p>
          <a:endParaRPr lang="hr-HR"/>
        </a:p>
      </dgm:t>
    </dgm:pt>
    <dgm:pt modelId="{7F99D8DE-70BD-48AB-9656-EEA24C8F2D7D}" type="parTrans" cxnId="{0EE193E4-2FB0-4B05-9EA3-20C749FC80D3}">
      <dgm:prSet/>
      <dgm:spPr/>
      <dgm:t>
        <a:bodyPr/>
        <a:lstStyle/>
        <a:p>
          <a:endParaRPr lang="hr-HR"/>
        </a:p>
      </dgm:t>
    </dgm:pt>
    <dgm:pt modelId="{5E03177C-2BC6-4857-99F4-F65FC6155136}" type="pres">
      <dgm:prSet presAssocID="{C4364D4D-8970-4D5C-B9EE-84CA595F97D2}" presName="cycle" presStyleCnt="0">
        <dgm:presLayoutVars>
          <dgm:chMax val="1"/>
          <dgm:dir/>
          <dgm:animLvl val="ctr"/>
          <dgm:resizeHandles val="exact"/>
        </dgm:presLayoutVars>
      </dgm:prSet>
      <dgm:spPr/>
    </dgm:pt>
    <dgm:pt modelId="{75918167-2541-45C7-B824-5FB9F9F3A8E7}" type="pres">
      <dgm:prSet presAssocID="{4D4D4A3E-9BB4-4EDC-9E20-F19124B26520}" presName="centerShape" presStyleLbl="node0" presStyleIdx="0" presStyleCnt="1" custScaleX="139674" custScaleY="95428" custLinFactNeighborX="-171" custLinFactNeighborY="-2654"/>
      <dgm:spPr/>
    </dgm:pt>
    <dgm:pt modelId="{C101D079-7B62-4316-97D8-A81EE451FA21}" type="pres">
      <dgm:prSet presAssocID="{D0E13B7F-32FF-4DBF-9F66-90AB917563A0}" presName="parTrans" presStyleLbl="bgSibTrans2D1" presStyleIdx="0" presStyleCnt="6" custLinFactNeighborX="2593" custLinFactNeighborY="1630"/>
      <dgm:spPr/>
    </dgm:pt>
    <dgm:pt modelId="{362168E7-D01A-4D09-9CF7-23C4F0E50C4E}" type="pres">
      <dgm:prSet presAssocID="{0B863B23-0BEA-4642-9D04-2DB338628AA0}" presName="node" presStyleLbl="node1" presStyleIdx="0" presStyleCnt="6" custScaleX="127940" custScaleY="104823" custRadScaleRad="94734" custRadScaleInc="-16920">
        <dgm:presLayoutVars>
          <dgm:bulletEnabled val="1"/>
        </dgm:presLayoutVars>
      </dgm:prSet>
      <dgm:spPr/>
    </dgm:pt>
    <dgm:pt modelId="{9C11B6C8-497A-4CF2-9282-9E97C369896A}" type="pres">
      <dgm:prSet presAssocID="{7F99D8DE-70BD-48AB-9656-EEA24C8F2D7D}" presName="parTrans" presStyleLbl="bgSibTrans2D1" presStyleIdx="1" presStyleCnt="6" custLinFactNeighborX="8750" custLinFactNeighborY="838"/>
      <dgm:spPr/>
    </dgm:pt>
    <dgm:pt modelId="{40BFA433-706E-41FD-BF50-32352CC73091}" type="pres">
      <dgm:prSet presAssocID="{6F7E8DD9-C65C-4E9A-AD4E-BD1CA8B8B939}" presName="node" presStyleLbl="node1" presStyleIdx="1" presStyleCnt="6" custScaleX="145001" custScaleY="99681" custRadScaleRad="103916" custRadScaleInc="-21570">
        <dgm:presLayoutVars>
          <dgm:bulletEnabled val="1"/>
        </dgm:presLayoutVars>
      </dgm:prSet>
      <dgm:spPr/>
    </dgm:pt>
    <dgm:pt modelId="{549F500B-42D1-4560-8887-BB8D0C733137}" type="pres">
      <dgm:prSet presAssocID="{E391E6E7-5656-4BA3-9BD2-C68547960676}" presName="parTrans" presStyleLbl="bgSibTrans2D1" presStyleIdx="2" presStyleCnt="6"/>
      <dgm:spPr/>
    </dgm:pt>
    <dgm:pt modelId="{B1B50E62-EEBB-4AC8-A6D4-E485E0BE57E0}" type="pres">
      <dgm:prSet presAssocID="{33CEC4DF-8C48-4824-9AB8-EF63EDA56624}" presName="node" presStyleLbl="node1" presStyleIdx="2" presStyleCnt="6" custScaleX="146288" custScaleY="92161" custRadScaleRad="101508" custRadScaleInc="-21316">
        <dgm:presLayoutVars>
          <dgm:bulletEnabled val="1"/>
        </dgm:presLayoutVars>
      </dgm:prSet>
      <dgm:spPr/>
    </dgm:pt>
    <dgm:pt modelId="{E10F85BD-B4C8-49EB-B753-047158CE09F1}" type="pres">
      <dgm:prSet presAssocID="{2A938A42-8AB0-4056-AFE1-64E6AE195BCC}" presName="parTrans" presStyleLbl="bgSibTrans2D1" presStyleIdx="3" presStyleCnt="6" custLinFactNeighborX="-5996" custLinFactNeighborY="19173"/>
      <dgm:spPr/>
    </dgm:pt>
    <dgm:pt modelId="{63C77EF0-CFCC-47DE-957B-A26001DAF1A4}" type="pres">
      <dgm:prSet presAssocID="{1509D003-6B61-4C67-8BCF-63AEC24585EB}" presName="node" presStyleLbl="node1" presStyleIdx="3" presStyleCnt="6" custScaleX="150872" custScaleY="89109" custRadScaleRad="102693" custRadScaleInc="26729">
        <dgm:presLayoutVars>
          <dgm:bulletEnabled val="1"/>
        </dgm:presLayoutVars>
      </dgm:prSet>
      <dgm:spPr/>
    </dgm:pt>
    <dgm:pt modelId="{2E67770B-58D3-427E-B77B-55B31F004468}" type="pres">
      <dgm:prSet presAssocID="{0E7EFC97-61FC-4D16-9D09-BCD068E70619}" presName="parTrans" presStyleLbl="bgSibTrans2D1" presStyleIdx="4" presStyleCnt="6" custLinFactNeighborX="6149" custLinFactNeighborY="35264"/>
      <dgm:spPr/>
    </dgm:pt>
    <dgm:pt modelId="{5FA9B3BC-9911-4602-8467-0B64C161C6D3}" type="pres">
      <dgm:prSet presAssocID="{420531EC-82CC-477B-AF8D-F21B3267B42A}" presName="node" presStyleLbl="node1" presStyleIdx="4" presStyleCnt="6" custScaleX="165613" custScaleY="99385" custRadScaleRad="100186" custRadScaleInc="15699">
        <dgm:presLayoutVars>
          <dgm:bulletEnabled val="1"/>
        </dgm:presLayoutVars>
      </dgm:prSet>
      <dgm:spPr/>
    </dgm:pt>
    <dgm:pt modelId="{F2D95182-9022-4EC3-BD64-4E6E3137B6C0}" type="pres">
      <dgm:prSet presAssocID="{96CD2379-7A4B-43C5-B8E2-18D841D82935}" presName="parTrans" presStyleLbl="bgSibTrans2D1" presStyleIdx="5" presStyleCnt="6" custLinFactNeighborX="-5816" custLinFactNeighborY="-2226"/>
      <dgm:spPr/>
    </dgm:pt>
    <dgm:pt modelId="{3F158631-0BFF-4287-B666-901C449D385B}" type="pres">
      <dgm:prSet presAssocID="{27797BDE-D7FF-4891-BD17-B49F6461D207}" presName="node" presStyleLbl="node1" presStyleIdx="5" presStyleCnt="6" custScaleX="134318" custScaleY="99072" custRadScaleRad="98082" custRadScaleInc="14558">
        <dgm:presLayoutVars>
          <dgm:bulletEnabled val="1"/>
        </dgm:presLayoutVars>
      </dgm:prSet>
      <dgm:spPr/>
    </dgm:pt>
  </dgm:ptLst>
  <dgm:cxnLst>
    <dgm:cxn modelId="{7BAB5307-16F3-4F97-A326-38A65F7985F4}" type="presOf" srcId="{33CEC4DF-8C48-4824-9AB8-EF63EDA56624}" destId="{B1B50E62-EEBB-4AC8-A6D4-E485E0BE57E0}" srcOrd="0" destOrd="0" presId="urn:microsoft.com/office/officeart/2005/8/layout/radial4"/>
    <dgm:cxn modelId="{F3018722-9CE4-419F-AFDA-C6DE431CF0CA}" type="presOf" srcId="{96CD2379-7A4B-43C5-B8E2-18D841D82935}" destId="{F2D95182-9022-4EC3-BD64-4E6E3137B6C0}" srcOrd="0" destOrd="0" presId="urn:microsoft.com/office/officeart/2005/8/layout/radial4"/>
    <dgm:cxn modelId="{4C5E9123-D75F-47C2-B40A-A38E0E2CCE74}" type="presOf" srcId="{420531EC-82CC-477B-AF8D-F21B3267B42A}" destId="{5FA9B3BC-9911-4602-8467-0B64C161C6D3}" srcOrd="0" destOrd="0" presId="urn:microsoft.com/office/officeart/2005/8/layout/radial4"/>
    <dgm:cxn modelId="{A8E93164-8249-4B32-A665-77B809D5B3CB}" type="presOf" srcId="{E391E6E7-5656-4BA3-9BD2-C68547960676}" destId="{549F500B-42D1-4560-8887-BB8D0C733137}" srcOrd="0" destOrd="0" presId="urn:microsoft.com/office/officeart/2005/8/layout/radial4"/>
    <dgm:cxn modelId="{C2A9FC6A-C305-4CFD-9082-BE56D8F4A1FA}" type="presOf" srcId="{0E7EFC97-61FC-4D16-9D09-BCD068E70619}" destId="{2E67770B-58D3-427E-B77B-55B31F004468}" srcOrd="0" destOrd="0" presId="urn:microsoft.com/office/officeart/2005/8/layout/radial4"/>
    <dgm:cxn modelId="{6AAAE44D-0F89-46E0-AB5E-74145AAA3126}" srcId="{C4364D4D-8970-4D5C-B9EE-84CA595F97D2}" destId="{4D4D4A3E-9BB4-4EDC-9E20-F19124B26520}" srcOrd="0" destOrd="0" parTransId="{347A293D-D7EC-42D9-99C5-667B4343397B}" sibTransId="{852DE4C6-5556-4A37-A36D-78604C8E889D}"/>
    <dgm:cxn modelId="{9F320551-D9B3-4745-9D36-92B6A0DF167E}" srcId="{4D4D4A3E-9BB4-4EDC-9E20-F19124B26520}" destId="{27797BDE-D7FF-4891-BD17-B49F6461D207}" srcOrd="5" destOrd="0" parTransId="{96CD2379-7A4B-43C5-B8E2-18D841D82935}" sibTransId="{6D679866-999C-4AAC-AE36-96A9F6EFE328}"/>
    <dgm:cxn modelId="{08C4A47A-0710-4268-96B6-003FFBC414CF}" type="presOf" srcId="{D0E13B7F-32FF-4DBF-9F66-90AB917563A0}" destId="{C101D079-7B62-4316-97D8-A81EE451FA21}" srcOrd="0" destOrd="0" presId="urn:microsoft.com/office/officeart/2005/8/layout/radial4"/>
    <dgm:cxn modelId="{9CFFA681-17B6-494E-B4DD-EB7AFA6B4D13}" srcId="{4D4D4A3E-9BB4-4EDC-9E20-F19124B26520}" destId="{1509D003-6B61-4C67-8BCF-63AEC24585EB}" srcOrd="3" destOrd="0" parTransId="{2A938A42-8AB0-4056-AFE1-64E6AE195BCC}" sibTransId="{216598D2-185D-481A-8CA0-4C9A6F328506}"/>
    <dgm:cxn modelId="{93064083-E8BB-4E47-84F7-D5FC90DC3673}" type="presOf" srcId="{0B863B23-0BEA-4642-9D04-2DB338628AA0}" destId="{362168E7-D01A-4D09-9CF7-23C4F0E50C4E}" srcOrd="0" destOrd="0" presId="urn:microsoft.com/office/officeart/2005/8/layout/radial4"/>
    <dgm:cxn modelId="{79B9A188-EE0C-4AF1-92C1-09375C303FC5}" srcId="{4D4D4A3E-9BB4-4EDC-9E20-F19124B26520}" destId="{420531EC-82CC-477B-AF8D-F21B3267B42A}" srcOrd="4" destOrd="0" parTransId="{0E7EFC97-61FC-4D16-9D09-BCD068E70619}" sibTransId="{8A0AE72C-1D07-4F43-A2F7-759BD3B173DB}"/>
    <dgm:cxn modelId="{F8848D8C-0D71-4DDF-8F92-8F86FFF85169}" srcId="{4D4D4A3E-9BB4-4EDC-9E20-F19124B26520}" destId="{0B863B23-0BEA-4642-9D04-2DB338628AA0}" srcOrd="0" destOrd="0" parTransId="{D0E13B7F-32FF-4DBF-9F66-90AB917563A0}" sibTransId="{AAE38DCF-1EFA-48E8-B0EB-4A8A86F2C68B}"/>
    <dgm:cxn modelId="{FA43BE95-B2ED-421C-ABE8-4526CB4C857D}" type="presOf" srcId="{1509D003-6B61-4C67-8BCF-63AEC24585EB}" destId="{63C77EF0-CFCC-47DE-957B-A26001DAF1A4}" srcOrd="0" destOrd="0" presId="urn:microsoft.com/office/officeart/2005/8/layout/radial4"/>
    <dgm:cxn modelId="{41FC01A8-8C1B-4E7A-9650-0587629129F9}" type="presOf" srcId="{27797BDE-D7FF-4891-BD17-B49F6461D207}" destId="{3F158631-0BFF-4287-B666-901C449D385B}" srcOrd="0" destOrd="0" presId="urn:microsoft.com/office/officeart/2005/8/layout/radial4"/>
    <dgm:cxn modelId="{DE1723B5-0837-431C-850D-DB1021F2C011}" type="presOf" srcId="{4D4D4A3E-9BB4-4EDC-9E20-F19124B26520}" destId="{75918167-2541-45C7-B824-5FB9F9F3A8E7}" srcOrd="0" destOrd="0" presId="urn:microsoft.com/office/officeart/2005/8/layout/radial4"/>
    <dgm:cxn modelId="{A2B8A6D2-CAC1-45D4-A32E-578042197343}" type="presOf" srcId="{7F99D8DE-70BD-48AB-9656-EEA24C8F2D7D}" destId="{9C11B6C8-497A-4CF2-9282-9E97C369896A}" srcOrd="0" destOrd="0" presId="urn:microsoft.com/office/officeart/2005/8/layout/radial4"/>
    <dgm:cxn modelId="{C5311AD9-4C9B-4B62-9D6F-7AF651BBFEB3}" type="presOf" srcId="{C4364D4D-8970-4D5C-B9EE-84CA595F97D2}" destId="{5E03177C-2BC6-4857-99F4-F65FC6155136}" srcOrd="0" destOrd="0" presId="urn:microsoft.com/office/officeart/2005/8/layout/radial4"/>
    <dgm:cxn modelId="{C5D353DE-E2FE-4D78-B0DF-6E721DF4567F}" type="presOf" srcId="{2A938A42-8AB0-4056-AFE1-64E6AE195BCC}" destId="{E10F85BD-B4C8-49EB-B753-047158CE09F1}" srcOrd="0" destOrd="0" presId="urn:microsoft.com/office/officeart/2005/8/layout/radial4"/>
    <dgm:cxn modelId="{8EC0FEE2-536C-48F9-B7FC-33D94E8B198E}" type="presOf" srcId="{6F7E8DD9-C65C-4E9A-AD4E-BD1CA8B8B939}" destId="{40BFA433-706E-41FD-BF50-32352CC73091}" srcOrd="0" destOrd="0" presId="urn:microsoft.com/office/officeart/2005/8/layout/radial4"/>
    <dgm:cxn modelId="{0EE193E4-2FB0-4B05-9EA3-20C749FC80D3}" srcId="{4D4D4A3E-9BB4-4EDC-9E20-F19124B26520}" destId="{6F7E8DD9-C65C-4E9A-AD4E-BD1CA8B8B939}" srcOrd="1" destOrd="0" parTransId="{7F99D8DE-70BD-48AB-9656-EEA24C8F2D7D}" sibTransId="{D15D7523-041A-4E63-90B1-E69267979D3C}"/>
    <dgm:cxn modelId="{283E2BFC-7192-48A4-975B-14B9851DCC2B}" srcId="{4D4D4A3E-9BB4-4EDC-9E20-F19124B26520}" destId="{33CEC4DF-8C48-4824-9AB8-EF63EDA56624}" srcOrd="2" destOrd="0" parTransId="{E391E6E7-5656-4BA3-9BD2-C68547960676}" sibTransId="{C8C13853-4D37-41CE-91A7-13FA11784662}"/>
    <dgm:cxn modelId="{A67806F4-49C7-4FE6-837B-3215A0744580}" type="presParOf" srcId="{5E03177C-2BC6-4857-99F4-F65FC6155136}" destId="{75918167-2541-45C7-B824-5FB9F9F3A8E7}" srcOrd="0" destOrd="0" presId="urn:microsoft.com/office/officeart/2005/8/layout/radial4"/>
    <dgm:cxn modelId="{56409C53-B8D5-497E-AE28-6BAEA0638EDA}" type="presParOf" srcId="{5E03177C-2BC6-4857-99F4-F65FC6155136}" destId="{C101D079-7B62-4316-97D8-A81EE451FA21}" srcOrd="1" destOrd="0" presId="urn:microsoft.com/office/officeart/2005/8/layout/radial4"/>
    <dgm:cxn modelId="{CE6B7A88-213E-4DF7-BE27-056CE068F2B4}" type="presParOf" srcId="{5E03177C-2BC6-4857-99F4-F65FC6155136}" destId="{362168E7-D01A-4D09-9CF7-23C4F0E50C4E}" srcOrd="2" destOrd="0" presId="urn:microsoft.com/office/officeart/2005/8/layout/radial4"/>
    <dgm:cxn modelId="{6EB3BEC7-A92C-4C08-B4F6-65CCA99B10E6}" type="presParOf" srcId="{5E03177C-2BC6-4857-99F4-F65FC6155136}" destId="{9C11B6C8-497A-4CF2-9282-9E97C369896A}" srcOrd="3" destOrd="0" presId="urn:microsoft.com/office/officeart/2005/8/layout/radial4"/>
    <dgm:cxn modelId="{9271EA4B-1511-42E2-A289-0277B589D5D0}" type="presParOf" srcId="{5E03177C-2BC6-4857-99F4-F65FC6155136}" destId="{40BFA433-706E-41FD-BF50-32352CC73091}" srcOrd="4" destOrd="0" presId="urn:microsoft.com/office/officeart/2005/8/layout/radial4"/>
    <dgm:cxn modelId="{CA3E90F4-910E-4736-B1E6-73367BDE2056}" type="presParOf" srcId="{5E03177C-2BC6-4857-99F4-F65FC6155136}" destId="{549F500B-42D1-4560-8887-BB8D0C733137}" srcOrd="5" destOrd="0" presId="urn:microsoft.com/office/officeart/2005/8/layout/radial4"/>
    <dgm:cxn modelId="{082384A3-E8C5-4960-8D54-E6023B3AE28F}" type="presParOf" srcId="{5E03177C-2BC6-4857-99F4-F65FC6155136}" destId="{B1B50E62-EEBB-4AC8-A6D4-E485E0BE57E0}" srcOrd="6" destOrd="0" presId="urn:microsoft.com/office/officeart/2005/8/layout/radial4"/>
    <dgm:cxn modelId="{388BF4E9-9365-460F-A4C2-2506052B7DB0}" type="presParOf" srcId="{5E03177C-2BC6-4857-99F4-F65FC6155136}" destId="{E10F85BD-B4C8-49EB-B753-047158CE09F1}" srcOrd="7" destOrd="0" presId="urn:microsoft.com/office/officeart/2005/8/layout/radial4"/>
    <dgm:cxn modelId="{5929DF52-55AC-492C-9121-74B597AA09A4}" type="presParOf" srcId="{5E03177C-2BC6-4857-99F4-F65FC6155136}" destId="{63C77EF0-CFCC-47DE-957B-A26001DAF1A4}" srcOrd="8" destOrd="0" presId="urn:microsoft.com/office/officeart/2005/8/layout/radial4"/>
    <dgm:cxn modelId="{EB6E2913-A02D-41D6-8C96-A010AEC5A869}" type="presParOf" srcId="{5E03177C-2BC6-4857-99F4-F65FC6155136}" destId="{2E67770B-58D3-427E-B77B-55B31F004468}" srcOrd="9" destOrd="0" presId="urn:microsoft.com/office/officeart/2005/8/layout/radial4"/>
    <dgm:cxn modelId="{A76C4AD0-BE82-4B4B-9C18-019C7C9FD90A}" type="presParOf" srcId="{5E03177C-2BC6-4857-99F4-F65FC6155136}" destId="{5FA9B3BC-9911-4602-8467-0B64C161C6D3}" srcOrd="10" destOrd="0" presId="urn:microsoft.com/office/officeart/2005/8/layout/radial4"/>
    <dgm:cxn modelId="{F99A4B5D-1168-4DED-9AE9-E34221BFA04F}" type="presParOf" srcId="{5E03177C-2BC6-4857-99F4-F65FC6155136}" destId="{F2D95182-9022-4EC3-BD64-4E6E3137B6C0}" srcOrd="11" destOrd="0" presId="urn:microsoft.com/office/officeart/2005/8/layout/radial4"/>
    <dgm:cxn modelId="{71312ABC-91BC-4407-A826-31DC189B5D47}" type="presParOf" srcId="{5E03177C-2BC6-4857-99F4-F65FC6155136}" destId="{3F158631-0BFF-4287-B666-901C449D385B}" srcOrd="12"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918167-2541-45C7-B824-5FB9F9F3A8E7}">
      <dsp:nvSpPr>
        <dsp:cNvPr id="0" name=""/>
        <dsp:cNvSpPr/>
      </dsp:nvSpPr>
      <dsp:spPr>
        <a:xfrm>
          <a:off x="3856776" y="2278779"/>
          <a:ext cx="2737996" cy="1870652"/>
        </a:xfrm>
        <a:prstGeom prst="ellipse">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GB" sz="2200" kern="1200" noProof="0" dirty="0"/>
            <a:t>MSCA</a:t>
          </a:r>
        </a:p>
        <a:p>
          <a:pPr marL="0" lvl="0" indent="0" algn="ctr" defTabSz="977900">
            <a:lnSpc>
              <a:spcPct val="90000"/>
            </a:lnSpc>
            <a:spcBef>
              <a:spcPct val="0"/>
            </a:spcBef>
            <a:spcAft>
              <a:spcPct val="35000"/>
            </a:spcAft>
            <a:buNone/>
          </a:pPr>
          <a:r>
            <a:rPr lang="ka-GE" sz="2200" kern="1200" noProof="0" dirty="0"/>
            <a:t>დააფინანსებს თქვენს კვლევას და ინოვაციას</a:t>
          </a:r>
          <a:endParaRPr lang="en-GB" sz="2200" kern="1200" noProof="0" dirty="0"/>
        </a:p>
      </dsp:txBody>
      <dsp:txXfrm>
        <a:off x="4257746" y="2552730"/>
        <a:ext cx="1936056" cy="1322750"/>
      </dsp:txXfrm>
    </dsp:sp>
    <dsp:sp modelId="{C101D079-7B62-4316-97D8-A81EE451FA21}">
      <dsp:nvSpPr>
        <dsp:cNvPr id="0" name=""/>
        <dsp:cNvSpPr/>
      </dsp:nvSpPr>
      <dsp:spPr>
        <a:xfrm rot="10302942">
          <a:off x="2465381" y="3250207"/>
          <a:ext cx="1384839" cy="558678"/>
        </a:xfrm>
        <a:prstGeom prst="leftArrow">
          <a:avLst>
            <a:gd name="adj1" fmla="val 60000"/>
            <a:gd name="adj2" fmla="val 50000"/>
          </a:avLst>
        </a:prstGeom>
        <a:solidFill>
          <a:schemeClr val="accent1">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62168E7-D01A-4D09-9CF7-23C4F0E50C4E}">
      <dsp:nvSpPr>
        <dsp:cNvPr id="0" name=""/>
        <dsp:cNvSpPr/>
      </dsp:nvSpPr>
      <dsp:spPr>
        <a:xfrm>
          <a:off x="1558905" y="3044857"/>
          <a:ext cx="1755584" cy="1150699"/>
        </a:xfrm>
        <a:prstGeom prst="roundRect">
          <a:avLst>
            <a:gd name="adj" fmla="val 10000"/>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533400">
            <a:lnSpc>
              <a:spcPct val="90000"/>
            </a:lnSpc>
            <a:spcBef>
              <a:spcPct val="0"/>
            </a:spcBef>
            <a:spcAft>
              <a:spcPct val="35000"/>
            </a:spcAft>
            <a:buNone/>
          </a:pPr>
          <a:r>
            <a:rPr lang="ka-GE" sz="1200" kern="1200" noProof="0" dirty="0"/>
            <a:t>პარტნიორობისა და განვითარების გლობალური ქსელის საშუალების დივერსიფიკაცია</a:t>
          </a:r>
          <a:endParaRPr lang="en-GB" sz="1200" kern="1200" noProof="0" dirty="0"/>
        </a:p>
      </dsp:txBody>
      <dsp:txXfrm>
        <a:off x="1592608" y="3078560"/>
        <a:ext cx="1688178" cy="1083293"/>
      </dsp:txXfrm>
    </dsp:sp>
    <dsp:sp modelId="{9C11B6C8-497A-4CF2-9282-9E97C369896A}">
      <dsp:nvSpPr>
        <dsp:cNvPr id="0" name=""/>
        <dsp:cNvSpPr/>
      </dsp:nvSpPr>
      <dsp:spPr>
        <a:xfrm rot="12420377">
          <a:off x="2608792" y="1956818"/>
          <a:ext cx="1670270" cy="558678"/>
        </a:xfrm>
        <a:prstGeom prst="leftArrow">
          <a:avLst>
            <a:gd name="adj1" fmla="val 60000"/>
            <a:gd name="adj2" fmla="val 50000"/>
          </a:avLst>
        </a:prstGeom>
        <a:solidFill>
          <a:schemeClr val="accent1">
            <a:shade val="90000"/>
            <a:hueOff val="69845"/>
            <a:satOff val="-1196"/>
            <a:lumOff val="4792"/>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0BFA433-706E-41FD-BF50-32352CC73091}">
      <dsp:nvSpPr>
        <dsp:cNvPr id="0" name=""/>
        <dsp:cNvSpPr/>
      </dsp:nvSpPr>
      <dsp:spPr>
        <a:xfrm>
          <a:off x="1558862" y="1305124"/>
          <a:ext cx="1989694" cy="1094252"/>
        </a:xfrm>
        <a:prstGeom prst="roundRect">
          <a:avLst>
            <a:gd name="adj" fmla="val 10000"/>
          </a:avLst>
        </a:prstGeom>
        <a:solidFill>
          <a:schemeClr val="accent1">
            <a:shade val="80000"/>
            <a:hueOff val="69857"/>
            <a:satOff val="-1251"/>
            <a:lumOff val="531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533400">
            <a:lnSpc>
              <a:spcPct val="90000"/>
            </a:lnSpc>
            <a:spcBef>
              <a:spcPct val="0"/>
            </a:spcBef>
            <a:spcAft>
              <a:spcPct val="35000"/>
            </a:spcAft>
            <a:buNone/>
          </a:pPr>
          <a:r>
            <a:rPr lang="ka-GE" sz="1200" kern="1200" noProof="0" dirty="0"/>
            <a:t>აკადემიური და არააკადემიური სექტორის შესაძლებლობებზე ხელმისაწვდომობა</a:t>
          </a:r>
          <a:endParaRPr lang="en-GB" sz="1200" kern="1200" noProof="0" dirty="0"/>
        </a:p>
      </dsp:txBody>
      <dsp:txXfrm>
        <a:off x="1590912" y="1337174"/>
        <a:ext cx="1925594" cy="1030152"/>
      </dsp:txXfrm>
    </dsp:sp>
    <dsp:sp modelId="{549F500B-42D1-4560-8887-BB8D0C733137}">
      <dsp:nvSpPr>
        <dsp:cNvPr id="0" name=""/>
        <dsp:cNvSpPr/>
      </dsp:nvSpPr>
      <dsp:spPr>
        <a:xfrm rot="14669339">
          <a:off x="3486826" y="1151061"/>
          <a:ext cx="1775486" cy="558678"/>
        </a:xfrm>
        <a:prstGeom prst="leftArrow">
          <a:avLst>
            <a:gd name="adj1" fmla="val 60000"/>
            <a:gd name="adj2" fmla="val 50000"/>
          </a:avLst>
        </a:prstGeom>
        <a:solidFill>
          <a:schemeClr val="accent1">
            <a:shade val="90000"/>
            <a:hueOff val="139690"/>
            <a:satOff val="-2392"/>
            <a:lumOff val="9584"/>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1B50E62-EEBB-4AC8-A6D4-E485E0BE57E0}">
      <dsp:nvSpPr>
        <dsp:cNvPr id="0" name=""/>
        <dsp:cNvSpPr/>
      </dsp:nvSpPr>
      <dsp:spPr>
        <a:xfrm>
          <a:off x="2988555" y="123359"/>
          <a:ext cx="2007354" cy="1011701"/>
        </a:xfrm>
        <a:prstGeom prst="roundRect">
          <a:avLst>
            <a:gd name="adj" fmla="val 10000"/>
          </a:avLst>
        </a:prstGeom>
        <a:solidFill>
          <a:schemeClr val="accent1">
            <a:shade val="80000"/>
            <a:hueOff val="139713"/>
            <a:satOff val="-2502"/>
            <a:lumOff val="1063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533400">
            <a:lnSpc>
              <a:spcPct val="90000"/>
            </a:lnSpc>
            <a:spcBef>
              <a:spcPct val="0"/>
            </a:spcBef>
            <a:spcAft>
              <a:spcPct val="35000"/>
            </a:spcAft>
            <a:buNone/>
          </a:pPr>
          <a:r>
            <a:rPr lang="ka-GE" sz="1200" kern="1200" noProof="0" dirty="0"/>
            <a:t>სამომავლო კვლევით კულტურაზე გავლენა</a:t>
          </a:r>
          <a:endParaRPr lang="en-GB" sz="1200" kern="1200" noProof="0" dirty="0"/>
        </a:p>
      </dsp:txBody>
      <dsp:txXfrm>
        <a:off x="3018187" y="152991"/>
        <a:ext cx="1948090" cy="952437"/>
      </dsp:txXfrm>
    </dsp:sp>
    <dsp:sp modelId="{E10F85BD-B4C8-49EB-B753-047158CE09F1}">
      <dsp:nvSpPr>
        <dsp:cNvPr id="0" name=""/>
        <dsp:cNvSpPr/>
      </dsp:nvSpPr>
      <dsp:spPr>
        <a:xfrm rot="17853491">
          <a:off x="5139085" y="1264584"/>
          <a:ext cx="1811178" cy="558678"/>
        </a:xfrm>
        <a:prstGeom prst="leftArrow">
          <a:avLst>
            <a:gd name="adj1" fmla="val 60000"/>
            <a:gd name="adj2" fmla="val 50000"/>
          </a:avLst>
        </a:prstGeom>
        <a:solidFill>
          <a:schemeClr val="accent1">
            <a:shade val="90000"/>
            <a:hueOff val="209535"/>
            <a:satOff val="-3589"/>
            <a:lumOff val="14376"/>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3C77EF0-CFCC-47DE-957B-A26001DAF1A4}">
      <dsp:nvSpPr>
        <dsp:cNvPr id="0" name=""/>
        <dsp:cNvSpPr/>
      </dsp:nvSpPr>
      <dsp:spPr>
        <a:xfrm>
          <a:off x="5537115" y="144866"/>
          <a:ext cx="2070255" cy="978198"/>
        </a:xfrm>
        <a:prstGeom prst="roundRect">
          <a:avLst>
            <a:gd name="adj" fmla="val 10000"/>
          </a:avLst>
        </a:prstGeom>
        <a:solidFill>
          <a:schemeClr val="accent1">
            <a:shade val="80000"/>
            <a:hueOff val="209570"/>
            <a:satOff val="-3754"/>
            <a:lumOff val="1595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533400">
            <a:lnSpc>
              <a:spcPct val="90000"/>
            </a:lnSpc>
            <a:spcBef>
              <a:spcPct val="0"/>
            </a:spcBef>
            <a:spcAft>
              <a:spcPct val="35000"/>
            </a:spcAft>
            <a:buNone/>
          </a:pPr>
          <a:r>
            <a:rPr lang="ka-GE" sz="1200" kern="1200" noProof="0" dirty="0"/>
            <a:t>ახალი სინერგიები და დაფინანსების შესაძლებლობები</a:t>
          </a:r>
          <a:endParaRPr lang="en-GB" sz="1200" kern="1200" noProof="0" dirty="0"/>
        </a:p>
      </dsp:txBody>
      <dsp:txXfrm>
        <a:off x="5565765" y="173516"/>
        <a:ext cx="2012955" cy="920898"/>
      </dsp:txXfrm>
    </dsp:sp>
    <dsp:sp modelId="{2E67770B-58D3-427E-B77B-55B31F004468}">
      <dsp:nvSpPr>
        <dsp:cNvPr id="0" name=""/>
        <dsp:cNvSpPr/>
      </dsp:nvSpPr>
      <dsp:spPr>
        <a:xfrm rot="19888272">
          <a:off x="6379609" y="2125445"/>
          <a:ext cx="1590344" cy="558678"/>
        </a:xfrm>
        <a:prstGeom prst="leftArrow">
          <a:avLst>
            <a:gd name="adj1" fmla="val 60000"/>
            <a:gd name="adj2" fmla="val 50000"/>
          </a:avLst>
        </a:prstGeom>
        <a:solidFill>
          <a:schemeClr val="accent1">
            <a:shade val="90000"/>
            <a:hueOff val="279380"/>
            <a:satOff val="-4785"/>
            <a:lumOff val="19168"/>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FA9B3BC-9911-4602-8467-0B64C161C6D3}">
      <dsp:nvSpPr>
        <dsp:cNvPr id="0" name=""/>
        <dsp:cNvSpPr/>
      </dsp:nvSpPr>
      <dsp:spPr>
        <a:xfrm>
          <a:off x="6639346" y="1282496"/>
          <a:ext cx="2272530" cy="1091003"/>
        </a:xfrm>
        <a:prstGeom prst="roundRect">
          <a:avLst>
            <a:gd name="adj" fmla="val 10000"/>
          </a:avLst>
        </a:prstGeom>
        <a:solidFill>
          <a:schemeClr val="accent1">
            <a:shade val="80000"/>
            <a:hueOff val="279426"/>
            <a:satOff val="-5005"/>
            <a:lumOff val="2126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533400">
            <a:lnSpc>
              <a:spcPct val="90000"/>
            </a:lnSpc>
            <a:spcBef>
              <a:spcPct val="0"/>
            </a:spcBef>
            <a:spcAft>
              <a:spcPct val="35000"/>
            </a:spcAft>
            <a:buNone/>
          </a:pPr>
          <a:r>
            <a:rPr lang="ka-GE" sz="1200" kern="1200" noProof="0" dirty="0"/>
            <a:t>ინოვაცია ინვესტიციისრისკების გარეშე</a:t>
          </a:r>
          <a:endParaRPr lang="en-GB" sz="1200" kern="1200" noProof="0" dirty="0"/>
        </a:p>
      </dsp:txBody>
      <dsp:txXfrm>
        <a:off x="6671300" y="1314450"/>
        <a:ext cx="2208622" cy="1027095"/>
      </dsp:txXfrm>
    </dsp:sp>
    <dsp:sp modelId="{F2D95182-9022-4EC3-BD64-4E6E3137B6C0}">
      <dsp:nvSpPr>
        <dsp:cNvPr id="0" name=""/>
        <dsp:cNvSpPr/>
      </dsp:nvSpPr>
      <dsp:spPr>
        <a:xfrm rot="445070">
          <a:off x="6563661" y="3204994"/>
          <a:ext cx="1492795" cy="558678"/>
        </a:xfrm>
        <a:prstGeom prst="leftArrow">
          <a:avLst>
            <a:gd name="adj1" fmla="val 60000"/>
            <a:gd name="adj2" fmla="val 50000"/>
          </a:avLst>
        </a:prstGeom>
        <a:solidFill>
          <a:schemeClr val="accent1">
            <a:shade val="90000"/>
            <a:hueOff val="349225"/>
            <a:satOff val="-5981"/>
            <a:lumOff val="2396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F158631-0BFF-4287-B666-901C449D385B}">
      <dsp:nvSpPr>
        <dsp:cNvPr id="0" name=""/>
        <dsp:cNvSpPr/>
      </dsp:nvSpPr>
      <dsp:spPr>
        <a:xfrm>
          <a:off x="7215480" y="3049349"/>
          <a:ext cx="1843102" cy="1087567"/>
        </a:xfrm>
        <a:prstGeom prst="roundRect">
          <a:avLst>
            <a:gd name="adj" fmla="val 10000"/>
          </a:avLst>
        </a:prstGeom>
        <a:solidFill>
          <a:schemeClr val="accent1">
            <a:shade val="80000"/>
            <a:hueOff val="349283"/>
            <a:satOff val="-6256"/>
            <a:lumOff val="2658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533400">
            <a:lnSpc>
              <a:spcPct val="90000"/>
            </a:lnSpc>
            <a:spcBef>
              <a:spcPct val="0"/>
            </a:spcBef>
            <a:spcAft>
              <a:spcPct val="35000"/>
            </a:spcAft>
            <a:buNone/>
          </a:pPr>
          <a:r>
            <a:rPr lang="ka-GE" sz="1200" kern="1200" noProof="0" dirty="0"/>
            <a:t>ახალგაზრდა ტალანტებისა და გამოცდილი </a:t>
          </a:r>
          <a:r>
            <a:rPr lang="ka-GE" sz="1200" kern="1200" noProof="0"/>
            <a:t>მკვლევარების მოზიდვა</a:t>
          </a:r>
          <a:endParaRPr lang="en-GB" sz="1200" kern="1200" noProof="0" dirty="0"/>
        </a:p>
      </dsp:txBody>
      <dsp:txXfrm>
        <a:off x="7247334" y="3081203"/>
        <a:ext cx="1779394" cy="1023859"/>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07F323-B504-4A5F-A987-0FDEB985D355}" type="datetimeFigureOut">
              <a:rPr lang="en-GB" smtClean="0"/>
              <a:t>09/07/2023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9B5E36-72D0-4F23-A4B7-E18939D05656}" type="slidenum">
              <a:rPr lang="en-GB" smtClean="0"/>
              <a:t>‹#›</a:t>
            </a:fld>
            <a:endParaRPr lang="en-GB"/>
          </a:p>
        </p:txBody>
      </p:sp>
    </p:spTree>
    <p:extLst>
      <p:ext uri="{BB962C8B-B14F-4D97-AF65-F5344CB8AC3E}">
        <p14:creationId xmlns:p14="http://schemas.microsoft.com/office/powerpoint/2010/main" val="14180792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22A0FE-295B-4292-AC2E-A564317C56E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9CCBA1A-5783-426D-AD24-342DC9C2663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C1A8FC3-04A6-4327-9ECE-27E16F858194}"/>
              </a:ext>
            </a:extLst>
          </p:cNvPr>
          <p:cNvSpPr>
            <a:spLocks noGrp="1"/>
          </p:cNvSpPr>
          <p:nvPr>
            <p:ph type="dt" sz="half" idx="10"/>
          </p:nvPr>
        </p:nvSpPr>
        <p:spPr/>
        <p:txBody>
          <a:bodyPr/>
          <a:lstStyle/>
          <a:p>
            <a:fld id="{FF7A8FD7-0497-4707-99DF-F81009401C73}" type="datetime1">
              <a:rPr lang="en-GB" smtClean="0"/>
              <a:t>09/07/2023</a:t>
            </a:fld>
            <a:endParaRPr lang="en-GB"/>
          </a:p>
        </p:txBody>
      </p:sp>
      <p:sp>
        <p:nvSpPr>
          <p:cNvPr id="5" name="Footer Placeholder 4">
            <a:extLst>
              <a:ext uri="{FF2B5EF4-FFF2-40B4-BE49-F238E27FC236}">
                <a16:creationId xmlns:a16="http://schemas.microsoft.com/office/drawing/2014/main" id="{E77A00E4-605D-4381-B90B-AD4EB5DE7AD9}"/>
              </a:ext>
            </a:extLst>
          </p:cNvPr>
          <p:cNvSpPr>
            <a:spLocks noGrp="1"/>
          </p:cNvSpPr>
          <p:nvPr>
            <p:ph type="ftr" sz="quarter" idx="11"/>
          </p:nvPr>
        </p:nvSpPr>
        <p:spPr/>
        <p:txBody>
          <a:bodyPr/>
          <a:lstStyle/>
          <a:p>
            <a:r>
              <a:rPr lang="en-GB"/>
              <a:t>NEAR/TBS/2021/EA-RP/0086</a:t>
            </a:r>
          </a:p>
        </p:txBody>
      </p:sp>
      <p:sp>
        <p:nvSpPr>
          <p:cNvPr id="6" name="Slide Number Placeholder 5">
            <a:extLst>
              <a:ext uri="{FF2B5EF4-FFF2-40B4-BE49-F238E27FC236}">
                <a16:creationId xmlns:a16="http://schemas.microsoft.com/office/drawing/2014/main" id="{47800DB5-EECA-4F02-96DA-ED6E0313BB19}"/>
              </a:ext>
            </a:extLst>
          </p:cNvPr>
          <p:cNvSpPr>
            <a:spLocks noGrp="1"/>
          </p:cNvSpPr>
          <p:nvPr>
            <p:ph type="sldNum" sz="quarter" idx="12"/>
          </p:nvPr>
        </p:nvSpPr>
        <p:spPr/>
        <p:txBody>
          <a:bodyPr/>
          <a:lstStyle/>
          <a:p>
            <a:fld id="{4F2E8AFD-0E36-4673-A91C-9254FB546E62}" type="slidenum">
              <a:rPr lang="en-GB" smtClean="0"/>
              <a:t>‹#›</a:t>
            </a:fld>
            <a:endParaRPr lang="en-GB"/>
          </a:p>
        </p:txBody>
      </p:sp>
    </p:spTree>
    <p:extLst>
      <p:ext uri="{BB962C8B-B14F-4D97-AF65-F5344CB8AC3E}">
        <p14:creationId xmlns:p14="http://schemas.microsoft.com/office/powerpoint/2010/main" val="5113168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40C08-8A7F-46AC-8B1A-633351CB03F1}"/>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1FF97C1-01AB-4050-A234-C14423FA24B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4EB699A-F70D-456D-8BBE-677DFC082A43}"/>
              </a:ext>
            </a:extLst>
          </p:cNvPr>
          <p:cNvSpPr>
            <a:spLocks noGrp="1"/>
          </p:cNvSpPr>
          <p:nvPr>
            <p:ph type="dt" sz="half" idx="10"/>
          </p:nvPr>
        </p:nvSpPr>
        <p:spPr/>
        <p:txBody>
          <a:bodyPr/>
          <a:lstStyle/>
          <a:p>
            <a:fld id="{9FA4B6E5-153E-427F-A293-DF44B3F71D13}" type="datetime1">
              <a:rPr lang="en-GB" smtClean="0"/>
              <a:t>09/07/2023</a:t>
            </a:fld>
            <a:endParaRPr lang="en-GB"/>
          </a:p>
        </p:txBody>
      </p:sp>
      <p:sp>
        <p:nvSpPr>
          <p:cNvPr id="5" name="Footer Placeholder 4">
            <a:extLst>
              <a:ext uri="{FF2B5EF4-FFF2-40B4-BE49-F238E27FC236}">
                <a16:creationId xmlns:a16="http://schemas.microsoft.com/office/drawing/2014/main" id="{E2F2325D-8C2E-40B2-9FA6-338AE14632BA}"/>
              </a:ext>
            </a:extLst>
          </p:cNvPr>
          <p:cNvSpPr>
            <a:spLocks noGrp="1"/>
          </p:cNvSpPr>
          <p:nvPr>
            <p:ph type="ftr" sz="quarter" idx="11"/>
          </p:nvPr>
        </p:nvSpPr>
        <p:spPr/>
        <p:txBody>
          <a:bodyPr/>
          <a:lstStyle/>
          <a:p>
            <a:r>
              <a:rPr lang="en-GB"/>
              <a:t>NEAR/TBS/2021/EA-RP/0086</a:t>
            </a:r>
          </a:p>
        </p:txBody>
      </p:sp>
      <p:sp>
        <p:nvSpPr>
          <p:cNvPr id="6" name="Slide Number Placeholder 5">
            <a:extLst>
              <a:ext uri="{FF2B5EF4-FFF2-40B4-BE49-F238E27FC236}">
                <a16:creationId xmlns:a16="http://schemas.microsoft.com/office/drawing/2014/main" id="{F7AFA1AA-E048-4791-963C-E7CF7D2F2AA5}"/>
              </a:ext>
            </a:extLst>
          </p:cNvPr>
          <p:cNvSpPr>
            <a:spLocks noGrp="1"/>
          </p:cNvSpPr>
          <p:nvPr>
            <p:ph type="sldNum" sz="quarter" idx="12"/>
          </p:nvPr>
        </p:nvSpPr>
        <p:spPr/>
        <p:txBody>
          <a:bodyPr/>
          <a:lstStyle/>
          <a:p>
            <a:fld id="{4F2E8AFD-0E36-4673-A91C-9254FB546E62}" type="slidenum">
              <a:rPr lang="en-GB" smtClean="0"/>
              <a:t>‹#›</a:t>
            </a:fld>
            <a:endParaRPr lang="en-GB"/>
          </a:p>
        </p:txBody>
      </p:sp>
    </p:spTree>
    <p:extLst>
      <p:ext uri="{BB962C8B-B14F-4D97-AF65-F5344CB8AC3E}">
        <p14:creationId xmlns:p14="http://schemas.microsoft.com/office/powerpoint/2010/main" val="41271752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5E5872D-9BB1-4128-9F70-689EE7B9CA1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D96C6AD-8412-423C-A2FD-A64BB7747E1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2D0A544-7C6B-4720-B5BC-A5225389073E}"/>
              </a:ext>
            </a:extLst>
          </p:cNvPr>
          <p:cNvSpPr>
            <a:spLocks noGrp="1"/>
          </p:cNvSpPr>
          <p:nvPr>
            <p:ph type="dt" sz="half" idx="10"/>
          </p:nvPr>
        </p:nvSpPr>
        <p:spPr/>
        <p:txBody>
          <a:bodyPr/>
          <a:lstStyle/>
          <a:p>
            <a:fld id="{04F5F84C-3457-4F85-AA69-259F21EF6952}" type="datetime1">
              <a:rPr lang="en-GB" smtClean="0"/>
              <a:t>09/07/2023</a:t>
            </a:fld>
            <a:endParaRPr lang="en-GB"/>
          </a:p>
        </p:txBody>
      </p:sp>
      <p:sp>
        <p:nvSpPr>
          <p:cNvPr id="5" name="Footer Placeholder 4">
            <a:extLst>
              <a:ext uri="{FF2B5EF4-FFF2-40B4-BE49-F238E27FC236}">
                <a16:creationId xmlns:a16="http://schemas.microsoft.com/office/drawing/2014/main" id="{624BB607-DC43-422B-AE8F-D5FC09123EAE}"/>
              </a:ext>
            </a:extLst>
          </p:cNvPr>
          <p:cNvSpPr>
            <a:spLocks noGrp="1"/>
          </p:cNvSpPr>
          <p:nvPr>
            <p:ph type="ftr" sz="quarter" idx="11"/>
          </p:nvPr>
        </p:nvSpPr>
        <p:spPr/>
        <p:txBody>
          <a:bodyPr/>
          <a:lstStyle/>
          <a:p>
            <a:r>
              <a:rPr lang="en-GB"/>
              <a:t>NEAR/TBS/2021/EA-RP/0086</a:t>
            </a:r>
          </a:p>
        </p:txBody>
      </p:sp>
      <p:sp>
        <p:nvSpPr>
          <p:cNvPr id="6" name="Slide Number Placeholder 5">
            <a:extLst>
              <a:ext uri="{FF2B5EF4-FFF2-40B4-BE49-F238E27FC236}">
                <a16:creationId xmlns:a16="http://schemas.microsoft.com/office/drawing/2014/main" id="{63CA83AD-26AA-40BE-8A74-0A596B9AED20}"/>
              </a:ext>
            </a:extLst>
          </p:cNvPr>
          <p:cNvSpPr>
            <a:spLocks noGrp="1"/>
          </p:cNvSpPr>
          <p:nvPr>
            <p:ph type="sldNum" sz="quarter" idx="12"/>
          </p:nvPr>
        </p:nvSpPr>
        <p:spPr/>
        <p:txBody>
          <a:bodyPr/>
          <a:lstStyle/>
          <a:p>
            <a:fld id="{4F2E8AFD-0E36-4673-A91C-9254FB546E62}" type="slidenum">
              <a:rPr lang="en-GB" smtClean="0"/>
              <a:t>‹#›</a:t>
            </a:fld>
            <a:endParaRPr lang="en-GB"/>
          </a:p>
        </p:txBody>
      </p:sp>
    </p:spTree>
    <p:extLst>
      <p:ext uri="{BB962C8B-B14F-4D97-AF65-F5344CB8AC3E}">
        <p14:creationId xmlns:p14="http://schemas.microsoft.com/office/powerpoint/2010/main" val="30044082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ectionSlide">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719086CE-107E-4BB4-85AE-F112040433E9}"/>
              </a:ext>
            </a:extLst>
          </p:cNvPr>
          <p:cNvSpPr>
            <a:spLocks noGrp="1"/>
          </p:cNvSpPr>
          <p:nvPr>
            <p:ph type="sldNum" sz="quarter" idx="10"/>
          </p:nvPr>
        </p:nvSpPr>
        <p:spPr/>
        <p:txBody>
          <a:bodyPr/>
          <a:lstStyle/>
          <a:p>
            <a:fld id="{79010F47-8DA2-4C41-BCA8-3C002502DF7A}" type="slidenum">
              <a:rPr lang="de-CH" smtClean="0"/>
              <a:pPr/>
              <a:t>‹#›</a:t>
            </a:fld>
            <a:endParaRPr lang="de-CH"/>
          </a:p>
        </p:txBody>
      </p:sp>
      <p:sp>
        <p:nvSpPr>
          <p:cNvPr id="6" name="Textplatzhalter 5">
            <a:extLst>
              <a:ext uri="{FF2B5EF4-FFF2-40B4-BE49-F238E27FC236}">
                <a16:creationId xmlns:a16="http://schemas.microsoft.com/office/drawing/2014/main" id="{9FCF2593-4098-465A-B3A6-3977EF385931}"/>
              </a:ext>
            </a:extLst>
          </p:cNvPr>
          <p:cNvSpPr>
            <a:spLocks noGrp="1"/>
          </p:cNvSpPr>
          <p:nvPr>
            <p:ph type="body" sz="quarter" idx="11" hasCustomPrompt="1"/>
          </p:nvPr>
        </p:nvSpPr>
        <p:spPr>
          <a:xfrm>
            <a:off x="295804" y="379832"/>
            <a:ext cx="8184314" cy="520510"/>
          </a:xfrm>
        </p:spPr>
        <p:txBody>
          <a:bodyPr>
            <a:normAutofit/>
          </a:bodyPr>
          <a:lstStyle>
            <a:lvl1pPr marL="0" indent="0">
              <a:buNone/>
              <a:defRPr sz="1954">
                <a:solidFill>
                  <a:schemeClr val="accent1"/>
                </a:solidFill>
              </a:defRPr>
            </a:lvl1pPr>
            <a:lvl2pPr marL="457179" indent="0">
              <a:buNone/>
              <a:defRPr>
                <a:solidFill>
                  <a:schemeClr val="accent1"/>
                </a:solidFill>
              </a:defRPr>
            </a:lvl2pPr>
            <a:lvl3pPr marL="914359" indent="0">
              <a:buNone/>
              <a:defRPr>
                <a:solidFill>
                  <a:schemeClr val="accent1"/>
                </a:solidFill>
              </a:defRPr>
            </a:lvl3pPr>
            <a:lvl4pPr marL="1371538" indent="0">
              <a:buNone/>
              <a:defRPr>
                <a:solidFill>
                  <a:schemeClr val="accent1"/>
                </a:solidFill>
              </a:defRPr>
            </a:lvl4pPr>
            <a:lvl5pPr marL="1828718" indent="0">
              <a:buNone/>
              <a:defRPr>
                <a:solidFill>
                  <a:schemeClr val="accent1"/>
                </a:solidFill>
              </a:defRPr>
            </a:lvl5pPr>
          </a:lstStyle>
          <a:p>
            <a:pPr lvl="0"/>
            <a:r>
              <a:rPr lang="de-DE" dirty="0"/>
              <a:t>Title </a:t>
            </a:r>
            <a:r>
              <a:rPr lang="de-DE" dirty="0" err="1"/>
              <a:t>of</a:t>
            </a:r>
            <a:r>
              <a:rPr lang="de-DE" dirty="0"/>
              <a:t> </a:t>
            </a:r>
            <a:r>
              <a:rPr lang="de-DE" dirty="0" err="1"/>
              <a:t>the</a:t>
            </a:r>
            <a:r>
              <a:rPr lang="de-DE" dirty="0"/>
              <a:t> </a:t>
            </a:r>
            <a:r>
              <a:rPr lang="de-DE" dirty="0" err="1"/>
              <a:t>document</a:t>
            </a:r>
            <a:endParaRPr lang="de-DE" dirty="0"/>
          </a:p>
        </p:txBody>
      </p:sp>
      <p:pic>
        <p:nvPicPr>
          <p:cNvPr id="7" name="Grafik 6">
            <a:extLst>
              <a:ext uri="{FF2B5EF4-FFF2-40B4-BE49-F238E27FC236}">
                <a16:creationId xmlns:a16="http://schemas.microsoft.com/office/drawing/2014/main" id="{93B28A62-6343-4DAB-9BE0-D55922B08C7E}"/>
              </a:ext>
            </a:extLst>
          </p:cNvPr>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9685014" y="365126"/>
            <a:ext cx="2215779" cy="519338"/>
          </a:xfrm>
          <a:prstGeom prst="rect">
            <a:avLst/>
          </a:prstGeom>
        </p:spPr>
      </p:pic>
      <p:sp>
        <p:nvSpPr>
          <p:cNvPr id="9" name="Textplatzhalter 8">
            <a:extLst>
              <a:ext uri="{FF2B5EF4-FFF2-40B4-BE49-F238E27FC236}">
                <a16:creationId xmlns:a16="http://schemas.microsoft.com/office/drawing/2014/main" id="{BFAABB37-F8D9-4D50-940D-5862AB4DC0BA}"/>
              </a:ext>
            </a:extLst>
          </p:cNvPr>
          <p:cNvSpPr>
            <a:spLocks noGrp="1"/>
          </p:cNvSpPr>
          <p:nvPr>
            <p:ph type="body" sz="quarter" idx="12" hasCustomPrompt="1"/>
          </p:nvPr>
        </p:nvSpPr>
        <p:spPr>
          <a:xfrm>
            <a:off x="1772622" y="2121606"/>
            <a:ext cx="9031938" cy="3442958"/>
          </a:xfrm>
        </p:spPr>
        <p:txBody>
          <a:bodyPr>
            <a:normAutofit/>
          </a:bodyPr>
          <a:lstStyle>
            <a:lvl1pPr marL="0" indent="0">
              <a:buNone/>
              <a:tabLst>
                <a:tab pos="1055052" algn="l"/>
              </a:tabLst>
              <a:defRPr sz="5861" cap="all" baseline="0">
                <a:solidFill>
                  <a:schemeClr val="accent1"/>
                </a:solidFill>
              </a:defRPr>
            </a:lvl1pPr>
            <a:lvl2pPr marL="457179" indent="0">
              <a:buNone/>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de-CH" dirty="0"/>
              <a:t>1	Chapter</a:t>
            </a:r>
            <a:br>
              <a:rPr lang="de-CH" dirty="0"/>
            </a:br>
            <a:endParaRPr lang="de-CH" dirty="0"/>
          </a:p>
        </p:txBody>
      </p:sp>
    </p:spTree>
    <p:extLst>
      <p:ext uri="{BB962C8B-B14F-4D97-AF65-F5344CB8AC3E}">
        <p14:creationId xmlns:p14="http://schemas.microsoft.com/office/powerpoint/2010/main" val="3504318668"/>
      </p:ext>
    </p:extLst>
  </p:cSld>
  <p:clrMapOvr>
    <a:masterClrMapping/>
  </p:clrMapOvr>
  <p:extLst>
    <p:ext uri="{DCECCB84-F9BA-43D5-87BE-67443E8EF086}">
      <p15:sldGuideLst xmlns:p15="http://schemas.microsoft.com/office/powerpoint/2012/main">
        <p15:guide id="1" orient="horz" pos="2211">
          <p15:clr>
            <a:srgbClr val="FBAE40"/>
          </p15:clr>
        </p15:guide>
        <p15:guide id="2" pos="188">
          <p15:clr>
            <a:srgbClr val="FBAE40"/>
          </p15:clr>
        </p15:guide>
        <p15:guide id="3" pos="7673">
          <p15:clr>
            <a:srgbClr val="FBAE40"/>
          </p15:clr>
        </p15:guide>
        <p15:guide id="4" orient="horz" pos="238">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163B39-9292-4E89-AE22-44FC1488E374}"/>
              </a:ext>
            </a:extLst>
          </p:cNvPr>
          <p:cNvSpPr>
            <a:spLocks noGrp="1"/>
          </p:cNvSpPr>
          <p:nvPr>
            <p:ph type="title"/>
          </p:nvPr>
        </p:nvSpPr>
        <p:spPr/>
        <p:txBody>
          <a:bodyPr/>
          <a:lstStyle>
            <a:lvl1pPr>
              <a:defRPr b="1">
                <a:latin typeface="Arial" panose="020B0604020202020204" pitchFamily="34" charset="0"/>
                <a:cs typeface="Arial" panose="020B0604020202020204" pitchFamily="34" charset="0"/>
              </a:defRPr>
            </a:lvl1pPr>
          </a:lstStyle>
          <a:p>
            <a:r>
              <a:rPr lang="en-US" noProof="0"/>
              <a:t>Click to edit Master title style</a:t>
            </a:r>
            <a:endParaRPr lang="en-GB" noProof="0" dirty="0"/>
          </a:p>
        </p:txBody>
      </p:sp>
      <p:sp>
        <p:nvSpPr>
          <p:cNvPr id="3" name="Content Placeholder 2">
            <a:extLst>
              <a:ext uri="{FF2B5EF4-FFF2-40B4-BE49-F238E27FC236}">
                <a16:creationId xmlns:a16="http://schemas.microsoft.com/office/drawing/2014/main" id="{70A7B9F4-AB88-4198-A18D-327906D3BCAC}"/>
              </a:ext>
            </a:extLst>
          </p:cNvPr>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a:extLst>
              <a:ext uri="{FF2B5EF4-FFF2-40B4-BE49-F238E27FC236}">
                <a16:creationId xmlns:a16="http://schemas.microsoft.com/office/drawing/2014/main" id="{F60F0E07-CC60-4660-971B-EDA56CD84252}"/>
              </a:ext>
            </a:extLst>
          </p:cNvPr>
          <p:cNvSpPr>
            <a:spLocks noGrp="1"/>
          </p:cNvSpPr>
          <p:nvPr>
            <p:ph type="ftr" sz="quarter" idx="11"/>
          </p:nvPr>
        </p:nvSpPr>
        <p:spPr>
          <a:xfrm>
            <a:off x="3171638" y="6383010"/>
            <a:ext cx="2088000" cy="365125"/>
          </a:xfrm>
        </p:spPr>
        <p:txBody>
          <a:bodyPr/>
          <a:lstStyle>
            <a:lvl1pPr>
              <a:defRPr b="1">
                <a:solidFill>
                  <a:srgbClr val="002060"/>
                </a:solidFill>
              </a:defRPr>
            </a:lvl1pPr>
          </a:lstStyle>
          <a:p>
            <a:r>
              <a:rPr lang="en-GB" dirty="0"/>
              <a:t>NEAR/TBS/2021/EA-RP/0086</a:t>
            </a:r>
          </a:p>
        </p:txBody>
      </p:sp>
      <p:pic>
        <p:nvPicPr>
          <p:cNvPr id="8" name="Content Placeholder 5" descr="Graphical user interface, text, application, email&#10;&#10;Description automatically generated">
            <a:extLst>
              <a:ext uri="{FF2B5EF4-FFF2-40B4-BE49-F238E27FC236}">
                <a16:creationId xmlns:a16="http://schemas.microsoft.com/office/drawing/2014/main" id="{A8203713-9137-4BB4-B438-CC2A51A7175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03595" y="6186457"/>
            <a:ext cx="1998750" cy="648000"/>
          </a:xfrm>
          <a:prstGeom prst="rect">
            <a:avLst/>
          </a:prstGeom>
        </p:spPr>
      </p:pic>
      <p:sp>
        <p:nvSpPr>
          <p:cNvPr id="9" name="Text Box 10">
            <a:extLst>
              <a:ext uri="{FF2B5EF4-FFF2-40B4-BE49-F238E27FC236}">
                <a16:creationId xmlns:a16="http://schemas.microsoft.com/office/drawing/2014/main" id="{0488FB44-E5BC-45FF-9969-07232172E542}"/>
              </a:ext>
            </a:extLst>
          </p:cNvPr>
          <p:cNvSpPr txBox="1">
            <a:spLocks/>
          </p:cNvSpPr>
          <p:nvPr userDrawn="1"/>
        </p:nvSpPr>
        <p:spPr>
          <a:xfrm>
            <a:off x="6471883" y="6457573"/>
            <a:ext cx="3024000" cy="216000"/>
          </a:xfrm>
          <a:prstGeom prst="rect">
            <a:avLst/>
          </a:prstGeom>
          <a:solidFill>
            <a:prstClr val="white"/>
          </a:solidFill>
          <a:ln>
            <a:noFill/>
          </a:ln>
        </p:spPr>
        <p:txBody>
          <a:bodyPr rot="0" spcFirstLastPara="0" vert="horz" wrap="square" lIns="0" tIns="0" rIns="0" bIns="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n-GB" sz="1100" b="1"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This project is implemented on behalf of the EU by</a:t>
            </a:r>
            <a:endParaRPr lang="en-US" sz="1100" dirty="0">
              <a:solidFill>
                <a:srgbClr val="002060"/>
              </a:solidFill>
              <a:effectLst/>
              <a:latin typeface="Calibri" panose="020F0502020204030204" pitchFamily="34" charset="0"/>
              <a:ea typeface="Calibri" panose="020F0502020204030204" pitchFamily="34" charset="0"/>
              <a:cs typeface="Arial" panose="020B0604020202020204" pitchFamily="34" charset="0"/>
            </a:endParaRPr>
          </a:p>
        </p:txBody>
      </p:sp>
      <p:pic>
        <p:nvPicPr>
          <p:cNvPr id="6" name="Picture 5" descr="A picture containing text, container&#10;&#10;Description automatically generated">
            <a:extLst>
              <a:ext uri="{FF2B5EF4-FFF2-40B4-BE49-F238E27FC236}">
                <a16:creationId xmlns:a16="http://schemas.microsoft.com/office/drawing/2014/main" id="{57DF4592-3598-478E-B6E5-A9EB778ED1E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429774" y="6212420"/>
            <a:ext cx="701837" cy="612000"/>
          </a:xfrm>
          <a:prstGeom prst="rect">
            <a:avLst/>
          </a:prstGeom>
        </p:spPr>
      </p:pic>
      <p:pic>
        <p:nvPicPr>
          <p:cNvPr id="10" name="Picture 9" descr="Blue writing on a white background&#10;&#10;Description automatically generated with low confidence">
            <a:extLst>
              <a:ext uri="{FF2B5EF4-FFF2-40B4-BE49-F238E27FC236}">
                <a16:creationId xmlns:a16="http://schemas.microsoft.com/office/drawing/2014/main" id="{224E295E-B3EF-C3A5-0544-A3B5291CD73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3009" y="6243005"/>
            <a:ext cx="2919725" cy="612000"/>
          </a:xfrm>
          <a:prstGeom prst="rect">
            <a:avLst/>
          </a:prstGeom>
        </p:spPr>
      </p:pic>
    </p:spTree>
    <p:extLst>
      <p:ext uri="{BB962C8B-B14F-4D97-AF65-F5344CB8AC3E}">
        <p14:creationId xmlns:p14="http://schemas.microsoft.com/office/powerpoint/2010/main" val="254883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9268E3-1B5D-4C17-BEFB-526F139A43A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F05FF59-D958-46DF-AEE0-1EC47E09F87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44DD635-85BD-49F0-8ADB-1E0C13AA48CE}"/>
              </a:ext>
            </a:extLst>
          </p:cNvPr>
          <p:cNvSpPr>
            <a:spLocks noGrp="1"/>
          </p:cNvSpPr>
          <p:nvPr>
            <p:ph type="dt" sz="half" idx="10"/>
          </p:nvPr>
        </p:nvSpPr>
        <p:spPr/>
        <p:txBody>
          <a:bodyPr/>
          <a:lstStyle/>
          <a:p>
            <a:fld id="{289E6A21-3081-4F76-A60B-F1549EA4D492}" type="datetime1">
              <a:rPr lang="en-GB" smtClean="0"/>
              <a:t>09/07/2023</a:t>
            </a:fld>
            <a:endParaRPr lang="en-GB"/>
          </a:p>
        </p:txBody>
      </p:sp>
      <p:sp>
        <p:nvSpPr>
          <p:cNvPr id="5" name="Footer Placeholder 4">
            <a:extLst>
              <a:ext uri="{FF2B5EF4-FFF2-40B4-BE49-F238E27FC236}">
                <a16:creationId xmlns:a16="http://schemas.microsoft.com/office/drawing/2014/main" id="{9EF072CB-E1DA-4DF0-93E9-C9F603D20DC7}"/>
              </a:ext>
            </a:extLst>
          </p:cNvPr>
          <p:cNvSpPr>
            <a:spLocks noGrp="1"/>
          </p:cNvSpPr>
          <p:nvPr>
            <p:ph type="ftr" sz="quarter" idx="11"/>
          </p:nvPr>
        </p:nvSpPr>
        <p:spPr/>
        <p:txBody>
          <a:bodyPr/>
          <a:lstStyle/>
          <a:p>
            <a:r>
              <a:rPr lang="en-GB"/>
              <a:t>NEAR/TBS/2021/EA-RP/0086</a:t>
            </a:r>
          </a:p>
        </p:txBody>
      </p:sp>
      <p:sp>
        <p:nvSpPr>
          <p:cNvPr id="6" name="Slide Number Placeholder 5">
            <a:extLst>
              <a:ext uri="{FF2B5EF4-FFF2-40B4-BE49-F238E27FC236}">
                <a16:creationId xmlns:a16="http://schemas.microsoft.com/office/drawing/2014/main" id="{D1987065-B25A-4B2D-B5A8-020A7BD6F996}"/>
              </a:ext>
            </a:extLst>
          </p:cNvPr>
          <p:cNvSpPr>
            <a:spLocks noGrp="1"/>
          </p:cNvSpPr>
          <p:nvPr>
            <p:ph type="sldNum" sz="quarter" idx="12"/>
          </p:nvPr>
        </p:nvSpPr>
        <p:spPr/>
        <p:txBody>
          <a:bodyPr/>
          <a:lstStyle/>
          <a:p>
            <a:fld id="{4F2E8AFD-0E36-4673-A91C-9254FB546E62}" type="slidenum">
              <a:rPr lang="en-GB" smtClean="0"/>
              <a:t>‹#›</a:t>
            </a:fld>
            <a:endParaRPr lang="en-GB"/>
          </a:p>
        </p:txBody>
      </p:sp>
    </p:spTree>
    <p:extLst>
      <p:ext uri="{BB962C8B-B14F-4D97-AF65-F5344CB8AC3E}">
        <p14:creationId xmlns:p14="http://schemas.microsoft.com/office/powerpoint/2010/main" val="29032544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705E6C-328B-4C71-9F42-3838AFCD285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31B9735-FBDC-47CB-8CB0-06F92A5FB07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B704FC2-C9F7-4493-B3A6-F8E4F5157A7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A3726DC-678F-4105-9346-2F60FD4B8296}"/>
              </a:ext>
            </a:extLst>
          </p:cNvPr>
          <p:cNvSpPr>
            <a:spLocks noGrp="1"/>
          </p:cNvSpPr>
          <p:nvPr>
            <p:ph type="dt" sz="half" idx="10"/>
          </p:nvPr>
        </p:nvSpPr>
        <p:spPr/>
        <p:txBody>
          <a:bodyPr/>
          <a:lstStyle/>
          <a:p>
            <a:fld id="{1C0A61F0-A300-4EF2-BC10-DA6905B079BD}" type="datetime1">
              <a:rPr lang="en-GB" smtClean="0"/>
              <a:t>09/07/2023</a:t>
            </a:fld>
            <a:endParaRPr lang="en-GB"/>
          </a:p>
        </p:txBody>
      </p:sp>
      <p:sp>
        <p:nvSpPr>
          <p:cNvPr id="6" name="Footer Placeholder 5">
            <a:extLst>
              <a:ext uri="{FF2B5EF4-FFF2-40B4-BE49-F238E27FC236}">
                <a16:creationId xmlns:a16="http://schemas.microsoft.com/office/drawing/2014/main" id="{13090266-F661-452E-ADED-D570D6B9FEEF}"/>
              </a:ext>
            </a:extLst>
          </p:cNvPr>
          <p:cNvSpPr>
            <a:spLocks noGrp="1"/>
          </p:cNvSpPr>
          <p:nvPr>
            <p:ph type="ftr" sz="quarter" idx="11"/>
          </p:nvPr>
        </p:nvSpPr>
        <p:spPr/>
        <p:txBody>
          <a:bodyPr/>
          <a:lstStyle/>
          <a:p>
            <a:r>
              <a:rPr lang="en-GB"/>
              <a:t>NEAR/TBS/2021/EA-RP/0086</a:t>
            </a:r>
          </a:p>
        </p:txBody>
      </p:sp>
      <p:sp>
        <p:nvSpPr>
          <p:cNvPr id="7" name="Slide Number Placeholder 6">
            <a:extLst>
              <a:ext uri="{FF2B5EF4-FFF2-40B4-BE49-F238E27FC236}">
                <a16:creationId xmlns:a16="http://schemas.microsoft.com/office/drawing/2014/main" id="{3A5E0BED-8B1D-4CBB-8C67-93333E311FEB}"/>
              </a:ext>
            </a:extLst>
          </p:cNvPr>
          <p:cNvSpPr>
            <a:spLocks noGrp="1"/>
          </p:cNvSpPr>
          <p:nvPr>
            <p:ph type="sldNum" sz="quarter" idx="12"/>
          </p:nvPr>
        </p:nvSpPr>
        <p:spPr/>
        <p:txBody>
          <a:bodyPr/>
          <a:lstStyle/>
          <a:p>
            <a:fld id="{4F2E8AFD-0E36-4673-A91C-9254FB546E62}" type="slidenum">
              <a:rPr lang="en-GB" smtClean="0"/>
              <a:t>‹#›</a:t>
            </a:fld>
            <a:endParaRPr lang="en-GB"/>
          </a:p>
        </p:txBody>
      </p:sp>
    </p:spTree>
    <p:extLst>
      <p:ext uri="{BB962C8B-B14F-4D97-AF65-F5344CB8AC3E}">
        <p14:creationId xmlns:p14="http://schemas.microsoft.com/office/powerpoint/2010/main" val="38725046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198C4F-CA68-464E-8E92-90AFC25BE10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558CF85-0964-42A1-9CC5-373BA8D1E53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A3322DE-E85E-4269-A0B3-55525697C44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739B5AC-E68D-4A2E-9E18-13E83820EC9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27FB5BE-6B62-496F-962C-32616B1A2AC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8417142-6D60-481A-991F-F553B104AD27}"/>
              </a:ext>
            </a:extLst>
          </p:cNvPr>
          <p:cNvSpPr>
            <a:spLocks noGrp="1"/>
          </p:cNvSpPr>
          <p:nvPr>
            <p:ph type="dt" sz="half" idx="10"/>
          </p:nvPr>
        </p:nvSpPr>
        <p:spPr/>
        <p:txBody>
          <a:bodyPr/>
          <a:lstStyle/>
          <a:p>
            <a:fld id="{C11EA09B-3AF8-49EC-BC22-472A1BA43ECA}" type="datetime1">
              <a:rPr lang="en-GB" smtClean="0"/>
              <a:t>09/07/2023</a:t>
            </a:fld>
            <a:endParaRPr lang="en-GB"/>
          </a:p>
        </p:txBody>
      </p:sp>
      <p:sp>
        <p:nvSpPr>
          <p:cNvPr id="8" name="Footer Placeholder 7">
            <a:extLst>
              <a:ext uri="{FF2B5EF4-FFF2-40B4-BE49-F238E27FC236}">
                <a16:creationId xmlns:a16="http://schemas.microsoft.com/office/drawing/2014/main" id="{80C62334-2E11-43B1-A061-D41EC184A0A8}"/>
              </a:ext>
            </a:extLst>
          </p:cNvPr>
          <p:cNvSpPr>
            <a:spLocks noGrp="1"/>
          </p:cNvSpPr>
          <p:nvPr>
            <p:ph type="ftr" sz="quarter" idx="11"/>
          </p:nvPr>
        </p:nvSpPr>
        <p:spPr/>
        <p:txBody>
          <a:bodyPr/>
          <a:lstStyle/>
          <a:p>
            <a:r>
              <a:rPr lang="en-GB"/>
              <a:t>NEAR/TBS/2021/EA-RP/0086</a:t>
            </a:r>
          </a:p>
        </p:txBody>
      </p:sp>
      <p:sp>
        <p:nvSpPr>
          <p:cNvPr id="9" name="Slide Number Placeholder 8">
            <a:extLst>
              <a:ext uri="{FF2B5EF4-FFF2-40B4-BE49-F238E27FC236}">
                <a16:creationId xmlns:a16="http://schemas.microsoft.com/office/drawing/2014/main" id="{2C8D2773-1DE0-477D-9824-3C016E6DBF92}"/>
              </a:ext>
            </a:extLst>
          </p:cNvPr>
          <p:cNvSpPr>
            <a:spLocks noGrp="1"/>
          </p:cNvSpPr>
          <p:nvPr>
            <p:ph type="sldNum" sz="quarter" idx="12"/>
          </p:nvPr>
        </p:nvSpPr>
        <p:spPr/>
        <p:txBody>
          <a:bodyPr/>
          <a:lstStyle/>
          <a:p>
            <a:fld id="{4F2E8AFD-0E36-4673-A91C-9254FB546E62}" type="slidenum">
              <a:rPr lang="en-GB" smtClean="0"/>
              <a:t>‹#›</a:t>
            </a:fld>
            <a:endParaRPr lang="en-GB"/>
          </a:p>
        </p:txBody>
      </p:sp>
    </p:spTree>
    <p:extLst>
      <p:ext uri="{BB962C8B-B14F-4D97-AF65-F5344CB8AC3E}">
        <p14:creationId xmlns:p14="http://schemas.microsoft.com/office/powerpoint/2010/main" val="3225337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B3A310-6340-43F2-8526-6876E674ABC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F847D50-629A-48A2-97C2-C47AB2710E9F}"/>
              </a:ext>
            </a:extLst>
          </p:cNvPr>
          <p:cNvSpPr>
            <a:spLocks noGrp="1"/>
          </p:cNvSpPr>
          <p:nvPr>
            <p:ph type="dt" sz="half" idx="10"/>
          </p:nvPr>
        </p:nvSpPr>
        <p:spPr/>
        <p:txBody>
          <a:bodyPr/>
          <a:lstStyle/>
          <a:p>
            <a:fld id="{95730C80-B5DE-4F57-A69B-24318301B5EF}" type="datetime1">
              <a:rPr lang="en-GB" smtClean="0"/>
              <a:t>09/07/2023</a:t>
            </a:fld>
            <a:endParaRPr lang="en-GB"/>
          </a:p>
        </p:txBody>
      </p:sp>
      <p:sp>
        <p:nvSpPr>
          <p:cNvPr id="4" name="Footer Placeholder 3">
            <a:extLst>
              <a:ext uri="{FF2B5EF4-FFF2-40B4-BE49-F238E27FC236}">
                <a16:creationId xmlns:a16="http://schemas.microsoft.com/office/drawing/2014/main" id="{6CFEAC7B-F286-49D9-A3A3-C9422C91CC3C}"/>
              </a:ext>
            </a:extLst>
          </p:cNvPr>
          <p:cNvSpPr>
            <a:spLocks noGrp="1"/>
          </p:cNvSpPr>
          <p:nvPr>
            <p:ph type="ftr" sz="quarter" idx="11"/>
          </p:nvPr>
        </p:nvSpPr>
        <p:spPr/>
        <p:txBody>
          <a:bodyPr/>
          <a:lstStyle/>
          <a:p>
            <a:r>
              <a:rPr lang="en-GB"/>
              <a:t>NEAR/TBS/2021/EA-RP/0086</a:t>
            </a:r>
          </a:p>
        </p:txBody>
      </p:sp>
      <p:sp>
        <p:nvSpPr>
          <p:cNvPr id="5" name="Slide Number Placeholder 4">
            <a:extLst>
              <a:ext uri="{FF2B5EF4-FFF2-40B4-BE49-F238E27FC236}">
                <a16:creationId xmlns:a16="http://schemas.microsoft.com/office/drawing/2014/main" id="{2057C821-7046-4B9C-8F0C-3A3F15F3238D}"/>
              </a:ext>
            </a:extLst>
          </p:cNvPr>
          <p:cNvSpPr>
            <a:spLocks noGrp="1"/>
          </p:cNvSpPr>
          <p:nvPr>
            <p:ph type="sldNum" sz="quarter" idx="12"/>
          </p:nvPr>
        </p:nvSpPr>
        <p:spPr/>
        <p:txBody>
          <a:bodyPr/>
          <a:lstStyle/>
          <a:p>
            <a:fld id="{4F2E8AFD-0E36-4673-A91C-9254FB546E62}" type="slidenum">
              <a:rPr lang="en-GB" smtClean="0"/>
              <a:t>‹#›</a:t>
            </a:fld>
            <a:endParaRPr lang="en-GB"/>
          </a:p>
        </p:txBody>
      </p:sp>
    </p:spTree>
    <p:extLst>
      <p:ext uri="{BB962C8B-B14F-4D97-AF65-F5344CB8AC3E}">
        <p14:creationId xmlns:p14="http://schemas.microsoft.com/office/powerpoint/2010/main" val="2706400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C6B3556-01E7-4101-B9A2-AAE34294966C}"/>
              </a:ext>
            </a:extLst>
          </p:cNvPr>
          <p:cNvSpPr>
            <a:spLocks noGrp="1"/>
          </p:cNvSpPr>
          <p:nvPr>
            <p:ph type="dt" sz="half" idx="10"/>
          </p:nvPr>
        </p:nvSpPr>
        <p:spPr/>
        <p:txBody>
          <a:bodyPr/>
          <a:lstStyle/>
          <a:p>
            <a:fld id="{F3E729FC-A7E7-4B13-925F-51E06C381E82}" type="datetime1">
              <a:rPr lang="en-GB" smtClean="0"/>
              <a:t>09/07/2023</a:t>
            </a:fld>
            <a:endParaRPr lang="en-GB"/>
          </a:p>
        </p:txBody>
      </p:sp>
      <p:sp>
        <p:nvSpPr>
          <p:cNvPr id="3" name="Footer Placeholder 2">
            <a:extLst>
              <a:ext uri="{FF2B5EF4-FFF2-40B4-BE49-F238E27FC236}">
                <a16:creationId xmlns:a16="http://schemas.microsoft.com/office/drawing/2014/main" id="{FD67C497-F151-4357-956D-C118D178CA16}"/>
              </a:ext>
            </a:extLst>
          </p:cNvPr>
          <p:cNvSpPr>
            <a:spLocks noGrp="1"/>
          </p:cNvSpPr>
          <p:nvPr>
            <p:ph type="ftr" sz="quarter" idx="11"/>
          </p:nvPr>
        </p:nvSpPr>
        <p:spPr/>
        <p:txBody>
          <a:bodyPr/>
          <a:lstStyle/>
          <a:p>
            <a:r>
              <a:rPr lang="en-GB"/>
              <a:t>NEAR/TBS/2021/EA-RP/0086</a:t>
            </a:r>
          </a:p>
        </p:txBody>
      </p:sp>
      <p:sp>
        <p:nvSpPr>
          <p:cNvPr id="4" name="Slide Number Placeholder 3">
            <a:extLst>
              <a:ext uri="{FF2B5EF4-FFF2-40B4-BE49-F238E27FC236}">
                <a16:creationId xmlns:a16="http://schemas.microsoft.com/office/drawing/2014/main" id="{7814F40E-EFBB-48DA-87F8-14FAE29C948D}"/>
              </a:ext>
            </a:extLst>
          </p:cNvPr>
          <p:cNvSpPr>
            <a:spLocks noGrp="1"/>
          </p:cNvSpPr>
          <p:nvPr>
            <p:ph type="sldNum" sz="quarter" idx="12"/>
          </p:nvPr>
        </p:nvSpPr>
        <p:spPr/>
        <p:txBody>
          <a:bodyPr/>
          <a:lstStyle/>
          <a:p>
            <a:fld id="{4F2E8AFD-0E36-4673-A91C-9254FB546E62}" type="slidenum">
              <a:rPr lang="en-GB" smtClean="0"/>
              <a:t>‹#›</a:t>
            </a:fld>
            <a:endParaRPr lang="en-GB"/>
          </a:p>
        </p:txBody>
      </p:sp>
    </p:spTree>
    <p:extLst>
      <p:ext uri="{BB962C8B-B14F-4D97-AF65-F5344CB8AC3E}">
        <p14:creationId xmlns:p14="http://schemas.microsoft.com/office/powerpoint/2010/main" val="42531018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CFAF6-3601-4CAD-8B7C-E247F2111E1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2FC8A80-F5D2-456E-AD8D-8A65E3313CD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0CD2D646-BBAA-47B1-8D8F-88D98D64B8C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C0F2066-AD5E-40BE-952C-79A7685A04CC}"/>
              </a:ext>
            </a:extLst>
          </p:cNvPr>
          <p:cNvSpPr>
            <a:spLocks noGrp="1"/>
          </p:cNvSpPr>
          <p:nvPr>
            <p:ph type="dt" sz="half" idx="10"/>
          </p:nvPr>
        </p:nvSpPr>
        <p:spPr/>
        <p:txBody>
          <a:bodyPr/>
          <a:lstStyle/>
          <a:p>
            <a:fld id="{4C6D5CDE-96BA-41DA-A125-323DC2313160}" type="datetime1">
              <a:rPr lang="en-GB" smtClean="0"/>
              <a:t>09/07/2023</a:t>
            </a:fld>
            <a:endParaRPr lang="en-GB"/>
          </a:p>
        </p:txBody>
      </p:sp>
      <p:sp>
        <p:nvSpPr>
          <p:cNvPr id="6" name="Footer Placeholder 5">
            <a:extLst>
              <a:ext uri="{FF2B5EF4-FFF2-40B4-BE49-F238E27FC236}">
                <a16:creationId xmlns:a16="http://schemas.microsoft.com/office/drawing/2014/main" id="{3D7B8D63-3814-4FE3-BB26-53E354B71EDA}"/>
              </a:ext>
            </a:extLst>
          </p:cNvPr>
          <p:cNvSpPr>
            <a:spLocks noGrp="1"/>
          </p:cNvSpPr>
          <p:nvPr>
            <p:ph type="ftr" sz="quarter" idx="11"/>
          </p:nvPr>
        </p:nvSpPr>
        <p:spPr/>
        <p:txBody>
          <a:bodyPr/>
          <a:lstStyle/>
          <a:p>
            <a:r>
              <a:rPr lang="en-GB"/>
              <a:t>NEAR/TBS/2021/EA-RP/0086</a:t>
            </a:r>
          </a:p>
        </p:txBody>
      </p:sp>
      <p:sp>
        <p:nvSpPr>
          <p:cNvPr id="7" name="Slide Number Placeholder 6">
            <a:extLst>
              <a:ext uri="{FF2B5EF4-FFF2-40B4-BE49-F238E27FC236}">
                <a16:creationId xmlns:a16="http://schemas.microsoft.com/office/drawing/2014/main" id="{2221A37D-DB1C-4996-AF63-571A0C7C30AC}"/>
              </a:ext>
            </a:extLst>
          </p:cNvPr>
          <p:cNvSpPr>
            <a:spLocks noGrp="1"/>
          </p:cNvSpPr>
          <p:nvPr>
            <p:ph type="sldNum" sz="quarter" idx="12"/>
          </p:nvPr>
        </p:nvSpPr>
        <p:spPr/>
        <p:txBody>
          <a:bodyPr/>
          <a:lstStyle/>
          <a:p>
            <a:fld id="{4F2E8AFD-0E36-4673-A91C-9254FB546E62}" type="slidenum">
              <a:rPr lang="en-GB" smtClean="0"/>
              <a:t>‹#›</a:t>
            </a:fld>
            <a:endParaRPr lang="en-GB"/>
          </a:p>
        </p:txBody>
      </p:sp>
    </p:spTree>
    <p:extLst>
      <p:ext uri="{BB962C8B-B14F-4D97-AF65-F5344CB8AC3E}">
        <p14:creationId xmlns:p14="http://schemas.microsoft.com/office/powerpoint/2010/main" val="8958430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8563E0-F86C-4EF6-B6AF-F82C450D291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A8D37F7-A4E7-41A9-9E59-5D99360C561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a:extLst>
              <a:ext uri="{FF2B5EF4-FFF2-40B4-BE49-F238E27FC236}">
                <a16:creationId xmlns:a16="http://schemas.microsoft.com/office/drawing/2014/main" id="{28F4D18B-AC7E-465F-B68A-07454A565C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3EA27EA-61EF-458C-AE82-788F6CBD0496}"/>
              </a:ext>
            </a:extLst>
          </p:cNvPr>
          <p:cNvSpPr>
            <a:spLocks noGrp="1"/>
          </p:cNvSpPr>
          <p:nvPr>
            <p:ph type="dt" sz="half" idx="10"/>
          </p:nvPr>
        </p:nvSpPr>
        <p:spPr/>
        <p:txBody>
          <a:bodyPr/>
          <a:lstStyle/>
          <a:p>
            <a:fld id="{87FFF045-FB4E-42AD-A438-2C38E19A5287}" type="datetime1">
              <a:rPr lang="en-GB" smtClean="0"/>
              <a:t>09/07/2023</a:t>
            </a:fld>
            <a:endParaRPr lang="en-GB"/>
          </a:p>
        </p:txBody>
      </p:sp>
      <p:sp>
        <p:nvSpPr>
          <p:cNvPr id="6" name="Footer Placeholder 5">
            <a:extLst>
              <a:ext uri="{FF2B5EF4-FFF2-40B4-BE49-F238E27FC236}">
                <a16:creationId xmlns:a16="http://schemas.microsoft.com/office/drawing/2014/main" id="{69615928-4674-479F-9751-E22541F60EE5}"/>
              </a:ext>
            </a:extLst>
          </p:cNvPr>
          <p:cNvSpPr>
            <a:spLocks noGrp="1"/>
          </p:cNvSpPr>
          <p:nvPr>
            <p:ph type="ftr" sz="quarter" idx="11"/>
          </p:nvPr>
        </p:nvSpPr>
        <p:spPr/>
        <p:txBody>
          <a:bodyPr/>
          <a:lstStyle/>
          <a:p>
            <a:r>
              <a:rPr lang="en-GB"/>
              <a:t>NEAR/TBS/2021/EA-RP/0086</a:t>
            </a:r>
          </a:p>
        </p:txBody>
      </p:sp>
      <p:sp>
        <p:nvSpPr>
          <p:cNvPr id="7" name="Slide Number Placeholder 6">
            <a:extLst>
              <a:ext uri="{FF2B5EF4-FFF2-40B4-BE49-F238E27FC236}">
                <a16:creationId xmlns:a16="http://schemas.microsoft.com/office/drawing/2014/main" id="{A2CA139A-90E2-4148-9095-DED25C21CD5F}"/>
              </a:ext>
            </a:extLst>
          </p:cNvPr>
          <p:cNvSpPr>
            <a:spLocks noGrp="1"/>
          </p:cNvSpPr>
          <p:nvPr>
            <p:ph type="sldNum" sz="quarter" idx="12"/>
          </p:nvPr>
        </p:nvSpPr>
        <p:spPr/>
        <p:txBody>
          <a:bodyPr/>
          <a:lstStyle/>
          <a:p>
            <a:fld id="{4F2E8AFD-0E36-4673-A91C-9254FB546E62}" type="slidenum">
              <a:rPr lang="en-GB" smtClean="0"/>
              <a:t>‹#›</a:t>
            </a:fld>
            <a:endParaRPr lang="en-GB"/>
          </a:p>
        </p:txBody>
      </p:sp>
    </p:spTree>
    <p:extLst>
      <p:ext uri="{BB962C8B-B14F-4D97-AF65-F5344CB8AC3E}">
        <p14:creationId xmlns:p14="http://schemas.microsoft.com/office/powerpoint/2010/main" val="15194723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A37C1EE-49B3-4334-B0BB-9F5E71AC626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5A80AD5-E520-464D-908F-FC02FB90FD4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6A64EE5-5B21-498E-8522-D806165D35E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B1A373-201D-4E2D-BFF9-BEFF40D26E37}" type="datetime1">
              <a:rPr lang="en-GB" smtClean="0"/>
              <a:t>09/07/2023</a:t>
            </a:fld>
            <a:endParaRPr lang="en-GB"/>
          </a:p>
        </p:txBody>
      </p:sp>
      <p:sp>
        <p:nvSpPr>
          <p:cNvPr id="5" name="Footer Placeholder 4">
            <a:extLst>
              <a:ext uri="{FF2B5EF4-FFF2-40B4-BE49-F238E27FC236}">
                <a16:creationId xmlns:a16="http://schemas.microsoft.com/office/drawing/2014/main" id="{9E03E353-EF8A-42F5-ABCC-4D56CCD4EE7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NEAR/TBS/2021/EA-RP/0086</a:t>
            </a:r>
          </a:p>
        </p:txBody>
      </p:sp>
      <p:sp>
        <p:nvSpPr>
          <p:cNvPr id="6" name="Slide Number Placeholder 5">
            <a:extLst>
              <a:ext uri="{FF2B5EF4-FFF2-40B4-BE49-F238E27FC236}">
                <a16:creationId xmlns:a16="http://schemas.microsoft.com/office/drawing/2014/main" id="{B4C7C548-C856-4B87-B84C-0707022CD2A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2E8AFD-0E36-4673-A91C-9254FB546E62}" type="slidenum">
              <a:rPr lang="en-GB" smtClean="0"/>
              <a:t>‹#›</a:t>
            </a:fld>
            <a:endParaRPr lang="en-GB"/>
          </a:p>
        </p:txBody>
      </p:sp>
    </p:spTree>
    <p:extLst>
      <p:ext uri="{BB962C8B-B14F-4D97-AF65-F5344CB8AC3E}">
        <p14:creationId xmlns:p14="http://schemas.microsoft.com/office/powerpoint/2010/main" val="35040844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hyperlink" Target="https://ec.europa.eu/info/funding-tenders/opportunities/portal/screen/how-to-participate/partner-search" TargetMode="External"/><Relationship Id="rId2" Type="http://schemas.openxmlformats.org/officeDocument/2006/relationships/hyperlink" Target="https://msca.b2match.io/" TargetMode="External"/><Relationship Id="rId1" Type="http://schemas.openxmlformats.org/officeDocument/2006/relationships/slideLayout" Target="../slideLayouts/slideLayout12.xml"/><Relationship Id="rId5" Type="http://schemas.openxmlformats.org/officeDocument/2006/relationships/image" Target="../media/image7.png"/><Relationship Id="rId4" Type="http://schemas.openxmlformats.org/officeDocument/2006/relationships/hyperlink" Target="https://euraxess.ec.europa.eu/partnering/organisations/search"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hyperlink" Target="https://msca.b2match.io/" TargetMode="Externa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ec.europa.eu/info/funding-tenders/opportunities/portal/screen/how-to-participate/partner-search" TargetMode="External"/><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euraxess.ec.europa.eu/partnering/organisations/search" TargetMode="External"/><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7038B7-C331-4F60-962D-883D2AEBE97F}"/>
              </a:ext>
            </a:extLst>
          </p:cNvPr>
          <p:cNvSpPr>
            <a:spLocks noGrp="1"/>
          </p:cNvSpPr>
          <p:nvPr>
            <p:ph type="ctrTitle"/>
          </p:nvPr>
        </p:nvSpPr>
        <p:spPr>
          <a:xfrm>
            <a:off x="1524000" y="1184046"/>
            <a:ext cx="9144000" cy="2387600"/>
          </a:xfrm>
        </p:spPr>
        <p:txBody>
          <a:bodyPr>
            <a:normAutofit fontScale="90000"/>
          </a:bodyPr>
          <a:lstStyle/>
          <a:p>
            <a:r>
              <a:rPr lang="en-GB" b="1" dirty="0">
                <a:solidFill>
                  <a:srgbClr val="002060"/>
                </a:solidFill>
                <a:latin typeface="Arial" panose="020B0604020202020204" pitchFamily="34" charset="0"/>
                <a:cs typeface="Arial" panose="020B0604020202020204" pitchFamily="34" charset="0"/>
              </a:rPr>
              <a:t>SUPPORT TO GEORGIA’S RESEARCHERS’ MOBILITY</a:t>
            </a:r>
            <a:endParaRPr lang="en-US" b="1" dirty="0">
              <a:solidFill>
                <a:srgbClr val="002060"/>
              </a:solidFill>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475D13C7-614E-4E47-8014-2116C99D7B03}"/>
              </a:ext>
            </a:extLst>
          </p:cNvPr>
          <p:cNvSpPr>
            <a:spLocks noGrp="1"/>
          </p:cNvSpPr>
          <p:nvPr>
            <p:ph type="subTitle" idx="1"/>
          </p:nvPr>
        </p:nvSpPr>
        <p:spPr>
          <a:xfrm>
            <a:off x="1524000" y="3800568"/>
            <a:ext cx="9144000" cy="1655762"/>
          </a:xfrm>
        </p:spPr>
        <p:txBody>
          <a:bodyPr>
            <a:normAutofit/>
          </a:bodyPr>
          <a:lstStyle/>
          <a:p>
            <a:r>
              <a:rPr lang="ka-GE" sz="4000" b="1" dirty="0">
                <a:solidFill>
                  <a:srgbClr val="002060"/>
                </a:solidFill>
                <a:latin typeface="Arial" panose="020B0604020202020204" pitchFamily="34" charset="0"/>
                <a:cs typeface="Arial" panose="020B0604020202020204" pitchFamily="34" charset="0"/>
              </a:rPr>
              <a:t>თემა 2: პარტნიორებისა და მასპინძელი ორგანიზაციების მოძიება </a:t>
            </a:r>
            <a:endParaRPr lang="en-US" sz="4000" b="1" dirty="0">
              <a:solidFill>
                <a:srgbClr val="002060"/>
              </a:solidFill>
              <a:latin typeface="Arial" panose="020B0604020202020204" pitchFamily="34" charset="0"/>
              <a:cs typeface="Arial" panose="020B0604020202020204" pitchFamily="34" charset="0"/>
            </a:endParaRPr>
          </a:p>
        </p:txBody>
      </p:sp>
      <p:sp>
        <p:nvSpPr>
          <p:cNvPr id="8" name="Text Box 10">
            <a:extLst>
              <a:ext uri="{FF2B5EF4-FFF2-40B4-BE49-F238E27FC236}">
                <a16:creationId xmlns:a16="http://schemas.microsoft.com/office/drawing/2014/main" id="{947173AE-BD43-43F3-9431-0FFB5E45AFFC}"/>
              </a:ext>
            </a:extLst>
          </p:cNvPr>
          <p:cNvSpPr txBox="1">
            <a:spLocks/>
          </p:cNvSpPr>
          <p:nvPr/>
        </p:nvSpPr>
        <p:spPr>
          <a:xfrm>
            <a:off x="1698292" y="5935882"/>
            <a:ext cx="5363571" cy="795994"/>
          </a:xfrm>
          <a:prstGeom prst="rect">
            <a:avLst/>
          </a:prstGeom>
          <a:solidFill>
            <a:prstClr val="white"/>
          </a:solidFill>
          <a:ln>
            <a:noFill/>
          </a:ln>
        </p:spPr>
        <p:txBody>
          <a:bodyPr rot="0" spcFirstLastPara="0" vert="horz" wrap="square" lIns="0" tIns="0" rIns="0" bIns="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n-GB" b="1"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This project is implemented on behalf of the EU by</a:t>
            </a:r>
            <a:endParaRPr lang="en-US" dirty="0">
              <a:solidFill>
                <a:srgbClr val="002060"/>
              </a:solidFill>
              <a:effectLst/>
              <a:latin typeface="Calibri" panose="020F0502020204030204" pitchFamily="34" charset="0"/>
              <a:ea typeface="Calibri" panose="020F0502020204030204" pitchFamily="34" charset="0"/>
              <a:cs typeface="Arial" panose="020B0604020202020204" pitchFamily="34" charset="0"/>
            </a:endParaRPr>
          </a:p>
        </p:txBody>
      </p:sp>
      <p:pic>
        <p:nvPicPr>
          <p:cNvPr id="9" name="Picture 8" descr="Graphical user interface, text, application, email&#10;&#10;Description automatically generated">
            <a:extLst>
              <a:ext uri="{FF2B5EF4-FFF2-40B4-BE49-F238E27FC236}">
                <a16:creationId xmlns:a16="http://schemas.microsoft.com/office/drawing/2014/main" id="{85733A57-3E02-44FE-B00A-142767C5F86B}"/>
              </a:ext>
            </a:extLst>
          </p:cNvPr>
          <p:cNvPicPr/>
          <p:nvPr/>
        </p:nvPicPr>
        <p:blipFill>
          <a:blip r:embed="rId2">
            <a:extLst>
              <a:ext uri="{28A0092B-C50C-407E-A947-70E740481C1C}">
                <a14:useLocalDpi xmlns:a14="http://schemas.microsoft.com/office/drawing/2010/main" val="0"/>
              </a:ext>
            </a:extLst>
          </a:blip>
          <a:stretch>
            <a:fillRect/>
          </a:stretch>
        </p:blipFill>
        <p:spPr>
          <a:xfrm>
            <a:off x="7144603" y="5513696"/>
            <a:ext cx="4217157" cy="1300437"/>
          </a:xfrm>
          <a:prstGeom prst="rect">
            <a:avLst/>
          </a:prstGeom>
        </p:spPr>
      </p:pic>
      <p:pic>
        <p:nvPicPr>
          <p:cNvPr id="5" name="Picture 4">
            <a:extLst>
              <a:ext uri="{FF2B5EF4-FFF2-40B4-BE49-F238E27FC236}">
                <a16:creationId xmlns:a16="http://schemas.microsoft.com/office/drawing/2014/main" id="{DD86ACF2-BF4D-4BE8-9CDF-F89995D8D4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95855" y="59157"/>
            <a:ext cx="1775234" cy="1548000"/>
          </a:xfrm>
          <a:prstGeom prst="rect">
            <a:avLst/>
          </a:prstGeom>
        </p:spPr>
      </p:pic>
      <p:pic>
        <p:nvPicPr>
          <p:cNvPr id="7" name="Picture 6" descr="Blue writing on a white background&#10;&#10;Description automatically generated with low confidence">
            <a:extLst>
              <a:ext uri="{FF2B5EF4-FFF2-40B4-BE49-F238E27FC236}">
                <a16:creationId xmlns:a16="http://schemas.microsoft.com/office/drawing/2014/main" id="{87CB6D2D-F1C4-2789-AD2F-4E5A9FBFCB1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10" y="10510"/>
            <a:ext cx="8072180" cy="1692000"/>
          </a:xfrm>
          <a:prstGeom prst="rect">
            <a:avLst/>
          </a:prstGeom>
        </p:spPr>
      </p:pic>
    </p:spTree>
    <p:extLst>
      <p:ext uri="{BB962C8B-B14F-4D97-AF65-F5344CB8AC3E}">
        <p14:creationId xmlns:p14="http://schemas.microsoft.com/office/powerpoint/2010/main" val="26698782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79010F47-8DA2-4C41-BCA8-3C002502DF7A}" type="slidenum">
              <a:rPr lang="de-CH" smtClean="0"/>
              <a:pPr/>
              <a:t>10</a:t>
            </a:fld>
            <a:endParaRPr lang="de-CH"/>
          </a:p>
        </p:txBody>
      </p:sp>
      <p:sp>
        <p:nvSpPr>
          <p:cNvPr id="3" name="Text Placeholder 2"/>
          <p:cNvSpPr>
            <a:spLocks noGrp="1"/>
          </p:cNvSpPr>
          <p:nvPr>
            <p:ph type="body" sz="quarter" idx="11"/>
          </p:nvPr>
        </p:nvSpPr>
        <p:spPr>
          <a:xfrm>
            <a:off x="1006643" y="379832"/>
            <a:ext cx="8616465" cy="520510"/>
          </a:xfrm>
        </p:spPr>
        <p:txBody>
          <a:bodyPr>
            <a:noAutofit/>
          </a:bodyPr>
          <a:lstStyle/>
          <a:p>
            <a:r>
              <a:rPr lang="hr-HR" sz="3517" dirty="0">
                <a:solidFill>
                  <a:srgbClr val="0000D4"/>
                </a:solidFill>
              </a:rPr>
              <a:t>Partner search useful links</a:t>
            </a:r>
            <a:endParaRPr lang="en-US" sz="3517" dirty="0"/>
          </a:p>
        </p:txBody>
      </p:sp>
      <p:sp>
        <p:nvSpPr>
          <p:cNvPr id="4" name="Text Placeholder 3"/>
          <p:cNvSpPr>
            <a:spLocks noGrp="1"/>
          </p:cNvSpPr>
          <p:nvPr>
            <p:ph type="body" sz="quarter" idx="12"/>
          </p:nvPr>
        </p:nvSpPr>
        <p:spPr>
          <a:xfrm>
            <a:off x="750054" y="1352119"/>
            <a:ext cx="5486663" cy="5146905"/>
          </a:xfrm>
        </p:spPr>
        <p:txBody>
          <a:bodyPr>
            <a:normAutofit fontScale="55000" lnSpcReduction="20000"/>
          </a:bodyPr>
          <a:lstStyle/>
          <a:p>
            <a:pPr marL="837448" indent="-837448">
              <a:buClr>
                <a:srgbClr val="0000D4"/>
              </a:buClr>
              <a:buFont typeface="Wingdings" panose="05000000000000000000" pitchFamily="2" charset="2"/>
              <a:buChar char="ü"/>
            </a:pPr>
            <a:r>
              <a:rPr lang="en-US" cap="none" dirty="0">
                <a:solidFill>
                  <a:srgbClr val="0000D4"/>
                </a:solidFill>
              </a:rPr>
              <a:t>MSCA-NET - </a:t>
            </a:r>
            <a:r>
              <a:rPr lang="en-US" cap="none" dirty="0">
                <a:solidFill>
                  <a:srgbClr val="0000D4"/>
                </a:solidFill>
                <a:hlinkClick r:id="rId2"/>
              </a:rPr>
              <a:t>https://msca.b2match.io/</a:t>
            </a:r>
            <a:endParaRPr lang="hr-HR" cap="none" dirty="0">
              <a:solidFill>
                <a:srgbClr val="0000D4"/>
              </a:solidFill>
            </a:endParaRPr>
          </a:p>
          <a:p>
            <a:pPr marL="837448" indent="-837448">
              <a:buClr>
                <a:srgbClr val="0000D4"/>
              </a:buClr>
              <a:buFont typeface="Wingdings" panose="05000000000000000000" pitchFamily="2" charset="2"/>
              <a:buChar char="ü"/>
            </a:pPr>
            <a:r>
              <a:rPr lang="da-DK" cap="none" dirty="0">
                <a:solidFill>
                  <a:srgbClr val="0000D4"/>
                </a:solidFill>
              </a:rPr>
              <a:t>FTOP - </a:t>
            </a:r>
            <a:r>
              <a:rPr lang="da-DK" cap="none" dirty="0">
                <a:solidFill>
                  <a:srgbClr val="0000D4"/>
                </a:solidFill>
                <a:hlinkClick r:id="rId3"/>
              </a:rPr>
              <a:t>https://ec.europa.eu/info/funding-tenders/opportunities/portal/screen/how-to-participate/partner-search</a:t>
            </a:r>
            <a:r>
              <a:rPr lang="da-DK" cap="none" dirty="0">
                <a:solidFill>
                  <a:srgbClr val="0000D4"/>
                </a:solidFill>
              </a:rPr>
              <a:t> </a:t>
            </a:r>
          </a:p>
          <a:p>
            <a:pPr marL="837448" indent="-837448">
              <a:buClr>
                <a:srgbClr val="0000D4"/>
              </a:buClr>
              <a:buFont typeface="Wingdings" panose="05000000000000000000" pitchFamily="2" charset="2"/>
              <a:buChar char="ü"/>
            </a:pPr>
            <a:r>
              <a:rPr lang="da-DK" cap="none" dirty="0">
                <a:solidFill>
                  <a:srgbClr val="0000D4"/>
                </a:solidFill>
              </a:rPr>
              <a:t>EURAXESS - </a:t>
            </a:r>
            <a:r>
              <a:rPr lang="da-DK" cap="none" dirty="0">
                <a:solidFill>
                  <a:srgbClr val="0000D4"/>
                </a:solidFill>
                <a:hlinkClick r:id="rId4"/>
              </a:rPr>
              <a:t>https://euraxess.ec.europa.eu/partnering/organisations/search</a:t>
            </a:r>
            <a:r>
              <a:rPr lang="da-DK" cap="none" dirty="0">
                <a:solidFill>
                  <a:srgbClr val="0000D4"/>
                </a:solidFill>
              </a:rPr>
              <a:t> </a:t>
            </a:r>
            <a:endParaRPr lang="en-US" cap="none" dirty="0">
              <a:solidFill>
                <a:srgbClr val="0000D4"/>
              </a:solidFill>
            </a:endParaRPr>
          </a:p>
        </p:txBody>
      </p:sp>
      <p:pic>
        <p:nvPicPr>
          <p:cNvPr id="5" name="Picture 4">
            <a:extLst>
              <a:ext uri="{FF2B5EF4-FFF2-40B4-BE49-F238E27FC236}">
                <a16:creationId xmlns:a16="http://schemas.microsoft.com/office/drawing/2014/main" id="{455B8E7F-9473-4307-921E-BA088E75F573}"/>
              </a:ext>
            </a:extLst>
          </p:cNvPr>
          <p:cNvPicPr>
            <a:picLocks noChangeAspect="1"/>
          </p:cNvPicPr>
          <p:nvPr/>
        </p:nvPicPr>
        <p:blipFill>
          <a:blip r:embed="rId5"/>
          <a:stretch>
            <a:fillRect/>
          </a:stretch>
        </p:blipFill>
        <p:spPr>
          <a:xfrm>
            <a:off x="6560135" y="1169557"/>
            <a:ext cx="3600247" cy="4926654"/>
          </a:xfrm>
          <a:prstGeom prst="rect">
            <a:avLst/>
          </a:prstGeom>
        </p:spPr>
      </p:pic>
      <p:sp>
        <p:nvSpPr>
          <p:cNvPr id="6" name="TextBox 5">
            <a:extLst>
              <a:ext uri="{FF2B5EF4-FFF2-40B4-BE49-F238E27FC236}">
                <a16:creationId xmlns:a16="http://schemas.microsoft.com/office/drawing/2014/main" id="{3FD9E31A-3FD6-4FAD-B44F-1B4F9306C4FF}"/>
              </a:ext>
            </a:extLst>
          </p:cNvPr>
          <p:cNvSpPr txBox="1"/>
          <p:nvPr/>
        </p:nvSpPr>
        <p:spPr>
          <a:xfrm>
            <a:off x="6560135" y="6207681"/>
            <a:ext cx="4244466" cy="582687"/>
          </a:xfrm>
          <a:prstGeom prst="rect">
            <a:avLst/>
          </a:prstGeom>
          <a:noFill/>
        </p:spPr>
        <p:txBody>
          <a:bodyPr wrap="square">
            <a:spAutoFit/>
          </a:bodyPr>
          <a:lstStyle/>
          <a:p>
            <a:r>
              <a:rPr lang="hr-HR" sz="1600" dirty="0">
                <a:solidFill>
                  <a:srgbClr val="0000D4"/>
                </a:solidFill>
              </a:rPr>
              <a:t>https://horizoneuropencpportal.eu/sites/default/files/2022-05/guide-for-ps-tool.pdf</a:t>
            </a:r>
          </a:p>
        </p:txBody>
      </p:sp>
    </p:spTree>
    <p:extLst>
      <p:ext uri="{BB962C8B-B14F-4D97-AF65-F5344CB8AC3E}">
        <p14:creationId xmlns:p14="http://schemas.microsoft.com/office/powerpoint/2010/main" val="30360783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79010F47-8DA2-4C41-BCA8-3C002502DF7A}" type="slidenum">
              <a:rPr lang="de-CH" smtClean="0"/>
              <a:pPr/>
              <a:t>11</a:t>
            </a:fld>
            <a:endParaRPr lang="de-CH"/>
          </a:p>
        </p:txBody>
      </p:sp>
      <p:sp>
        <p:nvSpPr>
          <p:cNvPr id="3" name="Text Placeholder 2"/>
          <p:cNvSpPr>
            <a:spLocks noGrp="1"/>
          </p:cNvSpPr>
          <p:nvPr>
            <p:ph type="body" sz="quarter" idx="11"/>
          </p:nvPr>
        </p:nvSpPr>
        <p:spPr>
          <a:xfrm>
            <a:off x="995334" y="379832"/>
            <a:ext cx="8616466" cy="520510"/>
          </a:xfrm>
        </p:spPr>
        <p:txBody>
          <a:bodyPr>
            <a:noAutofit/>
          </a:bodyPr>
          <a:lstStyle/>
          <a:p>
            <a:r>
              <a:rPr lang="en-US" sz="3517" dirty="0">
                <a:hlinkClick r:id="rId2"/>
              </a:rPr>
              <a:t>MSCA-NET matchmaking platform</a:t>
            </a:r>
            <a:endParaRPr lang="en-US" sz="3517" dirty="0"/>
          </a:p>
        </p:txBody>
      </p:sp>
      <p:sp>
        <p:nvSpPr>
          <p:cNvPr id="4" name="Text Placeholder 3"/>
          <p:cNvSpPr>
            <a:spLocks noGrp="1"/>
          </p:cNvSpPr>
          <p:nvPr>
            <p:ph type="body" sz="quarter" idx="12"/>
          </p:nvPr>
        </p:nvSpPr>
        <p:spPr>
          <a:xfrm>
            <a:off x="8700458" y="1304106"/>
            <a:ext cx="2951309" cy="4541974"/>
          </a:xfrm>
        </p:spPr>
        <p:txBody>
          <a:bodyPr>
            <a:noAutofit/>
          </a:bodyPr>
          <a:lstStyle/>
          <a:p>
            <a:pPr marL="350487" indent="-350487">
              <a:buFont typeface="Wingdings" panose="05000000000000000000" pitchFamily="2" charset="2"/>
              <a:buChar char="ü"/>
            </a:pPr>
            <a:r>
              <a:rPr lang="en-US" sz="1954" cap="none" dirty="0"/>
              <a:t>Facilitates the cooperation between all types of institutions, companies, and researchers</a:t>
            </a:r>
          </a:p>
          <a:p>
            <a:pPr marL="350487" indent="-350487">
              <a:buFont typeface="Wingdings" panose="05000000000000000000" pitchFamily="2" charset="2"/>
              <a:buChar char="ü"/>
            </a:pPr>
            <a:r>
              <a:rPr lang="en-US" sz="1954" cap="none" dirty="0"/>
              <a:t>Bilateral and even multilateral cooperation can be established on the platform</a:t>
            </a:r>
          </a:p>
          <a:p>
            <a:pPr marL="350487" indent="-350487">
              <a:buFont typeface="Wingdings" panose="05000000000000000000" pitchFamily="2" charset="2"/>
              <a:buChar char="ü"/>
            </a:pPr>
            <a:r>
              <a:rPr lang="en-US" sz="1954" cap="none" dirty="0"/>
              <a:t>Meetings can be organized to prepare successful MSCA projects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5334" y="1304106"/>
            <a:ext cx="7467714" cy="4541974"/>
          </a:xfrm>
          <a:prstGeom prst="rect">
            <a:avLst/>
          </a:prstGeom>
        </p:spPr>
      </p:pic>
    </p:spTree>
    <p:extLst>
      <p:ext uri="{BB962C8B-B14F-4D97-AF65-F5344CB8AC3E}">
        <p14:creationId xmlns:p14="http://schemas.microsoft.com/office/powerpoint/2010/main" val="25168777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79010F47-8DA2-4C41-BCA8-3C002502DF7A}" type="slidenum">
              <a:rPr lang="de-CH" smtClean="0"/>
              <a:pPr/>
              <a:t>12</a:t>
            </a:fld>
            <a:endParaRPr lang="de-CH"/>
          </a:p>
        </p:txBody>
      </p:sp>
      <p:sp>
        <p:nvSpPr>
          <p:cNvPr id="3" name="Text Placeholder 2"/>
          <p:cNvSpPr>
            <a:spLocks noGrp="1"/>
          </p:cNvSpPr>
          <p:nvPr>
            <p:ph type="body" sz="quarter" idx="11"/>
          </p:nvPr>
        </p:nvSpPr>
        <p:spPr>
          <a:xfrm>
            <a:off x="1006643" y="379832"/>
            <a:ext cx="8616465" cy="520510"/>
          </a:xfrm>
        </p:spPr>
        <p:txBody>
          <a:bodyPr>
            <a:noAutofit/>
          </a:bodyPr>
          <a:lstStyle/>
          <a:p>
            <a:r>
              <a:rPr lang="hr-HR" sz="3517" dirty="0">
                <a:solidFill>
                  <a:srgbClr val="0000D4"/>
                </a:solidFill>
                <a:hlinkClick r:id="rId2"/>
              </a:rPr>
              <a:t>Funding and Tenders </a:t>
            </a:r>
            <a:r>
              <a:rPr lang="en-US" sz="3517" dirty="0">
                <a:solidFill>
                  <a:srgbClr val="0000D4"/>
                </a:solidFill>
                <a:hlinkClick r:id="rId2"/>
              </a:rPr>
              <a:t>Opportunities </a:t>
            </a:r>
            <a:r>
              <a:rPr lang="hr-HR" sz="3517" dirty="0">
                <a:solidFill>
                  <a:srgbClr val="0000D4"/>
                </a:solidFill>
                <a:hlinkClick r:id="rId2"/>
              </a:rPr>
              <a:t>Portal</a:t>
            </a:r>
            <a:endParaRPr lang="en-US" sz="3517" dirty="0"/>
          </a:p>
        </p:txBody>
      </p:sp>
      <p:sp>
        <p:nvSpPr>
          <p:cNvPr id="4" name="Text Placeholder 3"/>
          <p:cNvSpPr>
            <a:spLocks noGrp="1"/>
          </p:cNvSpPr>
          <p:nvPr>
            <p:ph type="body" sz="quarter" idx="12"/>
          </p:nvPr>
        </p:nvSpPr>
        <p:spPr>
          <a:xfrm>
            <a:off x="1006643" y="1680607"/>
            <a:ext cx="4356224" cy="1956663"/>
          </a:xfrm>
        </p:spPr>
        <p:txBody>
          <a:bodyPr>
            <a:normAutofit fontScale="92500" lnSpcReduction="10000"/>
          </a:bodyPr>
          <a:lstStyle/>
          <a:p>
            <a:pPr marL="279149" indent="-279149">
              <a:buFont typeface="Wingdings" panose="05000000000000000000" pitchFamily="2" charset="2"/>
              <a:buChar char="ü"/>
            </a:pPr>
            <a:r>
              <a:rPr lang="en-US" sz="1661" cap="none" dirty="0"/>
              <a:t>Finding partners based on their involvement in EU funded </a:t>
            </a:r>
            <a:r>
              <a:rPr lang="en-US" sz="1661" cap="none" dirty="0" err="1"/>
              <a:t>programmes</a:t>
            </a:r>
            <a:endParaRPr lang="en-US" sz="1661" cap="none" dirty="0"/>
          </a:p>
          <a:p>
            <a:pPr marL="279149" indent="-279149">
              <a:buFont typeface="Wingdings" panose="05000000000000000000" pitchFamily="2" charset="2"/>
              <a:buChar char="ü"/>
            </a:pPr>
            <a:r>
              <a:rPr lang="en-US" sz="1661" cap="none" dirty="0"/>
              <a:t>Full </a:t>
            </a:r>
            <a:r>
              <a:rPr lang="en-US" sz="1661" cap="none" dirty="0" err="1"/>
              <a:t>organisation</a:t>
            </a:r>
            <a:r>
              <a:rPr lang="en-US" sz="1661" cap="none" dirty="0"/>
              <a:t> profile (list of projects, roles, main collaborations)</a:t>
            </a:r>
          </a:p>
          <a:p>
            <a:pPr marL="279149" indent="-279149">
              <a:buFont typeface="Wingdings" panose="05000000000000000000" pitchFamily="2" charset="2"/>
              <a:buChar char="ü"/>
            </a:pPr>
            <a:r>
              <a:rPr lang="en-US" sz="1661" cap="none" dirty="0"/>
              <a:t>Direct partner search within each topic/ call</a:t>
            </a:r>
          </a:p>
          <a:p>
            <a:pPr marL="279149" indent="-279149">
              <a:buFont typeface="Wingdings" panose="05000000000000000000" pitchFamily="2" charset="2"/>
              <a:buChar char="ü"/>
            </a:pPr>
            <a:r>
              <a:rPr lang="en-US" sz="1661" cap="none" dirty="0"/>
              <a:t>You may publish your offer/ interest for one or more of the open/ forthcoming topics of a call on the Portal</a:t>
            </a:r>
          </a:p>
        </p:txBody>
      </p:sp>
      <p:pic>
        <p:nvPicPr>
          <p:cNvPr id="5" name="Picture 4">
            <a:extLst>
              <a:ext uri="{FF2B5EF4-FFF2-40B4-BE49-F238E27FC236}">
                <a16:creationId xmlns:a16="http://schemas.microsoft.com/office/drawing/2014/main" id="{534C7644-ED8A-4AA9-B542-109F28C82AD6}"/>
              </a:ext>
            </a:extLst>
          </p:cNvPr>
          <p:cNvPicPr>
            <a:picLocks noChangeAspect="1"/>
          </p:cNvPicPr>
          <p:nvPr/>
        </p:nvPicPr>
        <p:blipFill>
          <a:blip r:embed="rId3"/>
          <a:stretch>
            <a:fillRect/>
          </a:stretch>
        </p:blipFill>
        <p:spPr>
          <a:xfrm>
            <a:off x="5787284" y="1680607"/>
            <a:ext cx="5688391" cy="4500275"/>
          </a:xfrm>
          <a:prstGeom prst="rect">
            <a:avLst/>
          </a:prstGeom>
        </p:spPr>
      </p:pic>
      <p:pic>
        <p:nvPicPr>
          <p:cNvPr id="6" name="Picture 5">
            <a:extLst>
              <a:ext uri="{FF2B5EF4-FFF2-40B4-BE49-F238E27FC236}">
                <a16:creationId xmlns:a16="http://schemas.microsoft.com/office/drawing/2014/main" id="{AA45D59A-56EB-4173-8C1F-B2D548202940}"/>
              </a:ext>
            </a:extLst>
          </p:cNvPr>
          <p:cNvPicPr>
            <a:picLocks noChangeAspect="1"/>
          </p:cNvPicPr>
          <p:nvPr/>
        </p:nvPicPr>
        <p:blipFill>
          <a:blip r:embed="rId4"/>
          <a:stretch>
            <a:fillRect/>
          </a:stretch>
        </p:blipFill>
        <p:spPr>
          <a:xfrm>
            <a:off x="694460" y="3637270"/>
            <a:ext cx="4978807" cy="2543612"/>
          </a:xfrm>
          <a:prstGeom prst="rect">
            <a:avLst/>
          </a:prstGeom>
        </p:spPr>
      </p:pic>
    </p:spTree>
    <p:extLst>
      <p:ext uri="{BB962C8B-B14F-4D97-AF65-F5344CB8AC3E}">
        <p14:creationId xmlns:p14="http://schemas.microsoft.com/office/powerpoint/2010/main" val="36690719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79010F47-8DA2-4C41-BCA8-3C002502DF7A}" type="slidenum">
              <a:rPr lang="de-CH" smtClean="0"/>
              <a:pPr/>
              <a:t>13</a:t>
            </a:fld>
            <a:endParaRPr lang="de-CH"/>
          </a:p>
        </p:txBody>
      </p:sp>
      <p:sp>
        <p:nvSpPr>
          <p:cNvPr id="3" name="Text Placeholder 2"/>
          <p:cNvSpPr>
            <a:spLocks noGrp="1"/>
          </p:cNvSpPr>
          <p:nvPr>
            <p:ph type="body" sz="quarter" idx="11"/>
          </p:nvPr>
        </p:nvSpPr>
        <p:spPr>
          <a:xfrm>
            <a:off x="1006643" y="379832"/>
            <a:ext cx="8661695" cy="520510"/>
          </a:xfrm>
        </p:spPr>
        <p:txBody>
          <a:bodyPr>
            <a:noAutofit/>
          </a:bodyPr>
          <a:lstStyle/>
          <a:p>
            <a:r>
              <a:rPr lang="hr-HR" sz="3517" dirty="0">
                <a:hlinkClick r:id="rId2"/>
              </a:rPr>
              <a:t>EURAXESS Partnering</a:t>
            </a:r>
            <a:endParaRPr lang="en-US" sz="3517" dirty="0"/>
          </a:p>
        </p:txBody>
      </p:sp>
      <p:sp>
        <p:nvSpPr>
          <p:cNvPr id="4" name="Text Placeholder 3"/>
          <p:cNvSpPr>
            <a:spLocks noGrp="1"/>
          </p:cNvSpPr>
          <p:nvPr>
            <p:ph type="body" sz="quarter" idx="12"/>
          </p:nvPr>
        </p:nvSpPr>
        <p:spPr>
          <a:xfrm>
            <a:off x="1006643" y="1499684"/>
            <a:ext cx="4737925" cy="1700395"/>
          </a:xfrm>
        </p:spPr>
        <p:txBody>
          <a:bodyPr>
            <a:normAutofit/>
          </a:bodyPr>
          <a:lstStyle/>
          <a:p>
            <a:pPr marL="334979" indent="-334979">
              <a:buFont typeface="Wingdings" panose="05000000000000000000" pitchFamily="2" charset="2"/>
              <a:buChar char="ü"/>
            </a:pPr>
            <a:r>
              <a:rPr lang="en-GB" sz="1954" cap="none" dirty="0">
                <a:solidFill>
                  <a:srgbClr val="0000D4"/>
                </a:solidFill>
              </a:rPr>
              <a:t>Find organisations through EURAXESS database for the perfect business match!</a:t>
            </a:r>
          </a:p>
          <a:p>
            <a:pPr marL="334979" indent="-334979">
              <a:buFont typeface="Wingdings" panose="05000000000000000000" pitchFamily="2" charset="2"/>
              <a:buChar char="ü"/>
            </a:pPr>
            <a:r>
              <a:rPr lang="en-GB" sz="1954" cap="none" dirty="0">
                <a:solidFill>
                  <a:srgbClr val="0000D4"/>
                </a:solidFill>
              </a:rPr>
              <a:t>Login with your EURAXESS account</a:t>
            </a:r>
          </a:p>
          <a:p>
            <a:endParaRPr lang="en-US" dirty="0"/>
          </a:p>
        </p:txBody>
      </p:sp>
      <p:pic>
        <p:nvPicPr>
          <p:cNvPr id="7" name="Picture 6">
            <a:extLst>
              <a:ext uri="{FF2B5EF4-FFF2-40B4-BE49-F238E27FC236}">
                <a16:creationId xmlns:a16="http://schemas.microsoft.com/office/drawing/2014/main" id="{9041F3F1-1C15-4FAA-A43A-BBA471FA2150}"/>
              </a:ext>
            </a:extLst>
          </p:cNvPr>
          <p:cNvPicPr/>
          <p:nvPr/>
        </p:nvPicPr>
        <p:blipFill>
          <a:blip r:embed="rId3"/>
          <a:stretch>
            <a:fillRect/>
          </a:stretch>
        </p:blipFill>
        <p:spPr>
          <a:xfrm>
            <a:off x="1140305" y="2923627"/>
            <a:ext cx="4879695" cy="3253130"/>
          </a:xfrm>
          <a:prstGeom prst="rect">
            <a:avLst/>
          </a:prstGeom>
        </p:spPr>
      </p:pic>
      <p:pic>
        <p:nvPicPr>
          <p:cNvPr id="8" name="Picture 7">
            <a:extLst>
              <a:ext uri="{FF2B5EF4-FFF2-40B4-BE49-F238E27FC236}">
                <a16:creationId xmlns:a16="http://schemas.microsoft.com/office/drawing/2014/main" id="{518296B4-2206-487D-83A9-D3E88B3131FC}"/>
              </a:ext>
            </a:extLst>
          </p:cNvPr>
          <p:cNvPicPr/>
          <p:nvPr/>
        </p:nvPicPr>
        <p:blipFill>
          <a:blip r:embed="rId4"/>
          <a:stretch>
            <a:fillRect/>
          </a:stretch>
        </p:blipFill>
        <p:spPr>
          <a:xfrm>
            <a:off x="6790224" y="1283725"/>
            <a:ext cx="4919398" cy="3279805"/>
          </a:xfrm>
          <a:prstGeom prst="rect">
            <a:avLst/>
          </a:prstGeom>
        </p:spPr>
      </p:pic>
    </p:spTree>
    <p:extLst>
      <p:ext uri="{BB962C8B-B14F-4D97-AF65-F5344CB8AC3E}">
        <p14:creationId xmlns:p14="http://schemas.microsoft.com/office/powerpoint/2010/main" val="30926909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D81E9C-FF6F-49EE-AEA3-59BC66C767A7}"/>
              </a:ext>
            </a:extLst>
          </p:cNvPr>
          <p:cNvSpPr>
            <a:spLocks noGrp="1"/>
          </p:cNvSpPr>
          <p:nvPr>
            <p:ph type="title"/>
          </p:nvPr>
        </p:nvSpPr>
        <p:spPr/>
        <p:txBody>
          <a:bodyPr>
            <a:normAutofit/>
          </a:bodyPr>
          <a:lstStyle/>
          <a:p>
            <a:pPr algn="ctr"/>
            <a:r>
              <a:rPr lang="hu-HU" dirty="0">
                <a:solidFill>
                  <a:srgbClr val="002060"/>
                </a:solidFill>
                <a:effectLst/>
                <a:latin typeface="Sylfaen" panose="010A0502050306030303" pitchFamily="18" charset="0"/>
                <a:ea typeface="Times New Roman" panose="02020603050405020304" pitchFamily="18" charset="0"/>
                <a:cs typeface="Sylfaen" panose="010A0502050306030303" pitchFamily="18" charset="0"/>
              </a:rPr>
              <a:t>არააკადემიური</a:t>
            </a:r>
            <a:r>
              <a:rPr lang="hu-HU" dirty="0">
                <a:solidFill>
                  <a:srgbClr val="002060"/>
                </a:solidFill>
                <a:effectLst/>
                <a:latin typeface="Sylfaen" panose="010A0502050306030303" pitchFamily="18" charset="0"/>
                <a:ea typeface="Times New Roman" panose="02020603050405020304" pitchFamily="18" charset="0"/>
                <a:cs typeface="Calibri" panose="020F0502020204030204" pitchFamily="34" charset="0"/>
              </a:rPr>
              <a:t> </a:t>
            </a:r>
            <a:r>
              <a:rPr lang="hu-HU" dirty="0">
                <a:solidFill>
                  <a:srgbClr val="002060"/>
                </a:solidFill>
                <a:effectLst/>
                <a:latin typeface="Sylfaen" panose="010A0502050306030303" pitchFamily="18" charset="0"/>
                <a:ea typeface="Times New Roman" panose="02020603050405020304" pitchFamily="18" charset="0"/>
                <a:cs typeface="Sylfaen" panose="010A0502050306030303" pitchFamily="18" charset="0"/>
              </a:rPr>
              <a:t>სექტორის</a:t>
            </a:r>
            <a:r>
              <a:rPr lang="hu-HU" dirty="0">
                <a:solidFill>
                  <a:srgbClr val="002060"/>
                </a:solidFill>
                <a:effectLst/>
                <a:latin typeface="Sylfaen" panose="010A0502050306030303" pitchFamily="18" charset="0"/>
                <a:ea typeface="Times New Roman" panose="02020603050405020304" pitchFamily="18" charset="0"/>
                <a:cs typeface="Calibri" panose="020F0502020204030204" pitchFamily="34" charset="0"/>
              </a:rPr>
              <a:t> </a:t>
            </a:r>
            <a:r>
              <a:rPr lang="hu-HU" dirty="0">
                <a:solidFill>
                  <a:srgbClr val="002060"/>
                </a:solidFill>
                <a:effectLst/>
                <a:latin typeface="Sylfaen" panose="010A0502050306030303" pitchFamily="18" charset="0"/>
                <a:ea typeface="Times New Roman" panose="02020603050405020304" pitchFamily="18" charset="0"/>
                <a:cs typeface="Sylfaen" panose="010A0502050306030303" pitchFamily="18" charset="0"/>
              </a:rPr>
              <a:t>მოზიდვა</a:t>
            </a:r>
            <a:r>
              <a:rPr lang="hu-HU" dirty="0">
                <a:solidFill>
                  <a:srgbClr val="002060"/>
                </a:solidFill>
                <a:effectLst/>
                <a:latin typeface="Sylfaen" panose="010A0502050306030303" pitchFamily="18" charset="0"/>
                <a:ea typeface="Times New Roman" panose="02020603050405020304" pitchFamily="18" charset="0"/>
                <a:cs typeface="Calibri" panose="020F0502020204030204" pitchFamily="34" charset="0"/>
              </a:rPr>
              <a:t> </a:t>
            </a:r>
            <a:r>
              <a:rPr lang="hu-HU" dirty="0">
                <a:solidFill>
                  <a:srgbClr val="002060"/>
                </a:solidFill>
                <a:effectLst/>
                <a:latin typeface="Sylfaen" panose="010A0502050306030303" pitchFamily="18" charset="0"/>
                <a:ea typeface="Times New Roman" panose="02020603050405020304" pitchFamily="18" charset="0"/>
                <a:cs typeface="Sylfaen" panose="010A0502050306030303" pitchFamily="18" charset="0"/>
              </a:rPr>
              <a:t>და</a:t>
            </a:r>
            <a:r>
              <a:rPr lang="hu-HU" dirty="0">
                <a:solidFill>
                  <a:srgbClr val="002060"/>
                </a:solidFill>
                <a:effectLst/>
                <a:latin typeface="Sylfaen" panose="010A0502050306030303" pitchFamily="18" charset="0"/>
                <a:ea typeface="Times New Roman" panose="02020603050405020304" pitchFamily="18" charset="0"/>
                <a:cs typeface="Calibri" panose="020F0502020204030204" pitchFamily="34" charset="0"/>
              </a:rPr>
              <a:t> </a:t>
            </a:r>
            <a:r>
              <a:rPr lang="hu-HU" dirty="0">
                <a:solidFill>
                  <a:srgbClr val="002060"/>
                </a:solidFill>
                <a:effectLst/>
                <a:latin typeface="Sylfaen" panose="010A0502050306030303" pitchFamily="18" charset="0"/>
                <a:ea typeface="Times New Roman" panose="02020603050405020304" pitchFamily="18" charset="0"/>
                <a:cs typeface="Sylfaen" panose="010A0502050306030303" pitchFamily="18" charset="0"/>
              </a:rPr>
              <a:t>ჩართულობა</a:t>
            </a:r>
            <a:r>
              <a:rPr lang="hu-HU" dirty="0">
                <a:solidFill>
                  <a:srgbClr val="002060"/>
                </a:solidFill>
                <a:effectLst/>
                <a:latin typeface="Sylfaen" panose="010A0502050306030303" pitchFamily="18" charset="0"/>
                <a:ea typeface="Times New Roman" panose="02020603050405020304" pitchFamily="18" charset="0"/>
                <a:cs typeface="Calibri" panose="020F0502020204030204" pitchFamily="34" charset="0"/>
              </a:rPr>
              <a:t> </a:t>
            </a:r>
            <a:r>
              <a:rPr lang="hu-HU" dirty="0">
                <a:solidFill>
                  <a:srgbClr val="002060"/>
                </a:solidFill>
                <a:effectLst/>
                <a:latin typeface="Sylfaen" panose="010A0502050306030303" pitchFamily="18" charset="0"/>
                <a:ea typeface="Times New Roman" panose="02020603050405020304" pitchFamily="18" charset="0"/>
                <a:cs typeface="Cambria" panose="02040503050406030204" pitchFamily="18" charset="0"/>
              </a:rPr>
              <a:t> </a:t>
            </a:r>
            <a:endParaRPr lang="en-US" dirty="0"/>
          </a:p>
        </p:txBody>
      </p:sp>
      <p:sp>
        <p:nvSpPr>
          <p:cNvPr id="3" name="Content Placeholder 2">
            <a:extLst>
              <a:ext uri="{FF2B5EF4-FFF2-40B4-BE49-F238E27FC236}">
                <a16:creationId xmlns:a16="http://schemas.microsoft.com/office/drawing/2014/main" id="{5A48A682-0B3A-4493-8105-D33B92326F72}"/>
              </a:ext>
            </a:extLst>
          </p:cNvPr>
          <p:cNvSpPr>
            <a:spLocks noGrp="1"/>
          </p:cNvSpPr>
          <p:nvPr>
            <p:ph idx="1"/>
          </p:nvPr>
        </p:nvSpPr>
        <p:spPr/>
        <p:txBody>
          <a:bodyPr>
            <a:normAutofit fontScale="85000" lnSpcReduction="20000"/>
          </a:bodyPr>
          <a:lstStyle/>
          <a:p>
            <a:pPr marL="0" indent="0">
              <a:buNone/>
            </a:pPr>
            <a:r>
              <a:rPr lang="en-US" dirty="0"/>
              <a:t>Value of supervisor, why is it important, when will it be planned, what knowledge will be acquired, added value to the project and for the further career development of the researcher.</a:t>
            </a:r>
          </a:p>
          <a:p>
            <a:r>
              <a:rPr lang="en-US" dirty="0"/>
              <a:t>Non-academic placements – mobility to another entity, located in a EU member state or associated country, can only take place to an organization I non-academic sector and after the end of the regular duration of the project. Has designated budget. Additional 6 months period in member/associated state</a:t>
            </a:r>
          </a:p>
          <a:p>
            <a:r>
              <a:rPr lang="en-US" dirty="0"/>
              <a:t>Secondment – temporary transfer to another entity in any sector, anywhere in the world at any time during the action, typically to perform a part of research or to gain experience. No designated budget. (not more that 1/3 of PF, 1/3 of outgoing phase in global PF)</a:t>
            </a:r>
          </a:p>
          <a:p>
            <a:r>
              <a:rPr lang="en-US" dirty="0"/>
              <a:t>Short visit – mobility to another location outside the physical premises of the beneficiary, including internationally. </a:t>
            </a:r>
          </a:p>
        </p:txBody>
      </p:sp>
      <p:sp>
        <p:nvSpPr>
          <p:cNvPr id="4" name="Footer Placeholder 3">
            <a:extLst>
              <a:ext uri="{FF2B5EF4-FFF2-40B4-BE49-F238E27FC236}">
                <a16:creationId xmlns:a16="http://schemas.microsoft.com/office/drawing/2014/main" id="{3EFF01D2-E6F3-42A9-B548-B4FBF156A258}"/>
              </a:ext>
            </a:extLst>
          </p:cNvPr>
          <p:cNvSpPr>
            <a:spLocks noGrp="1"/>
          </p:cNvSpPr>
          <p:nvPr>
            <p:ph type="ftr" sz="quarter" idx="11"/>
          </p:nvPr>
        </p:nvSpPr>
        <p:spPr/>
        <p:txBody>
          <a:bodyPr/>
          <a:lstStyle/>
          <a:p>
            <a:r>
              <a:rPr lang="en-GB"/>
              <a:t>NEAR/TBS/2021/EA-RP/0086</a:t>
            </a:r>
            <a:endParaRPr lang="en-GB" dirty="0"/>
          </a:p>
        </p:txBody>
      </p:sp>
    </p:spTree>
    <p:extLst>
      <p:ext uri="{BB962C8B-B14F-4D97-AF65-F5344CB8AC3E}">
        <p14:creationId xmlns:p14="http://schemas.microsoft.com/office/powerpoint/2010/main" val="32374675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FB3D54-0849-4B65-AA05-AD8D38242080}"/>
              </a:ext>
            </a:extLst>
          </p:cNvPr>
          <p:cNvSpPr>
            <a:spLocks noGrp="1"/>
          </p:cNvSpPr>
          <p:nvPr>
            <p:ph type="title"/>
          </p:nvPr>
        </p:nvSpPr>
        <p:spPr/>
        <p:txBody>
          <a:bodyPr>
            <a:normAutofit/>
          </a:bodyPr>
          <a:lstStyle/>
          <a:p>
            <a:pPr algn="ctr"/>
            <a:r>
              <a:rPr lang="ka-GE" sz="4000" dirty="0"/>
              <a:t>ორგანიზაციებისათვის შესაძლებლობები</a:t>
            </a:r>
            <a:endParaRPr lang="en-US" sz="4000" dirty="0"/>
          </a:p>
        </p:txBody>
      </p:sp>
      <p:sp>
        <p:nvSpPr>
          <p:cNvPr id="4" name="Footer Placeholder 3">
            <a:extLst>
              <a:ext uri="{FF2B5EF4-FFF2-40B4-BE49-F238E27FC236}">
                <a16:creationId xmlns:a16="http://schemas.microsoft.com/office/drawing/2014/main" id="{405C8454-2133-4E71-A79E-CA8A6D068995}"/>
              </a:ext>
            </a:extLst>
          </p:cNvPr>
          <p:cNvSpPr>
            <a:spLocks noGrp="1"/>
          </p:cNvSpPr>
          <p:nvPr>
            <p:ph type="ftr" sz="quarter" idx="11"/>
          </p:nvPr>
        </p:nvSpPr>
        <p:spPr/>
        <p:txBody>
          <a:bodyPr/>
          <a:lstStyle/>
          <a:p>
            <a:r>
              <a:rPr lang="en-GB"/>
              <a:t>NEAR/TBS/2021/EA-RP/0086</a:t>
            </a:r>
            <a:endParaRPr lang="en-GB" dirty="0"/>
          </a:p>
        </p:txBody>
      </p:sp>
      <p:graphicFrame>
        <p:nvGraphicFramePr>
          <p:cNvPr id="5" name="Content Placeholder 3">
            <a:extLst>
              <a:ext uri="{FF2B5EF4-FFF2-40B4-BE49-F238E27FC236}">
                <a16:creationId xmlns:a16="http://schemas.microsoft.com/office/drawing/2014/main" id="{8F68A19D-97AF-4DE8-A38C-79B1989856D0}"/>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787416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61F3C8-92CD-4202-875D-796F7122025F}"/>
              </a:ext>
            </a:extLst>
          </p:cNvPr>
          <p:cNvSpPr>
            <a:spLocks noGrp="1"/>
          </p:cNvSpPr>
          <p:nvPr>
            <p:ph type="title"/>
          </p:nvPr>
        </p:nvSpPr>
        <p:spPr/>
        <p:txBody>
          <a:bodyPr/>
          <a:lstStyle/>
          <a:p>
            <a:pPr algn="ctr"/>
            <a:r>
              <a:rPr lang="ka-GE" dirty="0"/>
              <a:t>შეჯამება </a:t>
            </a:r>
            <a:endParaRPr lang="en-US" dirty="0"/>
          </a:p>
        </p:txBody>
      </p:sp>
      <p:sp>
        <p:nvSpPr>
          <p:cNvPr id="3" name="Content Placeholder 2">
            <a:extLst>
              <a:ext uri="{FF2B5EF4-FFF2-40B4-BE49-F238E27FC236}">
                <a16:creationId xmlns:a16="http://schemas.microsoft.com/office/drawing/2014/main" id="{16D9B13B-474E-4F17-962A-54E2030CB0BD}"/>
              </a:ext>
            </a:extLst>
          </p:cNvPr>
          <p:cNvSpPr>
            <a:spLocks noGrp="1"/>
          </p:cNvSpPr>
          <p:nvPr>
            <p:ph idx="1"/>
          </p:nvPr>
        </p:nvSpPr>
        <p:spPr/>
        <p:txBody>
          <a:bodyPr/>
          <a:lstStyle/>
          <a:p>
            <a:r>
              <a:rPr lang="ka-GE"/>
              <a:t>შეკითხვები </a:t>
            </a:r>
            <a:endParaRPr lang="en-US"/>
          </a:p>
        </p:txBody>
      </p:sp>
      <p:sp>
        <p:nvSpPr>
          <p:cNvPr id="4" name="Footer Placeholder 3">
            <a:extLst>
              <a:ext uri="{FF2B5EF4-FFF2-40B4-BE49-F238E27FC236}">
                <a16:creationId xmlns:a16="http://schemas.microsoft.com/office/drawing/2014/main" id="{795B808A-62EF-4E4B-AE83-99B9AEB11F39}"/>
              </a:ext>
            </a:extLst>
          </p:cNvPr>
          <p:cNvSpPr>
            <a:spLocks noGrp="1"/>
          </p:cNvSpPr>
          <p:nvPr>
            <p:ph type="ftr" sz="quarter" idx="11"/>
          </p:nvPr>
        </p:nvSpPr>
        <p:spPr/>
        <p:txBody>
          <a:bodyPr/>
          <a:lstStyle/>
          <a:p>
            <a:r>
              <a:rPr lang="en-GB"/>
              <a:t>NEAR/TBS/2021/EA-RP/0086</a:t>
            </a:r>
            <a:endParaRPr lang="en-GB" dirty="0"/>
          </a:p>
        </p:txBody>
      </p:sp>
    </p:spTree>
    <p:extLst>
      <p:ext uri="{BB962C8B-B14F-4D97-AF65-F5344CB8AC3E}">
        <p14:creationId xmlns:p14="http://schemas.microsoft.com/office/powerpoint/2010/main" val="11394919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4A9976-5CD5-45F2-9623-26727C575C36}"/>
              </a:ext>
            </a:extLst>
          </p:cNvPr>
          <p:cNvSpPr>
            <a:spLocks noGrp="1"/>
          </p:cNvSpPr>
          <p:nvPr>
            <p:ph type="title"/>
          </p:nvPr>
        </p:nvSpPr>
        <p:spPr/>
        <p:txBody>
          <a:bodyPr>
            <a:normAutofit/>
          </a:bodyPr>
          <a:lstStyle/>
          <a:p>
            <a:pPr algn="ctr"/>
            <a:r>
              <a:rPr lang="ka-GE" sz="3600" b="1" dirty="0">
                <a:latin typeface="Arial" panose="020B0604020202020204" pitchFamily="34" charset="0"/>
                <a:cs typeface="Arial" panose="020B0604020202020204" pitchFamily="34" charset="0"/>
              </a:rPr>
              <a:t>მკვლევარის კარიერა და სამეწარმეო უნარები - 1</a:t>
            </a:r>
            <a:endParaRPr lang="en-US" sz="3600" b="1" dirty="0">
              <a:latin typeface="Arial" panose="020B0604020202020204" pitchFamily="34" charset="0"/>
              <a:cs typeface="Arial" panose="020B0604020202020204" pitchFamily="34" charset="0"/>
            </a:endParaRPr>
          </a:p>
        </p:txBody>
      </p:sp>
      <p:sp>
        <p:nvSpPr>
          <p:cNvPr id="4" name="Footer Placeholder 3">
            <a:extLst>
              <a:ext uri="{FF2B5EF4-FFF2-40B4-BE49-F238E27FC236}">
                <a16:creationId xmlns:a16="http://schemas.microsoft.com/office/drawing/2014/main" id="{5BE4F18C-32B5-44B2-906A-B6811BCE68A4}"/>
              </a:ext>
            </a:extLst>
          </p:cNvPr>
          <p:cNvSpPr>
            <a:spLocks noGrp="1"/>
          </p:cNvSpPr>
          <p:nvPr>
            <p:ph type="ftr" sz="quarter" idx="11"/>
          </p:nvPr>
        </p:nvSpPr>
        <p:spPr/>
        <p:txBody>
          <a:bodyPr/>
          <a:lstStyle/>
          <a:p>
            <a:r>
              <a:rPr lang="en-GB"/>
              <a:t>NEAR/TBS/2021/EA-RP/0086</a:t>
            </a:r>
          </a:p>
        </p:txBody>
      </p:sp>
      <p:sp>
        <p:nvSpPr>
          <p:cNvPr id="6" name="Content Placeholder 5">
            <a:extLst>
              <a:ext uri="{FF2B5EF4-FFF2-40B4-BE49-F238E27FC236}">
                <a16:creationId xmlns:a16="http://schemas.microsoft.com/office/drawing/2014/main" id="{5E98A8BF-1436-4A75-9E2D-42F03A0B6F36}"/>
              </a:ext>
            </a:extLst>
          </p:cNvPr>
          <p:cNvSpPr>
            <a:spLocks noGrp="1"/>
          </p:cNvSpPr>
          <p:nvPr>
            <p:ph idx="1"/>
          </p:nvPr>
        </p:nvSpPr>
        <p:spPr/>
        <p:txBody>
          <a:bodyPr/>
          <a:lstStyle/>
          <a:p>
            <a:r>
              <a:rPr lang="en-US" b="1" dirty="0"/>
              <a:t>MSCA </a:t>
            </a:r>
            <a:r>
              <a:rPr lang="ka-GE" b="1" dirty="0"/>
              <a:t>შესაძლებლობები მკვლევარებისთვის </a:t>
            </a:r>
          </a:p>
          <a:p>
            <a:pPr lvl="1"/>
            <a:r>
              <a:rPr lang="ka-GE" dirty="0"/>
              <a:t>ახალი თაობის მკვლევარები რომელთაც აქვთ უნარი იდეა აქციონ ბიზნეს შესაძლებლობად</a:t>
            </a:r>
          </a:p>
          <a:p>
            <a:pPr lvl="1"/>
            <a:r>
              <a:rPr lang="ka-GE" dirty="0"/>
              <a:t>მკვლევრები იღებენ უმაღლესი დონის ტრენინგს როგორც აკადემიაში, ასევე არააკადემიურ სექტორში მივლინებების, დასაქმებისა და სამუშაო დავალებების სახით</a:t>
            </a:r>
          </a:p>
          <a:p>
            <a:pPr lvl="1"/>
            <a:r>
              <a:rPr lang="ka-GE" dirty="0"/>
              <a:t>მარი კიურის მიმართულებები საშუალებას აძლევს მკვლევრებს</a:t>
            </a:r>
          </a:p>
          <a:p>
            <a:pPr lvl="2"/>
            <a:r>
              <a:rPr lang="ka-GE" dirty="0"/>
              <a:t>მოახდინონ ინოვაცია მსოფლიო დონის კვლევებში ჩართულობით</a:t>
            </a:r>
          </a:p>
          <a:p>
            <a:pPr lvl="2"/>
            <a:r>
              <a:rPr lang="ka-GE" dirty="0"/>
              <a:t>დაიწყონ ბიზნესი </a:t>
            </a:r>
          </a:p>
          <a:p>
            <a:pPr lvl="2"/>
            <a:r>
              <a:rPr lang="ka-GE" dirty="0"/>
              <a:t>დაიცვან იდეა და გამოგონება </a:t>
            </a:r>
            <a:endParaRPr lang="en-GB" dirty="0"/>
          </a:p>
        </p:txBody>
      </p:sp>
    </p:spTree>
    <p:extLst>
      <p:ext uri="{BB962C8B-B14F-4D97-AF65-F5344CB8AC3E}">
        <p14:creationId xmlns:p14="http://schemas.microsoft.com/office/powerpoint/2010/main" val="20052160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1EC69E-4B5A-4D4A-93CC-DCFCB11A51F1}"/>
              </a:ext>
            </a:extLst>
          </p:cNvPr>
          <p:cNvSpPr>
            <a:spLocks noGrp="1"/>
          </p:cNvSpPr>
          <p:nvPr>
            <p:ph type="title"/>
          </p:nvPr>
        </p:nvSpPr>
        <p:spPr/>
        <p:txBody>
          <a:bodyPr>
            <a:normAutofit/>
          </a:bodyPr>
          <a:lstStyle/>
          <a:p>
            <a:r>
              <a:rPr lang="ka-GE" sz="3600" b="1" dirty="0">
                <a:latin typeface="Arial" panose="020B0604020202020204" pitchFamily="34" charset="0"/>
                <a:cs typeface="Arial" panose="020B0604020202020204" pitchFamily="34" charset="0"/>
              </a:rPr>
              <a:t>მკვლევარის კარიერა და სამეწარმეო უნარები - 2</a:t>
            </a:r>
            <a:endParaRPr lang="en-US" sz="3600" dirty="0"/>
          </a:p>
        </p:txBody>
      </p:sp>
      <p:sp>
        <p:nvSpPr>
          <p:cNvPr id="3" name="Content Placeholder 2">
            <a:extLst>
              <a:ext uri="{FF2B5EF4-FFF2-40B4-BE49-F238E27FC236}">
                <a16:creationId xmlns:a16="http://schemas.microsoft.com/office/drawing/2014/main" id="{6ECD3554-16A3-4862-BBDB-54669E4F1657}"/>
              </a:ext>
            </a:extLst>
          </p:cNvPr>
          <p:cNvSpPr>
            <a:spLocks noGrp="1"/>
          </p:cNvSpPr>
          <p:nvPr>
            <p:ph idx="1"/>
          </p:nvPr>
        </p:nvSpPr>
        <p:spPr/>
        <p:txBody>
          <a:bodyPr/>
          <a:lstStyle/>
          <a:p>
            <a:r>
              <a:rPr lang="en-US" b="1" dirty="0"/>
              <a:t>MSCA </a:t>
            </a:r>
            <a:r>
              <a:rPr lang="ka-GE" b="1" dirty="0"/>
              <a:t>შესაძლებლობები ბიზნესისათვის</a:t>
            </a:r>
          </a:p>
          <a:p>
            <a:pPr lvl="1"/>
            <a:r>
              <a:rPr lang="ka-GE" dirty="0"/>
              <a:t>ინოცავიების ალტერნატიული გზა - მკვლევრების ჩართულობა რისკის გარეშე</a:t>
            </a:r>
          </a:p>
          <a:p>
            <a:pPr lvl="1"/>
            <a:r>
              <a:rPr lang="ka-GE" dirty="0"/>
              <a:t>აკადემიურ სექტორთან გამოცდილებისა და ცოდნის გაზიარების კუთხით კოლაბორაცია </a:t>
            </a:r>
          </a:p>
          <a:p>
            <a:pPr lvl="1"/>
            <a:r>
              <a:rPr lang="ka-GE" dirty="0"/>
              <a:t>უნივერსიტეტებსა და კვლევით ინსიტუტებში არსებული საჭირო ახალი ხელსაწყოებისა და დანადგარების გამოყენება </a:t>
            </a:r>
          </a:p>
          <a:p>
            <a:pPr lvl="1"/>
            <a:r>
              <a:rPr lang="ka-GE" dirty="0"/>
              <a:t>კვლევისა და ინოვაციის ტალანტებზე წვდომა </a:t>
            </a:r>
          </a:p>
          <a:p>
            <a:pPr lvl="1"/>
            <a:r>
              <a:rPr lang="ka-GE" dirty="0"/>
              <a:t>კვლევითი პროექტების კომპანიების საჭიროებებზე მორგების საშუალება</a:t>
            </a:r>
          </a:p>
          <a:p>
            <a:endParaRPr lang="en-US" dirty="0"/>
          </a:p>
        </p:txBody>
      </p:sp>
      <p:sp>
        <p:nvSpPr>
          <p:cNvPr id="4" name="Footer Placeholder 3">
            <a:extLst>
              <a:ext uri="{FF2B5EF4-FFF2-40B4-BE49-F238E27FC236}">
                <a16:creationId xmlns:a16="http://schemas.microsoft.com/office/drawing/2014/main" id="{70802C79-6A05-4407-AC4B-AAC4F0947F74}"/>
              </a:ext>
            </a:extLst>
          </p:cNvPr>
          <p:cNvSpPr>
            <a:spLocks noGrp="1"/>
          </p:cNvSpPr>
          <p:nvPr>
            <p:ph type="ftr" sz="quarter" idx="11"/>
          </p:nvPr>
        </p:nvSpPr>
        <p:spPr/>
        <p:txBody>
          <a:bodyPr/>
          <a:lstStyle/>
          <a:p>
            <a:r>
              <a:rPr lang="en-GB"/>
              <a:t>NEAR/TBS/2021/EA-RP/0086</a:t>
            </a:r>
            <a:endParaRPr lang="en-GB" dirty="0"/>
          </a:p>
        </p:txBody>
      </p:sp>
    </p:spTree>
    <p:extLst>
      <p:ext uri="{BB962C8B-B14F-4D97-AF65-F5344CB8AC3E}">
        <p14:creationId xmlns:p14="http://schemas.microsoft.com/office/powerpoint/2010/main" val="11741497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9861ED-346B-44A7-9448-76AE8216CA4F}"/>
              </a:ext>
            </a:extLst>
          </p:cNvPr>
          <p:cNvSpPr>
            <a:spLocks noGrp="1"/>
          </p:cNvSpPr>
          <p:nvPr>
            <p:ph type="title"/>
          </p:nvPr>
        </p:nvSpPr>
        <p:spPr/>
        <p:txBody>
          <a:bodyPr>
            <a:normAutofit/>
          </a:bodyPr>
          <a:lstStyle/>
          <a:p>
            <a:r>
              <a:rPr lang="ka-GE" sz="3600" b="1" dirty="0">
                <a:latin typeface="Arial" panose="020B0604020202020204" pitchFamily="34" charset="0"/>
                <a:cs typeface="Arial" panose="020B0604020202020204" pitchFamily="34" charset="0"/>
              </a:rPr>
              <a:t>მკვლევარის კარიერა და სამეწარმეო უნარები - 3</a:t>
            </a:r>
            <a:endParaRPr lang="en-US" sz="3600" dirty="0"/>
          </a:p>
        </p:txBody>
      </p:sp>
      <p:sp>
        <p:nvSpPr>
          <p:cNvPr id="3" name="Content Placeholder 2">
            <a:extLst>
              <a:ext uri="{FF2B5EF4-FFF2-40B4-BE49-F238E27FC236}">
                <a16:creationId xmlns:a16="http://schemas.microsoft.com/office/drawing/2014/main" id="{38AD4177-7B94-4C60-BC74-856940BF8405}"/>
              </a:ext>
            </a:extLst>
          </p:cNvPr>
          <p:cNvSpPr>
            <a:spLocks noGrp="1"/>
          </p:cNvSpPr>
          <p:nvPr>
            <p:ph idx="1"/>
          </p:nvPr>
        </p:nvSpPr>
        <p:spPr/>
        <p:txBody>
          <a:bodyPr/>
          <a:lstStyle/>
          <a:p>
            <a:r>
              <a:rPr lang="en-US" b="1" dirty="0"/>
              <a:t>MSCA </a:t>
            </a:r>
            <a:r>
              <a:rPr lang="ka-GE" b="1" dirty="0"/>
              <a:t>შესაძლებლობები აკადემიისათვის</a:t>
            </a:r>
          </a:p>
          <a:p>
            <a:pPr lvl="1"/>
            <a:r>
              <a:rPr lang="ka-GE" dirty="0"/>
              <a:t>ხიდი და გრძელვადიანი პარტნიორობა არააკადემიურ სექტორთან</a:t>
            </a:r>
          </a:p>
          <a:p>
            <a:pPr lvl="1"/>
            <a:r>
              <a:rPr lang="ka-GE" dirty="0"/>
              <a:t>ინდუსტრიაში წამყვან ტექნოლოგიურ ცოდნაზე წვდომა</a:t>
            </a:r>
          </a:p>
          <a:p>
            <a:pPr lvl="1"/>
            <a:r>
              <a:rPr lang="ka-GE" dirty="0"/>
              <a:t>აღმოჩენების ბიზნეს პოტენციალის შემოწმება </a:t>
            </a:r>
          </a:p>
          <a:p>
            <a:pPr lvl="1"/>
            <a:r>
              <a:rPr lang="ka-GE" dirty="0"/>
              <a:t>ალტერნატიური კარიერული შესაძლებლობები (ახალი თაობის მკვლევრების ღირებულების დაფასება)</a:t>
            </a:r>
          </a:p>
          <a:p>
            <a:pPr lvl="1"/>
            <a:r>
              <a:rPr lang="ka-GE" dirty="0"/>
              <a:t>ახალ ქსელებში ჩაბმის შედეგად გაზრდილი დაფინანსების პოტენციალი</a:t>
            </a:r>
          </a:p>
          <a:p>
            <a:endParaRPr lang="en-US" dirty="0"/>
          </a:p>
        </p:txBody>
      </p:sp>
      <p:sp>
        <p:nvSpPr>
          <p:cNvPr id="4" name="Footer Placeholder 3">
            <a:extLst>
              <a:ext uri="{FF2B5EF4-FFF2-40B4-BE49-F238E27FC236}">
                <a16:creationId xmlns:a16="http://schemas.microsoft.com/office/drawing/2014/main" id="{071AA8C9-548A-4919-AF03-D7916ACE5780}"/>
              </a:ext>
            </a:extLst>
          </p:cNvPr>
          <p:cNvSpPr>
            <a:spLocks noGrp="1"/>
          </p:cNvSpPr>
          <p:nvPr>
            <p:ph type="ftr" sz="quarter" idx="11"/>
          </p:nvPr>
        </p:nvSpPr>
        <p:spPr/>
        <p:txBody>
          <a:bodyPr/>
          <a:lstStyle/>
          <a:p>
            <a:r>
              <a:rPr lang="en-GB"/>
              <a:t>NEAR/TBS/2021/EA-RP/0086</a:t>
            </a:r>
            <a:endParaRPr lang="en-GB" dirty="0"/>
          </a:p>
        </p:txBody>
      </p:sp>
    </p:spTree>
    <p:extLst>
      <p:ext uri="{BB962C8B-B14F-4D97-AF65-F5344CB8AC3E}">
        <p14:creationId xmlns:p14="http://schemas.microsoft.com/office/powerpoint/2010/main" val="40053817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D4FA33-0ABB-4C7A-AA62-36DFD123876B}"/>
              </a:ext>
            </a:extLst>
          </p:cNvPr>
          <p:cNvSpPr>
            <a:spLocks noGrp="1"/>
          </p:cNvSpPr>
          <p:nvPr>
            <p:ph type="title"/>
          </p:nvPr>
        </p:nvSpPr>
        <p:spPr/>
        <p:txBody>
          <a:bodyPr/>
          <a:lstStyle/>
          <a:p>
            <a:pPr algn="ctr"/>
            <a:r>
              <a:rPr lang="ka-GE" dirty="0"/>
              <a:t>ტრანსფერული უნარები</a:t>
            </a:r>
            <a:endParaRPr lang="en-US" dirty="0"/>
          </a:p>
        </p:txBody>
      </p:sp>
      <p:sp>
        <p:nvSpPr>
          <p:cNvPr id="3" name="Content Placeholder 2">
            <a:extLst>
              <a:ext uri="{FF2B5EF4-FFF2-40B4-BE49-F238E27FC236}">
                <a16:creationId xmlns:a16="http://schemas.microsoft.com/office/drawing/2014/main" id="{BF0FE0CE-6F64-45E5-81EB-E34CAA8F3C50}"/>
              </a:ext>
            </a:extLst>
          </p:cNvPr>
          <p:cNvSpPr>
            <a:spLocks noGrp="1"/>
          </p:cNvSpPr>
          <p:nvPr>
            <p:ph idx="1"/>
          </p:nvPr>
        </p:nvSpPr>
        <p:spPr/>
        <p:txBody>
          <a:bodyPr>
            <a:normAutofit lnSpcReduction="10000"/>
          </a:bodyPr>
          <a:lstStyle/>
          <a:p>
            <a:r>
              <a:rPr lang="ka-GE" dirty="0"/>
              <a:t>მოსალოდნელი შედეგები </a:t>
            </a:r>
          </a:p>
          <a:p>
            <a:pPr lvl="1"/>
            <a:r>
              <a:rPr lang="ka-GE" dirty="0"/>
              <a:t>„ახალი კვლევა და ტრანსფერული უნარები, კომპეტენციები, რომლებიც გააუმჯობესებს მკვლევარის დასაქმებისა და კარიერის პერსპექტივებს აკადემიაში და აკადემიის ფარგლებს გარეთ“</a:t>
            </a:r>
          </a:p>
          <a:p>
            <a:pPr lvl="1"/>
            <a:r>
              <a:rPr lang="ka-GE" dirty="0"/>
              <a:t>მიზანია სადოქტორო პროგრამის კანდიდატები დასაქმების ბაზარს შეუერთდნენ როგორც კონკურენტუნარიანი სამუშაოს მაძიებლები</a:t>
            </a:r>
            <a:endParaRPr lang="en-US" dirty="0"/>
          </a:p>
          <a:p>
            <a:pPr lvl="2"/>
            <a:r>
              <a:rPr lang="en-US" dirty="0"/>
              <a:t>1. </a:t>
            </a:r>
            <a:r>
              <a:rPr lang="ka-GE" dirty="0"/>
              <a:t>კვლევის ბრწყინვალება</a:t>
            </a:r>
          </a:p>
          <a:p>
            <a:pPr lvl="2"/>
            <a:r>
              <a:rPr lang="ka-GE" dirty="0"/>
              <a:t>2. მიმზიდველი ინსტიტუციური გარემო </a:t>
            </a:r>
          </a:p>
          <a:p>
            <a:pPr lvl="2"/>
            <a:r>
              <a:rPr lang="ka-GE" dirty="0"/>
              <a:t>3. ინტერდისციპლინარული კვლევის არჩევანი </a:t>
            </a:r>
          </a:p>
          <a:p>
            <a:pPr lvl="2"/>
            <a:r>
              <a:rPr lang="ka-GE" dirty="0"/>
              <a:t>4. ინდუსტრიასთან და სხვა შესაბამის დასაქმების სექტორთან კონტაქტი </a:t>
            </a:r>
          </a:p>
          <a:p>
            <a:pPr lvl="2"/>
            <a:r>
              <a:rPr lang="ka-GE" dirty="0"/>
              <a:t>5. საერთაშორისო ქსელი</a:t>
            </a:r>
          </a:p>
          <a:p>
            <a:pPr lvl="2"/>
            <a:r>
              <a:rPr lang="ka-GE" dirty="0"/>
              <a:t>6. ტრანსფერული უნარების ტრენინგი</a:t>
            </a:r>
          </a:p>
          <a:p>
            <a:pPr lvl="2"/>
            <a:r>
              <a:rPr lang="ka-GE" dirty="0"/>
              <a:t>7. ხარისხის უზრუნველყოფა</a:t>
            </a:r>
            <a:endParaRPr lang="en-US" dirty="0"/>
          </a:p>
        </p:txBody>
      </p:sp>
      <p:sp>
        <p:nvSpPr>
          <p:cNvPr id="4" name="Footer Placeholder 3">
            <a:extLst>
              <a:ext uri="{FF2B5EF4-FFF2-40B4-BE49-F238E27FC236}">
                <a16:creationId xmlns:a16="http://schemas.microsoft.com/office/drawing/2014/main" id="{E124E811-7615-4B51-BCD8-53C4C6682E99}"/>
              </a:ext>
            </a:extLst>
          </p:cNvPr>
          <p:cNvSpPr>
            <a:spLocks noGrp="1"/>
          </p:cNvSpPr>
          <p:nvPr>
            <p:ph type="ftr" sz="quarter" idx="11"/>
          </p:nvPr>
        </p:nvSpPr>
        <p:spPr/>
        <p:txBody>
          <a:bodyPr/>
          <a:lstStyle/>
          <a:p>
            <a:r>
              <a:rPr lang="en-GB"/>
              <a:t>NEAR/TBS/2021/EA-RP/0086</a:t>
            </a:r>
            <a:endParaRPr lang="en-GB" dirty="0"/>
          </a:p>
        </p:txBody>
      </p:sp>
    </p:spTree>
    <p:extLst>
      <p:ext uri="{BB962C8B-B14F-4D97-AF65-F5344CB8AC3E}">
        <p14:creationId xmlns:p14="http://schemas.microsoft.com/office/powerpoint/2010/main" val="14074566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028592-0300-41C2-BFC6-9D1A85519A0E}"/>
              </a:ext>
            </a:extLst>
          </p:cNvPr>
          <p:cNvSpPr>
            <a:spLocks noGrp="1"/>
          </p:cNvSpPr>
          <p:nvPr>
            <p:ph type="title"/>
          </p:nvPr>
        </p:nvSpPr>
        <p:spPr/>
        <p:txBody>
          <a:bodyPr/>
          <a:lstStyle/>
          <a:p>
            <a:pPr algn="ctr"/>
            <a:r>
              <a:rPr lang="ka-GE" dirty="0"/>
              <a:t>მეწარმეობის უნარები </a:t>
            </a:r>
            <a:endParaRPr lang="en-US" dirty="0"/>
          </a:p>
        </p:txBody>
      </p:sp>
      <p:sp>
        <p:nvSpPr>
          <p:cNvPr id="3" name="Content Placeholder 2">
            <a:extLst>
              <a:ext uri="{FF2B5EF4-FFF2-40B4-BE49-F238E27FC236}">
                <a16:creationId xmlns:a16="http://schemas.microsoft.com/office/drawing/2014/main" id="{E7279A11-A159-4F37-8B54-E91AF3081CED}"/>
              </a:ext>
            </a:extLst>
          </p:cNvPr>
          <p:cNvSpPr>
            <a:spLocks noGrp="1"/>
          </p:cNvSpPr>
          <p:nvPr>
            <p:ph idx="1"/>
          </p:nvPr>
        </p:nvSpPr>
        <p:spPr>
          <a:xfrm>
            <a:off x="663102" y="1553250"/>
            <a:ext cx="10515600" cy="4351338"/>
          </a:xfrm>
        </p:spPr>
        <p:txBody>
          <a:bodyPr>
            <a:normAutofit fontScale="47500" lnSpcReduction="20000"/>
          </a:bodyPr>
          <a:lstStyle/>
          <a:p>
            <a:r>
              <a:rPr lang="ka-GE" dirty="0"/>
              <a:t>პროცესი რომელოც მოითხოვს ფუნდამენტური კვლევიდან გამოყენებით კვლევაზე გადასვლას, რომელიც ტიპიურ სირთულეებს მოიცავს: </a:t>
            </a:r>
          </a:p>
          <a:p>
            <a:pPr lvl="1"/>
            <a:r>
              <a:rPr lang="ka-GE" dirty="0"/>
              <a:t>რაც კვლევარს აინტერესებს ის არ ჭირდება ბაზარს</a:t>
            </a:r>
          </a:p>
          <a:p>
            <a:pPr lvl="1"/>
            <a:r>
              <a:rPr lang="ka-GE" dirty="0"/>
              <a:t>თანხებისა და დროის რესურსის გამო მკვლევარი ვერ ახერხებს კვლევის შედეგად პროტოტიპის რეალიზაცია</a:t>
            </a:r>
          </a:p>
          <a:p>
            <a:pPr lvl="1"/>
            <a:r>
              <a:rPr lang="ka-GE" dirty="0"/>
              <a:t>იმისათვის რომ მოხდეს ფუნდამენტური კვლევიდან გამოყენებითზე გადასვლა საჭიროა მიზნობრიობის შეცვლა </a:t>
            </a:r>
          </a:p>
          <a:p>
            <a:pPr lvl="1"/>
            <a:r>
              <a:rPr lang="ka-GE" dirty="0"/>
              <a:t>აუცილებელია ინოვაციების ტენდენციებისა და არსებული და სამომავლო საჭიროვებების თვალყურის დევნა </a:t>
            </a:r>
            <a:endParaRPr lang="en-US" dirty="0"/>
          </a:p>
          <a:p>
            <a:r>
              <a:rPr lang="ka-GE" dirty="0"/>
              <a:t>პრობლემები რომელიც ცდება მკვლევარის შესაძლებლობებს </a:t>
            </a:r>
            <a:r>
              <a:rPr lang="en-US" dirty="0"/>
              <a:t> </a:t>
            </a:r>
          </a:p>
          <a:p>
            <a:pPr lvl="1"/>
            <a:r>
              <a:rPr lang="ka-GE" dirty="0"/>
              <a:t>ორგანიზაციული კულტურა (</a:t>
            </a:r>
            <a:r>
              <a:rPr lang="en-US" dirty="0"/>
              <a:t>Lab culture</a:t>
            </a:r>
            <a:r>
              <a:rPr lang="ka-GE" dirty="0"/>
              <a:t>)</a:t>
            </a:r>
            <a:r>
              <a:rPr lang="en-US" dirty="0"/>
              <a:t> –</a:t>
            </a:r>
            <a:r>
              <a:rPr lang="ka-GE" dirty="0"/>
              <a:t> იზიარებს თუ არა სამეცნიერო ხელმძღვანელი ხედვას რომელიც მომართულია შედეგის კომენციალიზაციისაკენ&gt;</a:t>
            </a:r>
          </a:p>
          <a:p>
            <a:pPr lvl="1"/>
            <a:r>
              <a:rPr lang="ka-GE" dirty="0"/>
              <a:t>აქვს თუ არა სამეცნიერო ხელმძღვანელს განვითარებული მეწარმეობის უნარები </a:t>
            </a:r>
          </a:p>
          <a:p>
            <a:pPr lvl="1"/>
            <a:r>
              <a:rPr lang="ka-GE" dirty="0"/>
              <a:t>საგანმანათლებლო დაწესებულების მზაობა გამოყენებითი კვლევების დანერგვისთვის</a:t>
            </a:r>
          </a:p>
          <a:p>
            <a:pPr lvl="1"/>
            <a:r>
              <a:rPr lang="ka-GE" dirty="0"/>
              <a:t>აკადემიური საქმიანობის შეფასების კრიტერიუმები - ფოკუსირება გამოქვეყნებულ სტატიებზე და არა მიღებულ პატენტებზე </a:t>
            </a:r>
            <a:endParaRPr lang="en-US" dirty="0"/>
          </a:p>
          <a:p>
            <a:r>
              <a:rPr lang="ka-GE" dirty="0"/>
              <a:t>მკვლევარებისათვის მეწარმეობის უნარები - სპეციფიური დარგი/დარგთაშორისო ურთიერთობები</a:t>
            </a:r>
          </a:p>
          <a:p>
            <a:pPr lvl="1"/>
            <a:r>
              <a:rPr lang="ka-GE" dirty="0"/>
              <a:t>მულტიდისციპლინარული მიდგონა, სხვადასხვა კვლევითი პროფილის მქონე გუნდში მუშაობის უნარი </a:t>
            </a:r>
            <a:endParaRPr lang="en-US" dirty="0"/>
          </a:p>
          <a:p>
            <a:pPr lvl="1"/>
            <a:r>
              <a:rPr lang="ka-GE" dirty="0"/>
              <a:t>საკუთარ დარგში როგორც თეორიული, ასევე პრაქტიკული გამოცდილება </a:t>
            </a:r>
            <a:endParaRPr lang="en-US" dirty="0"/>
          </a:p>
          <a:p>
            <a:pPr lvl="1"/>
            <a:r>
              <a:rPr lang="ka-GE" dirty="0"/>
              <a:t>ინტერესი სხვადასხვა დარგებში და შესაძლებლობების მიმღებლობა</a:t>
            </a:r>
          </a:p>
          <a:p>
            <a:r>
              <a:rPr lang="ka-GE" dirty="0"/>
              <a:t>კომუნიკაციის უნარები </a:t>
            </a:r>
            <a:endParaRPr lang="en-US" dirty="0"/>
          </a:p>
          <a:p>
            <a:pPr lvl="1"/>
            <a:r>
              <a:rPr lang="ka-GE" dirty="0"/>
              <a:t>ნეთვორქინგი ინდუსტრიასთან, ბიზნესთან და საზოგადოებასთან </a:t>
            </a:r>
          </a:p>
          <a:p>
            <a:pPr lvl="1"/>
            <a:r>
              <a:rPr lang="ka-GE" dirty="0"/>
              <a:t>საკომუნიკაციო უნარები (</a:t>
            </a:r>
            <a:r>
              <a:rPr lang="en-US" dirty="0"/>
              <a:t>Soft skills</a:t>
            </a:r>
            <a:r>
              <a:rPr lang="ka-GE" dirty="0"/>
              <a:t>)</a:t>
            </a:r>
          </a:p>
          <a:p>
            <a:pPr lvl="1"/>
            <a:r>
              <a:rPr lang="ka-GE" dirty="0"/>
              <a:t>სხვადასხვა დაინტერესებული პირებისათვის მათ ენაზე საუბრის უნარი </a:t>
            </a:r>
          </a:p>
          <a:p>
            <a:pPr lvl="1"/>
            <a:r>
              <a:rPr lang="ka-GE" dirty="0"/>
              <a:t>მრავალმხრივი უნარები (</a:t>
            </a:r>
            <a:r>
              <a:rPr lang="en-US" dirty="0"/>
              <a:t>Transversal skills for the researchers</a:t>
            </a:r>
            <a:r>
              <a:rPr lang="ka-GE" dirty="0"/>
              <a:t>)</a:t>
            </a:r>
            <a:r>
              <a:rPr lang="en-US" dirty="0"/>
              <a:t> </a:t>
            </a:r>
          </a:p>
        </p:txBody>
      </p:sp>
      <p:sp>
        <p:nvSpPr>
          <p:cNvPr id="4" name="Footer Placeholder 3">
            <a:extLst>
              <a:ext uri="{FF2B5EF4-FFF2-40B4-BE49-F238E27FC236}">
                <a16:creationId xmlns:a16="http://schemas.microsoft.com/office/drawing/2014/main" id="{7EB268E2-B08B-4D49-89FE-F3D7DF86E460}"/>
              </a:ext>
            </a:extLst>
          </p:cNvPr>
          <p:cNvSpPr>
            <a:spLocks noGrp="1"/>
          </p:cNvSpPr>
          <p:nvPr>
            <p:ph type="ftr" sz="quarter" idx="11"/>
          </p:nvPr>
        </p:nvSpPr>
        <p:spPr/>
        <p:txBody>
          <a:bodyPr/>
          <a:lstStyle/>
          <a:p>
            <a:r>
              <a:rPr lang="en-GB"/>
              <a:t>NEAR/TBS/2021/EA-RP/0086</a:t>
            </a:r>
            <a:endParaRPr lang="en-GB" dirty="0"/>
          </a:p>
        </p:txBody>
      </p:sp>
    </p:spTree>
    <p:extLst>
      <p:ext uri="{BB962C8B-B14F-4D97-AF65-F5344CB8AC3E}">
        <p14:creationId xmlns:p14="http://schemas.microsoft.com/office/powerpoint/2010/main" val="13239585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ABB12-9172-4A73-BDC3-2318D01124C3}"/>
              </a:ext>
            </a:extLst>
          </p:cNvPr>
          <p:cNvSpPr>
            <a:spLocks noGrp="1"/>
          </p:cNvSpPr>
          <p:nvPr>
            <p:ph type="title"/>
          </p:nvPr>
        </p:nvSpPr>
        <p:spPr/>
        <p:txBody>
          <a:bodyPr/>
          <a:lstStyle/>
          <a:p>
            <a:pPr algn="ctr"/>
            <a:r>
              <a:rPr lang="ka-GE" dirty="0"/>
              <a:t>გაეროს ინოვატორის განვითარების პროგრამა</a:t>
            </a:r>
            <a:endParaRPr lang="en-US" dirty="0"/>
          </a:p>
        </p:txBody>
      </p:sp>
      <p:sp>
        <p:nvSpPr>
          <p:cNvPr id="3" name="Content Placeholder 2">
            <a:extLst>
              <a:ext uri="{FF2B5EF4-FFF2-40B4-BE49-F238E27FC236}">
                <a16:creationId xmlns:a16="http://schemas.microsoft.com/office/drawing/2014/main" id="{B17970C5-661C-4119-9588-7961750AD55C}"/>
              </a:ext>
            </a:extLst>
          </p:cNvPr>
          <p:cNvSpPr>
            <a:spLocks noGrp="1"/>
          </p:cNvSpPr>
          <p:nvPr>
            <p:ph idx="1"/>
          </p:nvPr>
        </p:nvSpPr>
        <p:spPr/>
        <p:txBody>
          <a:bodyPr/>
          <a:lstStyle/>
          <a:p>
            <a:r>
              <a:rPr lang="ka-GE" dirty="0"/>
              <a:t>ცოდნის შექმნის მხარდაჭერა და მეწარმეობის უნარების განვითარება</a:t>
            </a:r>
          </a:p>
          <a:p>
            <a:r>
              <a:rPr lang="ka-GE" dirty="0"/>
              <a:t>ინოვატორის უნარებისა და კომპეტენციების განვითარების პროგრამა</a:t>
            </a:r>
          </a:p>
          <a:p>
            <a:r>
              <a:rPr lang="ka-GE" dirty="0"/>
              <a:t>თანამშრომელთა და პარტნიორთან ურთიერთობის განვითარება </a:t>
            </a:r>
          </a:p>
          <a:p>
            <a:r>
              <a:rPr lang="ka-GE" dirty="0"/>
              <a:t>ოპერაციებში ინოვაციების დანერგვის საშუალება </a:t>
            </a:r>
            <a:endParaRPr lang="en-US" dirty="0"/>
          </a:p>
        </p:txBody>
      </p:sp>
      <p:sp>
        <p:nvSpPr>
          <p:cNvPr id="4" name="Footer Placeholder 3">
            <a:extLst>
              <a:ext uri="{FF2B5EF4-FFF2-40B4-BE49-F238E27FC236}">
                <a16:creationId xmlns:a16="http://schemas.microsoft.com/office/drawing/2014/main" id="{834393D2-3ACC-4EEA-B725-83EA00D73C46}"/>
              </a:ext>
            </a:extLst>
          </p:cNvPr>
          <p:cNvSpPr>
            <a:spLocks noGrp="1"/>
          </p:cNvSpPr>
          <p:nvPr>
            <p:ph type="ftr" sz="quarter" idx="11"/>
          </p:nvPr>
        </p:nvSpPr>
        <p:spPr/>
        <p:txBody>
          <a:bodyPr/>
          <a:lstStyle/>
          <a:p>
            <a:r>
              <a:rPr lang="en-GB"/>
              <a:t>NEAR/TBS/2021/EA-RP/0086</a:t>
            </a:r>
            <a:endParaRPr lang="en-GB" dirty="0"/>
          </a:p>
        </p:txBody>
      </p:sp>
    </p:spTree>
    <p:extLst>
      <p:ext uri="{BB962C8B-B14F-4D97-AF65-F5344CB8AC3E}">
        <p14:creationId xmlns:p14="http://schemas.microsoft.com/office/powerpoint/2010/main" val="23304237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06338F-A58D-45EB-8C3C-16C8DC5E24D9}"/>
              </a:ext>
            </a:extLst>
          </p:cNvPr>
          <p:cNvSpPr>
            <a:spLocks noGrp="1"/>
          </p:cNvSpPr>
          <p:nvPr>
            <p:ph type="title"/>
          </p:nvPr>
        </p:nvSpPr>
        <p:spPr/>
        <p:txBody>
          <a:bodyPr/>
          <a:lstStyle/>
          <a:p>
            <a:pPr algn="ctr"/>
            <a:r>
              <a:rPr lang="ka-GE" dirty="0"/>
              <a:t>მეწარმე მკვლევარი - </a:t>
            </a:r>
            <a:r>
              <a:rPr lang="en-US" dirty="0" err="1"/>
              <a:t>Researchpreneur</a:t>
            </a:r>
            <a:r>
              <a:rPr lang="en-US" dirty="0"/>
              <a:t> </a:t>
            </a:r>
          </a:p>
        </p:txBody>
      </p:sp>
      <p:sp>
        <p:nvSpPr>
          <p:cNvPr id="3" name="Content Placeholder 2">
            <a:extLst>
              <a:ext uri="{FF2B5EF4-FFF2-40B4-BE49-F238E27FC236}">
                <a16:creationId xmlns:a16="http://schemas.microsoft.com/office/drawing/2014/main" id="{9A802E85-231C-472F-95F6-0E1D22DE32ED}"/>
              </a:ext>
            </a:extLst>
          </p:cNvPr>
          <p:cNvSpPr>
            <a:spLocks noGrp="1"/>
          </p:cNvSpPr>
          <p:nvPr>
            <p:ph idx="1"/>
          </p:nvPr>
        </p:nvSpPr>
        <p:spPr/>
        <p:txBody>
          <a:bodyPr/>
          <a:lstStyle/>
          <a:p>
            <a:r>
              <a:rPr lang="ka-GE" dirty="0"/>
              <a:t>კვლევის შეფასება ბიზნესში პოტენციალის მიხედვით</a:t>
            </a:r>
          </a:p>
          <a:p>
            <a:r>
              <a:rPr lang="ka-GE" dirty="0"/>
              <a:t>კვლევის კომერციალიზაციის ტრენინგ პროგრამა </a:t>
            </a:r>
          </a:p>
          <a:p>
            <a:r>
              <a:rPr lang="ka-GE" dirty="0"/>
              <a:t>მკვლევრებს უნვითარებს მეწარმეობრივ აზროვნებას</a:t>
            </a:r>
          </a:p>
          <a:p>
            <a:r>
              <a:rPr lang="ka-GE" dirty="0"/>
              <a:t>საშუალებას აძლევს მათი კვლევის როგორც ინოვაციის გასატანად ბაზარზე</a:t>
            </a:r>
          </a:p>
          <a:p>
            <a:r>
              <a:rPr lang="ka-GE" dirty="0"/>
              <a:t>იყენებს სიმულაციური ბაზრის მოდელს </a:t>
            </a:r>
          </a:p>
          <a:p>
            <a:r>
              <a:rPr lang="ka-GE" dirty="0"/>
              <a:t>ეხმარება მკვლევარს მომხმარებლის საჭიროების განსაზღვრაში</a:t>
            </a:r>
          </a:p>
          <a:p>
            <a:r>
              <a:rPr lang="ka-GE" dirty="0"/>
              <a:t>ამზადებს მკვლევარს ინვესტორებთან წარდგენისთვის</a:t>
            </a:r>
            <a:endParaRPr lang="en-US" dirty="0"/>
          </a:p>
        </p:txBody>
      </p:sp>
      <p:sp>
        <p:nvSpPr>
          <p:cNvPr id="4" name="Footer Placeholder 3">
            <a:extLst>
              <a:ext uri="{FF2B5EF4-FFF2-40B4-BE49-F238E27FC236}">
                <a16:creationId xmlns:a16="http://schemas.microsoft.com/office/drawing/2014/main" id="{36BBD095-C164-45E5-B97B-2DD4ACAED285}"/>
              </a:ext>
            </a:extLst>
          </p:cNvPr>
          <p:cNvSpPr>
            <a:spLocks noGrp="1"/>
          </p:cNvSpPr>
          <p:nvPr>
            <p:ph type="ftr" sz="quarter" idx="11"/>
          </p:nvPr>
        </p:nvSpPr>
        <p:spPr/>
        <p:txBody>
          <a:bodyPr/>
          <a:lstStyle/>
          <a:p>
            <a:r>
              <a:rPr lang="en-GB"/>
              <a:t>NEAR/TBS/2021/EA-RP/0086</a:t>
            </a:r>
            <a:endParaRPr lang="en-GB" dirty="0"/>
          </a:p>
        </p:txBody>
      </p:sp>
    </p:spTree>
    <p:extLst>
      <p:ext uri="{BB962C8B-B14F-4D97-AF65-F5344CB8AC3E}">
        <p14:creationId xmlns:p14="http://schemas.microsoft.com/office/powerpoint/2010/main" val="26552008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82DEAD-6C24-489E-806D-3A80B0663568}"/>
              </a:ext>
            </a:extLst>
          </p:cNvPr>
          <p:cNvSpPr>
            <a:spLocks noGrp="1"/>
          </p:cNvSpPr>
          <p:nvPr>
            <p:ph type="title"/>
          </p:nvPr>
        </p:nvSpPr>
        <p:spPr>
          <a:xfrm>
            <a:off x="838200" y="365125"/>
            <a:ext cx="10515600" cy="990709"/>
          </a:xfrm>
        </p:spPr>
        <p:txBody>
          <a:bodyPr>
            <a:normAutofit/>
          </a:bodyPr>
          <a:lstStyle/>
          <a:p>
            <a:pPr algn="ctr"/>
            <a:r>
              <a:rPr lang="ka-GE" sz="3800" dirty="0"/>
              <a:t>დიზაინური აზროვნება (</a:t>
            </a:r>
            <a:r>
              <a:rPr lang="en-US" sz="3800" dirty="0"/>
              <a:t>Design thinking</a:t>
            </a:r>
            <a:r>
              <a:rPr lang="ka-GE" sz="3800" dirty="0"/>
              <a:t>)</a:t>
            </a:r>
            <a:endParaRPr lang="en-US" sz="3800" dirty="0"/>
          </a:p>
        </p:txBody>
      </p:sp>
      <p:sp>
        <p:nvSpPr>
          <p:cNvPr id="3" name="Content Placeholder 2">
            <a:extLst>
              <a:ext uri="{FF2B5EF4-FFF2-40B4-BE49-F238E27FC236}">
                <a16:creationId xmlns:a16="http://schemas.microsoft.com/office/drawing/2014/main" id="{1183BC0C-E1B2-4A0D-9C0C-152EA3614C3A}"/>
              </a:ext>
            </a:extLst>
          </p:cNvPr>
          <p:cNvSpPr>
            <a:spLocks noGrp="1"/>
          </p:cNvSpPr>
          <p:nvPr>
            <p:ph idx="1"/>
          </p:nvPr>
        </p:nvSpPr>
        <p:spPr>
          <a:xfrm>
            <a:off x="838200" y="1450428"/>
            <a:ext cx="10515600" cy="4726535"/>
          </a:xfrm>
        </p:spPr>
        <p:txBody>
          <a:bodyPr>
            <a:normAutofit/>
          </a:bodyPr>
          <a:lstStyle/>
          <a:p>
            <a:r>
              <a:rPr lang="ka-GE" dirty="0"/>
              <a:t>ინტერაქტიული პროცესი რომლის მსვლელობისას კომპანია ცდილობს გაიგოს მეტი მომხმარებლის შესახებ, მზადაა ეჭვის ქვეშ დააყენოს მისივე მოსაზრებები, ხელახლა მოახდინოს პრობლემის განმარტება და შეიმუშაოს ინოვაციური გადაჭრის გზა. </a:t>
            </a:r>
          </a:p>
          <a:p>
            <a:pPr lvl="1"/>
            <a:r>
              <a:rPr lang="ka-GE" dirty="0"/>
              <a:t>მეტი გავიგოთ იმ ადამიანებზე რომლელბიც გამოიყენებენ პროდუქტს</a:t>
            </a:r>
          </a:p>
          <a:p>
            <a:pPr lvl="1"/>
            <a:r>
              <a:rPr lang="ka-GE" dirty="0"/>
              <a:t>განვივითაროთ ემპათიისა და დაკვირვების უნარი </a:t>
            </a:r>
          </a:p>
          <a:p>
            <a:pPr lvl="1"/>
            <a:r>
              <a:rPr lang="ka-GE" dirty="0"/>
              <a:t>ეჭვს ქვეშ დავაყენოთ არსებული მოსაზრებები </a:t>
            </a:r>
          </a:p>
          <a:p>
            <a:pPr lvl="1"/>
            <a:r>
              <a:rPr lang="ka-GE" dirty="0"/>
              <a:t>სწორად განვმარტოთ მოცემული პრობლემები </a:t>
            </a:r>
          </a:p>
          <a:p>
            <a:pPr lvl="1"/>
            <a:r>
              <a:rPr lang="ka-GE" dirty="0"/>
              <a:t>უწყვეტი ექსპერიმენტირება სკეჩების, პროტოტიპების, ტესტებისა და ცდების სახის რათა შეიქმნას ახალი კონცეფცია და იდეა</a:t>
            </a:r>
            <a:endParaRPr lang="en-US" dirty="0"/>
          </a:p>
        </p:txBody>
      </p:sp>
      <p:sp>
        <p:nvSpPr>
          <p:cNvPr id="4" name="Footer Placeholder 3">
            <a:extLst>
              <a:ext uri="{FF2B5EF4-FFF2-40B4-BE49-F238E27FC236}">
                <a16:creationId xmlns:a16="http://schemas.microsoft.com/office/drawing/2014/main" id="{56862C46-1123-4A9B-8606-32FC20DE0694}"/>
              </a:ext>
            </a:extLst>
          </p:cNvPr>
          <p:cNvSpPr>
            <a:spLocks noGrp="1"/>
          </p:cNvSpPr>
          <p:nvPr>
            <p:ph type="ftr" sz="quarter" idx="11"/>
          </p:nvPr>
        </p:nvSpPr>
        <p:spPr/>
        <p:txBody>
          <a:bodyPr/>
          <a:lstStyle/>
          <a:p>
            <a:r>
              <a:rPr lang="en-GB"/>
              <a:t>NEAR/TBS/2021/EA-RP/0086</a:t>
            </a:r>
            <a:endParaRPr lang="en-GB" dirty="0"/>
          </a:p>
        </p:txBody>
      </p:sp>
    </p:spTree>
    <p:extLst>
      <p:ext uri="{BB962C8B-B14F-4D97-AF65-F5344CB8AC3E}">
        <p14:creationId xmlns:p14="http://schemas.microsoft.com/office/powerpoint/2010/main" val="27429324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19E65143-389C-40B6-8896-A05A2F161780}" vid="{0613FAF5-051F-4D1B-A196-9417799CF67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slide_master_format</Template>
  <TotalTime>748</TotalTime>
  <Words>1039</Words>
  <Application>Microsoft Office PowerPoint</Application>
  <PresentationFormat>Widescreen</PresentationFormat>
  <Paragraphs>124</Paragraphs>
  <Slides>16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Calibri Light</vt:lpstr>
      <vt:lpstr>Sylfaen</vt:lpstr>
      <vt:lpstr>Wingdings</vt:lpstr>
      <vt:lpstr>Office Theme</vt:lpstr>
      <vt:lpstr>SUPPORT TO GEORGIA’S RESEARCHERS’ MOBILITY</vt:lpstr>
      <vt:lpstr>მკვლევარის კარიერა და სამეწარმეო უნარები - 1</vt:lpstr>
      <vt:lpstr>მკვლევარის კარიერა და სამეწარმეო უნარები - 2</vt:lpstr>
      <vt:lpstr>მკვლევარის კარიერა და სამეწარმეო უნარები - 3</vt:lpstr>
      <vt:lpstr>ტრანსფერული უნარები</vt:lpstr>
      <vt:lpstr>მეწარმეობის უნარები </vt:lpstr>
      <vt:lpstr>გაეროს ინოვატორის განვითარების პროგრამა</vt:lpstr>
      <vt:lpstr>მეწარმე მკვლევარი - Researchpreneur </vt:lpstr>
      <vt:lpstr>დიზაინური აზროვნება (Design thinking)</vt:lpstr>
      <vt:lpstr>PowerPoint Presentation</vt:lpstr>
      <vt:lpstr>PowerPoint Presentation</vt:lpstr>
      <vt:lpstr>PowerPoint Presentation</vt:lpstr>
      <vt:lpstr>PowerPoint Presentation</vt:lpstr>
      <vt:lpstr>არააკადემიური სექტორის მოზიდვა და ჩართულობა  </vt:lpstr>
      <vt:lpstr>ორგანიზაციებისათვის შესაძლებლობები</vt:lpstr>
      <vt:lpstr>შეჯამება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SUPPORT TO GEORGIA’S RESEARCHERS’ MOBILITY</dc:title>
  <dc:creator>Microsoft account</dc:creator>
  <cp:lastModifiedBy>Teona Maisuradze</cp:lastModifiedBy>
  <cp:revision>37</cp:revision>
  <dcterms:created xsi:type="dcterms:W3CDTF">2023-02-27T13:05:41Z</dcterms:created>
  <dcterms:modified xsi:type="dcterms:W3CDTF">2023-07-09T15:58:17Z</dcterms:modified>
</cp:coreProperties>
</file>