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5" r:id="rId3"/>
    <p:sldId id="284" r:id="rId4"/>
    <p:sldId id="322" r:id="rId5"/>
    <p:sldId id="306" r:id="rId6"/>
    <p:sldId id="307" r:id="rId7"/>
    <p:sldId id="308" r:id="rId8"/>
    <p:sldId id="309" r:id="rId9"/>
    <p:sldId id="310" r:id="rId10"/>
    <p:sldId id="311" r:id="rId11"/>
    <p:sldId id="312" r:id="rId12"/>
    <p:sldId id="318" r:id="rId13"/>
    <p:sldId id="313" r:id="rId14"/>
    <p:sldId id="314" r:id="rId15"/>
    <p:sldId id="320" r:id="rId16"/>
    <p:sldId id="321" r:id="rId17"/>
    <p:sldId id="315" r:id="rId18"/>
    <p:sldId id="316" r:id="rId19"/>
    <p:sldId id="317" r:id="rId20"/>
    <p:sldId id="319" r:id="rId21"/>
    <p:sldId id="28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460"/>
  </p:normalViewPr>
  <p:slideViewPr>
    <p:cSldViewPr snapToGrid="0">
      <p:cViewPr varScale="1">
        <p:scale>
          <a:sx n="115" d="100"/>
          <a:sy n="115"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DCDF-E8BC-454B-A6E2-7BC5057AECD6}" type="datetimeFigureOut">
              <a:rPr lang="en-GB" smtClean="0"/>
              <a:t>12/10/2022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05B6-FAF7-4B0E-862C-8B274BD7EB78}" type="slidenum">
              <a:rPr lang="en-GB" smtClean="0"/>
              <a:t>‹#›</a:t>
            </a:fld>
            <a:endParaRPr lang="en-GB"/>
          </a:p>
        </p:txBody>
      </p:sp>
    </p:spTree>
    <p:extLst>
      <p:ext uri="{BB962C8B-B14F-4D97-AF65-F5344CB8AC3E}">
        <p14:creationId xmlns:p14="http://schemas.microsoft.com/office/powerpoint/2010/main" val="354611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05B6-FAF7-4B0E-862C-8B274BD7EB78}" type="slidenum">
              <a:rPr lang="en-GB" smtClean="0"/>
              <a:t>20</a:t>
            </a:fld>
            <a:endParaRPr lang="en-GB"/>
          </a:p>
        </p:txBody>
      </p:sp>
    </p:spTree>
    <p:extLst>
      <p:ext uri="{BB962C8B-B14F-4D97-AF65-F5344CB8AC3E}">
        <p14:creationId xmlns:p14="http://schemas.microsoft.com/office/powerpoint/2010/main" val="423624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A20-C19A-4F4F-A3AB-679914640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2ABE-BD02-4EDF-8AFC-1E1E36F95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CCA57-7BCA-4D0C-8A61-BF9F71F68319}"/>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1079829A-0BFC-4B86-8DDD-AA5A644E0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5659-B876-4BFB-95B5-0CCC5735E502}"/>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42639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7730-1791-4709-93D9-B94B658C2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27CD3-F968-4A63-B292-EC84F44CE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68E01-4B0F-4739-9A4F-0D35B02EB124}"/>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B5262D51-8E6D-4237-A5A0-C27C89661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25CC-45EB-41F4-85B2-CCBA6FFCCC0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771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1D789-05BE-42ED-ABAC-160B71D8E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25C39-552F-48AF-B73B-785148D21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38DB6-F977-4388-87A3-2F09B8AF8739}"/>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A03A7227-4444-4A69-96C0-E068138B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E9ED-A423-48BB-8D4A-9EBAF408FD8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9135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430-0755-4209-BCB7-8E86EBD9F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F4A0D-92CD-4351-B448-4F30525B2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9DE0-C615-4EA7-B09B-83C50FD29B03}"/>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0CDB4229-D1EF-48C6-8A1D-9EFE45A5C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D2221-E312-4350-B70C-205B9BE4801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4163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C753-893E-469F-BAE7-4DF48C64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49809-997F-4B3E-979E-BE344D2D1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B6217-1E46-467E-A0D1-952DBCAB1B15}"/>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DFC3F4C8-C398-4E9F-8D1E-4C82B24C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05833-CD5E-4A2F-BAE8-CCA4920E486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01676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ABB4-1615-415D-9777-3BA29835E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A7838-D2AE-40A6-BA62-1846BD5F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239FE-B50C-423E-8D26-96CE6848F9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7319D-EB67-4F9C-BE1E-426ADAF5B974}"/>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6" name="Footer Placeholder 5">
            <a:extLst>
              <a:ext uri="{FF2B5EF4-FFF2-40B4-BE49-F238E27FC236}">
                <a16:creationId xmlns:a16="http://schemas.microsoft.com/office/drawing/2014/main" id="{A9683AA6-409C-450B-9884-479464CA7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23AA3-54D2-4999-BCAF-20B610CCE5FA}"/>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153871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249B-4847-4DDA-9055-8B682D80E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6623A-C266-4AF0-A832-1D9D4B08E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9076A-D49B-472C-95C0-EAE824440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C80F-9386-463F-B697-93FB6908C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725F9-F5F6-4B0F-8118-FA8BF25E7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26411-C1C0-4EE1-84EB-32ABE6169E81}"/>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8" name="Footer Placeholder 7">
            <a:extLst>
              <a:ext uri="{FF2B5EF4-FFF2-40B4-BE49-F238E27FC236}">
                <a16:creationId xmlns:a16="http://schemas.microsoft.com/office/drawing/2014/main" id="{09B6C256-F191-4D60-B9F2-A117195E2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11B02-1BF5-47C2-A21F-BE7262ABCDB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05873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FF1-251E-4BAC-AAC6-21E381F00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7E99A-EC27-4006-8356-D0ECA00DF772}"/>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4" name="Footer Placeholder 3">
            <a:extLst>
              <a:ext uri="{FF2B5EF4-FFF2-40B4-BE49-F238E27FC236}">
                <a16:creationId xmlns:a16="http://schemas.microsoft.com/office/drawing/2014/main" id="{F57EE5BC-FD4B-41B3-930A-357F57455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5A368-7B71-459A-97E2-9EE493CE5C6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3801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76EE4-56AA-4020-B635-56F0B0E31098}"/>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3" name="Footer Placeholder 2">
            <a:extLst>
              <a:ext uri="{FF2B5EF4-FFF2-40B4-BE49-F238E27FC236}">
                <a16:creationId xmlns:a16="http://schemas.microsoft.com/office/drawing/2014/main" id="{EBC948A3-5962-4E14-8267-25B2BE618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6CED6-E155-428C-8C7B-308ACD637A1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4404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A5AF-D5C5-40A3-847C-5D077D7A1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A8494-B415-49B1-AB22-611D88C7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E29AE-052D-402B-9CF4-C24689934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E6124-4BDA-40CC-9131-C8F20A19D73B}"/>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6" name="Footer Placeholder 5">
            <a:extLst>
              <a:ext uri="{FF2B5EF4-FFF2-40B4-BE49-F238E27FC236}">
                <a16:creationId xmlns:a16="http://schemas.microsoft.com/office/drawing/2014/main" id="{7761E284-650B-4C0B-92A6-2BDD491E9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06C3F-F613-4A5E-9FB6-5C1EA46BEE4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33454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C77-F114-4951-B529-B03C40B19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A70AB-2497-493C-AED6-033FC3F55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B8145-20BE-4A72-B975-5668B1215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BD54-372B-4048-91FD-FC1D54735B43}"/>
              </a:ext>
            </a:extLst>
          </p:cNvPr>
          <p:cNvSpPr>
            <a:spLocks noGrp="1"/>
          </p:cNvSpPr>
          <p:nvPr>
            <p:ph type="dt" sz="half" idx="10"/>
          </p:nvPr>
        </p:nvSpPr>
        <p:spPr/>
        <p:txBody>
          <a:bodyPr/>
          <a:lstStyle/>
          <a:p>
            <a:fld id="{B7725BB4-8C98-4CF7-8BB3-22E268A191EB}" type="datetimeFigureOut">
              <a:rPr lang="en-US" smtClean="0"/>
              <a:t>10/12/22</a:t>
            </a:fld>
            <a:endParaRPr lang="en-US"/>
          </a:p>
        </p:txBody>
      </p:sp>
      <p:sp>
        <p:nvSpPr>
          <p:cNvPr id="6" name="Footer Placeholder 5">
            <a:extLst>
              <a:ext uri="{FF2B5EF4-FFF2-40B4-BE49-F238E27FC236}">
                <a16:creationId xmlns:a16="http://schemas.microsoft.com/office/drawing/2014/main" id="{6AD6502F-C0D0-41F8-BBBD-80783E69A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FFE69-5E64-44E1-AD4A-AD95D45BFAAC}"/>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5166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EDB1-9929-4CD5-9C31-2E7FDAC1D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B1C96-16CB-4061-95E2-3CF9183D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6F1B7-A614-4DE7-99A1-0540B5BFC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25BB4-8C98-4CF7-8BB3-22E268A191EB}" type="datetimeFigureOut">
              <a:rPr lang="en-US" smtClean="0"/>
              <a:t>10/12/22</a:t>
            </a:fld>
            <a:endParaRPr lang="en-US"/>
          </a:p>
        </p:txBody>
      </p:sp>
      <p:sp>
        <p:nvSpPr>
          <p:cNvPr id="5" name="Footer Placeholder 4">
            <a:extLst>
              <a:ext uri="{FF2B5EF4-FFF2-40B4-BE49-F238E27FC236}">
                <a16:creationId xmlns:a16="http://schemas.microsoft.com/office/drawing/2014/main" id="{86E4EE13-8A2D-436E-B706-62B9919C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2004C-91BA-4DA4-A32A-4276380CF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22EB2-3C2B-40C1-8B2B-CFE6D7CD4ACB}" type="slidenum">
              <a:rPr lang="en-US" smtClean="0"/>
              <a:t>‹#›</a:t>
            </a:fld>
            <a:endParaRPr lang="en-US"/>
          </a:p>
        </p:txBody>
      </p:sp>
    </p:spTree>
    <p:extLst>
      <p:ext uri="{BB962C8B-B14F-4D97-AF65-F5344CB8AC3E}">
        <p14:creationId xmlns:p14="http://schemas.microsoft.com/office/powerpoint/2010/main" val="233055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c.europa.eu/info/funding-tenders/opportunities/docs/2021-2027/common/guidance/om_en.pdf" TargetMode="External"/><Relationship Id="rId3" Type="http://schemas.openxmlformats.org/officeDocument/2006/relationships/hyperlink" Target="https://ec.europa.eu/info/funding-tenders/opportunities/docs/2021-2027/horizon/temp-form/af/af_he-msca-se_en.pdf" TargetMode="External"/><Relationship Id="rId7" Type="http://schemas.openxmlformats.org/officeDocument/2006/relationships/hyperlink" Target="https://ec.europa.eu/info/funding-tenders/opportunities/docs/2021-2027/horizon/guidance/programme-guide_horizon_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ea.ec.europa.eu/system/files/2022-10/MSCA%20SE%202022%20-%20Guide%20for%20applicants.pdf" TargetMode="External"/><Relationship Id="rId5" Type="http://schemas.openxmlformats.org/officeDocument/2006/relationships/hyperlink" Target="https://ec.europa.eu/info/funding-tenders/opportunities/docs/2021-2027/horizon/wp-call/2021-2022/wp-13-general-annexes_horizon-2021-2022_en.pdf" TargetMode="External"/><Relationship Id="rId4" Type="http://schemas.openxmlformats.org/officeDocument/2006/relationships/hyperlink" Target="https://ec.europa.eu/info/funding-tenders/opportunities/docs/2021-2027/horizon/temp-form/ef/ef_he-msca_en.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hyperlink" Target="https://www.facebook.com/EUScienceInnov/"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erc.europa.eu/" TargetMode="External"/><Relationship Id="rId4" Type="http://schemas.openxmlformats.org/officeDocument/2006/relationships/hyperlink" Target="http://ec.europa.eu/research/eic"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AE8CF-9289-4257-986F-A67700DB4481}"/>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0021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BA13-942D-2D4C-988E-1D662A46E410}"/>
              </a:ext>
            </a:extLst>
          </p:cNvPr>
          <p:cNvSpPr>
            <a:spLocks noGrp="1"/>
          </p:cNvSpPr>
          <p:nvPr>
            <p:ph type="title"/>
          </p:nvPr>
        </p:nvSpPr>
        <p:spPr>
          <a:xfrm>
            <a:off x="569343" y="365125"/>
            <a:ext cx="10784457" cy="1325563"/>
          </a:xfrm>
        </p:spPr>
        <p:txBody>
          <a:bodyPr>
            <a:normAutofit/>
          </a:bodyPr>
          <a:lstStyle/>
          <a:p>
            <a:r>
              <a:rPr lang="ka-GE" sz="2700" b="1" u="sng" dirty="0">
                <a:solidFill>
                  <a:schemeClr val="accent1"/>
                </a:solidFill>
              </a:rPr>
              <a:t>დანიშნულება</a:t>
            </a:r>
            <a:br>
              <a:rPr lang="ka-GE" dirty="0"/>
            </a:br>
            <a:endParaRPr lang="en-US" dirty="0"/>
          </a:p>
        </p:txBody>
      </p:sp>
      <p:sp>
        <p:nvSpPr>
          <p:cNvPr id="3" name="Content Placeholder 2">
            <a:extLst>
              <a:ext uri="{FF2B5EF4-FFF2-40B4-BE49-F238E27FC236}">
                <a16:creationId xmlns:a16="http://schemas.microsoft.com/office/drawing/2014/main" id="{6B844B47-6234-BF40-901D-C0A0FBAD5ADD}"/>
              </a:ext>
            </a:extLst>
          </p:cNvPr>
          <p:cNvSpPr>
            <a:spLocks noGrp="1"/>
          </p:cNvSpPr>
          <p:nvPr>
            <p:ph idx="1"/>
          </p:nvPr>
        </p:nvSpPr>
        <p:spPr>
          <a:xfrm>
            <a:off x="569343" y="1027906"/>
            <a:ext cx="11110823" cy="5538158"/>
          </a:xfrm>
        </p:spPr>
        <p:txBody>
          <a:bodyPr>
            <a:normAutofit fontScale="92500" lnSpcReduction="10000"/>
          </a:bodyPr>
          <a:lstStyle/>
          <a:p>
            <a:pPr algn="just">
              <a:lnSpc>
                <a:spcPct val="150000"/>
              </a:lnSpc>
            </a:pPr>
            <a:r>
              <a:rPr lang="ka-GE" sz="2400" b="1" dirty="0">
                <a:solidFill>
                  <a:schemeClr val="accent1"/>
                </a:solidFill>
              </a:rPr>
              <a:t>პროგრამის ფარგლებში გამოცხადებული წინადადებები ხელს შეუწყობს შემდეგ მოსალოდნელ </a:t>
            </a:r>
            <a:r>
              <a:rPr lang="ka-GE" sz="2400" b="1" u="sng" dirty="0">
                <a:solidFill>
                  <a:schemeClr val="accent1"/>
                </a:solidFill>
              </a:rPr>
              <a:t>ზემოქმედებას</a:t>
            </a:r>
            <a:r>
              <a:rPr lang="ka-GE" sz="2400" b="1" dirty="0">
                <a:solidFill>
                  <a:schemeClr val="accent1"/>
                </a:solidFill>
              </a:rPr>
              <a:t>:</a:t>
            </a:r>
          </a:p>
          <a:p>
            <a:pPr algn="just">
              <a:lnSpc>
                <a:spcPct val="150000"/>
              </a:lnSpc>
              <a:buFontTx/>
              <a:buChar char="-"/>
            </a:pPr>
            <a:r>
              <a:rPr lang="ka-GE" sz="2000" dirty="0"/>
              <a:t>კვლევითი პერსონალის საერთაშორისო, ინტერდისციპლინური და ინტერსექტორალური მობილობის გაზრდა ევროპაში და მის ფარგლებს გარეთ ერთობლივი კვლევითი ქსელებისა და აქტივობების მეშვეობით;</a:t>
            </a:r>
          </a:p>
          <a:p>
            <a:pPr algn="just">
              <a:lnSpc>
                <a:spcPct val="150000"/>
              </a:lnSpc>
              <a:buFontTx/>
              <a:buChar char="-"/>
            </a:pPr>
            <a:r>
              <a:rPr lang="ka-GE" sz="2000" dirty="0"/>
              <a:t>კვლევისა და ინოვაციების (</a:t>
            </a:r>
            <a:r>
              <a:rPr lang="en-US" sz="2000" dirty="0"/>
              <a:t>R&amp;I</a:t>
            </a:r>
            <a:r>
              <a:rPr lang="ka-GE" sz="2000" dirty="0"/>
              <a:t>)</a:t>
            </a:r>
            <a:r>
              <a:rPr lang="en-US" sz="2000" dirty="0"/>
              <a:t> </a:t>
            </a:r>
            <a:r>
              <a:rPr lang="ka-GE" sz="2000" dirty="0"/>
              <a:t>ადამიანური კაპიტალის ბაზის გაძლიერება ევროპაში და მის ფარგლებს გარეთ;</a:t>
            </a:r>
          </a:p>
          <a:p>
            <a:pPr algn="just">
              <a:lnSpc>
                <a:spcPct val="150000"/>
              </a:lnSpc>
              <a:buFontTx/>
              <a:buChar char="-"/>
            </a:pPr>
            <a:r>
              <a:rPr lang="ka-GE" sz="2000" dirty="0"/>
              <a:t>ევროპის, როგორც კვლევებისა და ინოვაციების განხორციელების ძირითადი გარემოს მიმზიდველობის გაზრდა;</a:t>
            </a:r>
          </a:p>
          <a:p>
            <a:pPr algn="just">
              <a:lnSpc>
                <a:spcPct val="150000"/>
              </a:lnSpc>
              <a:buFontTx/>
              <a:buChar char="-"/>
            </a:pPr>
            <a:r>
              <a:rPr lang="ka-GE" sz="2000" dirty="0"/>
              <a:t>წვლილს შეიტანს ევროპულ კონკურენტუნარიანობაში მაღალი ხარისხის კვლევების მეშვეობით;</a:t>
            </a:r>
          </a:p>
          <a:p>
            <a:pPr algn="just">
              <a:lnSpc>
                <a:spcPct val="150000"/>
              </a:lnSpc>
              <a:buFontTx/>
              <a:buChar char="-"/>
            </a:pPr>
            <a:r>
              <a:rPr lang="ka-GE" sz="2000" dirty="0"/>
              <a:t>ხელს შეუწყობს ღია მეცნიერების, ინოვაციების და მეწარმეობის კულტურას.</a:t>
            </a:r>
            <a:endParaRPr lang="en-US" sz="2000" dirty="0"/>
          </a:p>
        </p:txBody>
      </p:sp>
    </p:spTree>
    <p:extLst>
      <p:ext uri="{BB962C8B-B14F-4D97-AF65-F5344CB8AC3E}">
        <p14:creationId xmlns:p14="http://schemas.microsoft.com/office/powerpoint/2010/main" val="80278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5999-30F0-A744-8A3C-CCC587973578}"/>
              </a:ext>
            </a:extLst>
          </p:cNvPr>
          <p:cNvSpPr>
            <a:spLocks noGrp="1"/>
          </p:cNvSpPr>
          <p:nvPr>
            <p:ph type="title"/>
          </p:nvPr>
        </p:nvSpPr>
        <p:spPr/>
        <p:txBody>
          <a:bodyPr>
            <a:normAutofit/>
          </a:bodyPr>
          <a:lstStyle/>
          <a:p>
            <a:r>
              <a:rPr lang="ka-GE" sz="3200" b="1" u="sng" dirty="0">
                <a:solidFill>
                  <a:schemeClr val="accent1"/>
                </a:solidFill>
              </a:rPr>
              <a:t>ზოგადი პირობები</a:t>
            </a:r>
            <a:br>
              <a:rPr lang="ka-GE" sz="3200" b="1" u="sng" dirty="0">
                <a:solidFill>
                  <a:schemeClr val="accent1"/>
                </a:solidFill>
              </a:rPr>
            </a:br>
            <a:endParaRPr lang="en-US" sz="3200" dirty="0"/>
          </a:p>
        </p:txBody>
      </p:sp>
      <p:sp>
        <p:nvSpPr>
          <p:cNvPr id="3" name="Content Placeholder 2">
            <a:extLst>
              <a:ext uri="{FF2B5EF4-FFF2-40B4-BE49-F238E27FC236}">
                <a16:creationId xmlns:a16="http://schemas.microsoft.com/office/drawing/2014/main" id="{B0BAD5DC-EAE2-B940-9C0A-F152C4190CA4}"/>
              </a:ext>
            </a:extLst>
          </p:cNvPr>
          <p:cNvSpPr>
            <a:spLocks noGrp="1"/>
          </p:cNvSpPr>
          <p:nvPr>
            <p:ph idx="1"/>
          </p:nvPr>
        </p:nvSpPr>
        <p:spPr/>
        <p:txBody>
          <a:bodyPr>
            <a:normAutofit fontScale="92500"/>
          </a:bodyPr>
          <a:lstStyle/>
          <a:p>
            <a:r>
              <a:rPr lang="ka-GE" dirty="0">
                <a:solidFill>
                  <a:schemeClr val="accent1"/>
                </a:solidFill>
              </a:rPr>
              <a:t>დაშვების პირობები</a:t>
            </a:r>
          </a:p>
          <a:p>
            <a:pPr algn="just">
              <a:lnSpc>
                <a:spcPct val="150000"/>
              </a:lnSpc>
              <a:buFontTx/>
              <a:buChar char="-"/>
            </a:pPr>
            <a:r>
              <a:rPr lang="ka-GE" dirty="0"/>
              <a:t>განაცხადის გაკეთება ხორციელდება ელექტრონულად</a:t>
            </a:r>
          </a:p>
          <a:p>
            <a:pPr algn="just">
              <a:lnSpc>
                <a:spcPct val="150000"/>
              </a:lnSpc>
              <a:buFontTx/>
              <a:buChar char="-"/>
            </a:pPr>
            <a:r>
              <a:rPr lang="ka-GE" dirty="0"/>
              <a:t>განაცხადის გვერდების ლიმიტი: 45 (პირველ ეტაპზე - 10)</a:t>
            </a:r>
          </a:p>
          <a:p>
            <a:pPr algn="just">
              <a:lnSpc>
                <a:spcPct val="150000"/>
              </a:lnSpc>
              <a:buFontTx/>
              <a:buChar char="-"/>
            </a:pPr>
            <a:r>
              <a:rPr lang="ka-GE" dirty="0"/>
              <a:t>გვერდების გადაჭარბების შემთხვევაში მიიღებთ ავტომატურ გაფრთხილებას და ხელახალი ატვირთვის მოთხოვნას. ყოველი ზედმეტი გვერდი დაიბლოკება დედლაინის გასვლის შემდეგ. </a:t>
            </a:r>
          </a:p>
          <a:p>
            <a:pPr>
              <a:buFontTx/>
              <a:buChar char="-"/>
            </a:pPr>
            <a:endParaRPr lang="en-US" dirty="0"/>
          </a:p>
        </p:txBody>
      </p:sp>
      <p:pic>
        <p:nvPicPr>
          <p:cNvPr id="4" name="Picture 3">
            <a:extLst>
              <a:ext uri="{FF2B5EF4-FFF2-40B4-BE49-F238E27FC236}">
                <a16:creationId xmlns:a16="http://schemas.microsoft.com/office/drawing/2014/main" id="{4C9489D9-70C1-AC49-B9E6-1CCD667D1F3A}"/>
              </a:ext>
            </a:extLst>
          </p:cNvPr>
          <p:cNvPicPr>
            <a:picLocks noChangeAspect="1"/>
          </p:cNvPicPr>
          <p:nvPr/>
        </p:nvPicPr>
        <p:blipFill>
          <a:blip r:embed="rId2"/>
          <a:stretch>
            <a:fillRect/>
          </a:stretch>
        </p:blipFill>
        <p:spPr>
          <a:xfrm>
            <a:off x="8431217" y="0"/>
            <a:ext cx="3285304" cy="2518913"/>
          </a:xfrm>
          <a:prstGeom prst="rect">
            <a:avLst/>
          </a:prstGeom>
        </p:spPr>
      </p:pic>
    </p:spTree>
    <p:extLst>
      <p:ext uri="{BB962C8B-B14F-4D97-AF65-F5344CB8AC3E}">
        <p14:creationId xmlns:p14="http://schemas.microsoft.com/office/powerpoint/2010/main" val="185742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3A52-3A34-2B4C-9FBC-137410EF7842}"/>
              </a:ext>
            </a:extLst>
          </p:cNvPr>
          <p:cNvSpPr>
            <a:spLocks noGrp="1"/>
          </p:cNvSpPr>
          <p:nvPr>
            <p:ph type="title"/>
          </p:nvPr>
        </p:nvSpPr>
        <p:spPr>
          <a:xfrm>
            <a:off x="517585" y="365126"/>
            <a:ext cx="10836215" cy="987686"/>
          </a:xfrm>
        </p:spPr>
        <p:txBody>
          <a:bodyPr>
            <a:normAutofit/>
          </a:bodyPr>
          <a:lstStyle/>
          <a:p>
            <a:r>
              <a:rPr lang="ka-GE" sz="3200" b="1" u="sng" dirty="0">
                <a:solidFill>
                  <a:schemeClr val="accent1"/>
                </a:solidFill>
              </a:rPr>
              <a:t>ზოგადი პირობები</a:t>
            </a:r>
            <a:br>
              <a:rPr lang="ka-GE" sz="3200" b="1" u="sng" dirty="0">
                <a:solidFill>
                  <a:schemeClr val="accent1"/>
                </a:solidFill>
              </a:rPr>
            </a:br>
            <a:endParaRPr lang="en-US" sz="3200" dirty="0"/>
          </a:p>
        </p:txBody>
      </p:sp>
      <p:sp>
        <p:nvSpPr>
          <p:cNvPr id="3" name="Content Placeholder 2">
            <a:extLst>
              <a:ext uri="{FF2B5EF4-FFF2-40B4-BE49-F238E27FC236}">
                <a16:creationId xmlns:a16="http://schemas.microsoft.com/office/drawing/2014/main" id="{6DE4A7B9-5E3F-5440-BEC0-1795A8188C61}"/>
              </a:ext>
            </a:extLst>
          </p:cNvPr>
          <p:cNvSpPr>
            <a:spLocks noGrp="1"/>
          </p:cNvSpPr>
          <p:nvPr>
            <p:ph idx="1"/>
          </p:nvPr>
        </p:nvSpPr>
        <p:spPr>
          <a:xfrm>
            <a:off x="517585" y="1518249"/>
            <a:ext cx="10836215" cy="5089584"/>
          </a:xfrm>
        </p:spPr>
        <p:txBody>
          <a:bodyPr>
            <a:normAutofit fontScale="77500" lnSpcReduction="20000"/>
          </a:bodyPr>
          <a:lstStyle/>
          <a:p>
            <a:pPr algn="just">
              <a:lnSpc>
                <a:spcPct val="150000"/>
              </a:lnSpc>
            </a:pPr>
            <a:r>
              <a:rPr lang="ka-GE" dirty="0">
                <a:solidFill>
                  <a:schemeClr val="accent1"/>
                </a:solidFill>
              </a:rPr>
              <a:t>განაცხადის ფორმა შედგება ორი ნაწილისგან:</a:t>
            </a:r>
          </a:p>
          <a:p>
            <a:pPr algn="just">
              <a:lnSpc>
                <a:spcPct val="150000"/>
              </a:lnSpc>
              <a:buFontTx/>
              <a:buChar char="-"/>
            </a:pPr>
            <a:r>
              <a:rPr lang="ka-GE" b="1" dirty="0"/>
              <a:t>ნაწილი </a:t>
            </a:r>
            <a:r>
              <a:rPr lang="en-US" b="1" dirty="0"/>
              <a:t>A </a:t>
            </a:r>
            <a:r>
              <a:rPr lang="en-US" dirty="0"/>
              <a:t>(</a:t>
            </a:r>
            <a:r>
              <a:rPr lang="ka-GE" dirty="0"/>
              <a:t>ივსება პირდაპირ ონლაინ) შეიცავს ადმინისტრაციულ ინფორმაციას აპლიკანტი ორგანიზაციების შესახებ (მომავალი კოორდინატორი და ბენეფიციარები და აფილირებული სუბიექტები), პროექტის ბიუჯეტსა და სპეციფიკურ კითხვებს; </a:t>
            </a:r>
          </a:p>
          <a:p>
            <a:pPr algn="just">
              <a:lnSpc>
                <a:spcPct val="150000"/>
              </a:lnSpc>
              <a:buFontTx/>
              <a:buChar char="-"/>
            </a:pPr>
            <a:r>
              <a:rPr lang="ka-GE" b="1" dirty="0"/>
              <a:t>ნაწილი </a:t>
            </a:r>
            <a:r>
              <a:rPr lang="en-US" b="1" dirty="0"/>
              <a:t>B </a:t>
            </a:r>
            <a:r>
              <a:rPr lang="en-US" dirty="0"/>
              <a:t>(</a:t>
            </a:r>
            <a:r>
              <a:rPr lang="ka-GE" dirty="0"/>
              <a:t>უნდა ჩამოიტვირთოს პორტალიდან, შეივსოს და შემდეგ ხელახლა აიტვირთოს სისტემაში </a:t>
            </a:r>
            <a:r>
              <a:rPr lang="en-US" dirty="0"/>
              <a:t>PDF </a:t>
            </a:r>
            <a:r>
              <a:rPr lang="ka-GE" dirty="0"/>
              <a:t>ფორმატით) შეიცავს პროექტის ტექნიკურ აღწერას.</a:t>
            </a:r>
          </a:p>
          <a:p>
            <a:pPr algn="just">
              <a:lnSpc>
                <a:spcPct val="150000"/>
              </a:lnSpc>
              <a:buFontTx/>
              <a:buChar char="-"/>
            </a:pPr>
            <a:r>
              <a:rPr lang="ka-GE" dirty="0"/>
              <a:t>დანართები და დამხმარე დოკუმენტაცია პირდაპირ ხელმისაწვდომი იქნება წარდგენის სისტემაში და უნდა აიტვირთოს </a:t>
            </a:r>
            <a:r>
              <a:rPr lang="en-US" dirty="0"/>
              <a:t>PDF </a:t>
            </a:r>
            <a:r>
              <a:rPr lang="ka-GE" dirty="0"/>
              <a:t>ფაილების სახით (ან სისტემის მიერ დაშვებული სხვა ფორმატებით).</a:t>
            </a:r>
          </a:p>
          <a:p>
            <a:pPr algn="just">
              <a:lnSpc>
                <a:spcPct val="150000"/>
              </a:lnSpc>
              <a:buFontTx/>
              <a:buChar char="-"/>
            </a:pPr>
            <a:endParaRPr lang="en-US" dirty="0"/>
          </a:p>
        </p:txBody>
      </p:sp>
      <p:pic>
        <p:nvPicPr>
          <p:cNvPr id="5" name="Picture 4">
            <a:extLst>
              <a:ext uri="{FF2B5EF4-FFF2-40B4-BE49-F238E27FC236}">
                <a16:creationId xmlns:a16="http://schemas.microsoft.com/office/drawing/2014/main" id="{0CC17E8D-06C9-C148-B73F-884437FE2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242" y="0"/>
            <a:ext cx="3619500" cy="1984075"/>
          </a:xfrm>
          <a:prstGeom prst="rect">
            <a:avLst/>
          </a:prstGeom>
        </p:spPr>
      </p:pic>
    </p:spTree>
    <p:extLst>
      <p:ext uri="{BB962C8B-B14F-4D97-AF65-F5344CB8AC3E}">
        <p14:creationId xmlns:p14="http://schemas.microsoft.com/office/powerpoint/2010/main" val="128895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553D-9653-6B49-93F5-4293432FB12A}"/>
              </a:ext>
            </a:extLst>
          </p:cNvPr>
          <p:cNvSpPr>
            <a:spLocks noGrp="1"/>
          </p:cNvSpPr>
          <p:nvPr>
            <p:ph type="title"/>
          </p:nvPr>
        </p:nvSpPr>
        <p:spPr>
          <a:xfrm>
            <a:off x="517585" y="365126"/>
            <a:ext cx="10836215" cy="894332"/>
          </a:xfrm>
        </p:spPr>
        <p:txBody>
          <a:bodyPr>
            <a:normAutofit/>
          </a:bodyPr>
          <a:lstStyle/>
          <a:p>
            <a:r>
              <a:rPr lang="ka-GE" sz="3200" b="1" u="sng" dirty="0">
                <a:solidFill>
                  <a:schemeClr val="accent1"/>
                </a:solidFill>
              </a:rPr>
              <a:t>ზოგადი პირობები</a:t>
            </a:r>
            <a:endParaRPr lang="en-US" sz="3200" dirty="0"/>
          </a:p>
        </p:txBody>
      </p:sp>
      <p:sp>
        <p:nvSpPr>
          <p:cNvPr id="3" name="Content Placeholder 2">
            <a:extLst>
              <a:ext uri="{FF2B5EF4-FFF2-40B4-BE49-F238E27FC236}">
                <a16:creationId xmlns:a16="http://schemas.microsoft.com/office/drawing/2014/main" id="{56AF7509-71A1-5C42-BFB7-3F2A2E46FF6A}"/>
              </a:ext>
            </a:extLst>
          </p:cNvPr>
          <p:cNvSpPr>
            <a:spLocks noGrp="1"/>
          </p:cNvSpPr>
          <p:nvPr>
            <p:ph idx="1"/>
          </p:nvPr>
        </p:nvSpPr>
        <p:spPr>
          <a:xfrm>
            <a:off x="517585" y="1390388"/>
            <a:ext cx="11128075" cy="5251952"/>
          </a:xfrm>
        </p:spPr>
        <p:txBody>
          <a:bodyPr>
            <a:normAutofit/>
          </a:bodyPr>
          <a:lstStyle/>
          <a:p>
            <a:pPr>
              <a:lnSpc>
                <a:spcPct val="150000"/>
              </a:lnSpc>
            </a:pPr>
            <a:r>
              <a:rPr lang="ka-GE" sz="2000" dirty="0">
                <a:solidFill>
                  <a:schemeClr val="accent1"/>
                </a:solidFill>
              </a:rPr>
              <a:t>სუბიექტები, რომლებსაც შეუძლიათ მონაწილეობის მიღება</a:t>
            </a:r>
          </a:p>
          <a:p>
            <a:pPr algn="just">
              <a:lnSpc>
                <a:spcPct val="150000"/>
              </a:lnSpc>
              <a:buFontTx/>
              <a:buChar char="-"/>
            </a:pPr>
            <a:r>
              <a:rPr lang="ka-GE" sz="1800" dirty="0"/>
              <a:t>ნებისმიერი იურიდიული პირი, განურჩევლად მისი დაარსების ადგილისა, მათ შორის იურიდიული პირები არა-ასოცირებული მესამე ქვეყნებიდან ან საერთაშორისო ორგანიზაციებიდან (მათ შორის საერთაშორისო ევროპული კვლევითი ორგანიზაციები), უფლებამოსილია მონაწილეობა მიიღოს ჰორიზონტ ევროპის რეგულაციის ფარგლებში, კონკრეტული წინადადების თემაში დადგენილ ნებისმიერ სხვა პირობებთან ერთად.</a:t>
            </a:r>
            <a:endParaRPr lang="en-US" sz="1800" dirty="0"/>
          </a:p>
          <a:p>
            <a:pPr algn="just">
              <a:lnSpc>
                <a:spcPct val="150000"/>
              </a:lnSpc>
              <a:buFontTx/>
              <a:buChar char="-"/>
            </a:pPr>
            <a:r>
              <a:rPr lang="ka-GE" sz="1800" dirty="0"/>
              <a:t>მინიმუმ სამი ორგანიზაცია სამ სხვადასხვა ქვეყანაში, რომელთაგან ორი უნდა იყოს განლაგებული ევროკავშირის სხვა წევრ ქვეყანაში ან </a:t>
            </a:r>
            <a:r>
              <a:rPr lang="ka-GE" sz="1800" b="1" dirty="0"/>
              <a:t>ჰორიზონტ ევროპის </a:t>
            </a:r>
            <a:r>
              <a:rPr lang="ka-GE" sz="1800" dirty="0"/>
              <a:t>ასოცირებულ ქვეყანაში.</a:t>
            </a:r>
          </a:p>
          <a:p>
            <a:pPr algn="just">
              <a:lnSpc>
                <a:spcPct val="150000"/>
              </a:lnSpc>
              <a:buFontTx/>
              <a:buChar char="-"/>
            </a:pPr>
            <a:r>
              <a:rPr lang="ka-GE" sz="1800" dirty="0"/>
              <a:t>ბენეფიციარები განაცხადის წარდგენამდე უნდა დარეგისტრირდნენ მონაწილეთა რეესტრში, რათა მიიღონ მონაწილის საიდენტიფიკაციო კოდი (</a:t>
            </a:r>
            <a:r>
              <a:rPr lang="en-US" sz="1800" dirty="0"/>
              <a:t>PIC) </a:t>
            </a:r>
            <a:r>
              <a:rPr lang="ka-GE" sz="1800" dirty="0"/>
              <a:t>და დადასტურდეს ცენტრალური ვალიდაციის სამსახურის (</a:t>
            </a:r>
            <a:r>
              <a:rPr lang="en-US" sz="1800" dirty="0"/>
              <a:t>REA Validation) </a:t>
            </a:r>
            <a:r>
              <a:rPr lang="ka-GE" sz="1800" dirty="0"/>
              <a:t>მიერ საგრანტო ხელშეკრულების ხელმოწერამდე.</a:t>
            </a:r>
            <a:endParaRPr lang="en-US" sz="1800" dirty="0"/>
          </a:p>
        </p:txBody>
      </p:sp>
      <p:pic>
        <p:nvPicPr>
          <p:cNvPr id="5" name="Picture 4">
            <a:extLst>
              <a:ext uri="{FF2B5EF4-FFF2-40B4-BE49-F238E27FC236}">
                <a16:creationId xmlns:a16="http://schemas.microsoft.com/office/drawing/2014/main" id="{733D9BE9-6003-C24E-9896-4BF9597E7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69" y="0"/>
            <a:ext cx="2787291" cy="2018581"/>
          </a:xfrm>
          <a:prstGeom prst="rect">
            <a:avLst/>
          </a:prstGeom>
        </p:spPr>
      </p:pic>
    </p:spTree>
    <p:extLst>
      <p:ext uri="{BB962C8B-B14F-4D97-AF65-F5344CB8AC3E}">
        <p14:creationId xmlns:p14="http://schemas.microsoft.com/office/powerpoint/2010/main" val="305719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EB9A-D4C4-324E-8603-F4C9C52CA355}"/>
              </a:ext>
            </a:extLst>
          </p:cNvPr>
          <p:cNvSpPr>
            <a:spLocks noGrp="1"/>
          </p:cNvSpPr>
          <p:nvPr>
            <p:ph type="title"/>
          </p:nvPr>
        </p:nvSpPr>
        <p:spPr/>
        <p:txBody>
          <a:bodyPr>
            <a:normAutofit/>
          </a:bodyPr>
          <a:lstStyle/>
          <a:p>
            <a:r>
              <a:rPr lang="ka-GE" sz="3200" b="1" u="sng" dirty="0">
                <a:solidFill>
                  <a:schemeClr val="accent1"/>
                </a:solidFill>
              </a:rPr>
              <a:t>ზოგადი პირობები</a:t>
            </a:r>
            <a:endParaRPr lang="en-US" sz="3200" dirty="0"/>
          </a:p>
        </p:txBody>
      </p:sp>
      <p:sp>
        <p:nvSpPr>
          <p:cNvPr id="3" name="Content Placeholder 2">
            <a:extLst>
              <a:ext uri="{FF2B5EF4-FFF2-40B4-BE49-F238E27FC236}">
                <a16:creationId xmlns:a16="http://schemas.microsoft.com/office/drawing/2014/main" id="{23FAD29C-7E23-D54E-99ED-8D5B8D16C1B6}"/>
              </a:ext>
            </a:extLst>
          </p:cNvPr>
          <p:cNvSpPr>
            <a:spLocks noGrp="1"/>
          </p:cNvSpPr>
          <p:nvPr>
            <p:ph idx="1"/>
          </p:nvPr>
        </p:nvSpPr>
        <p:spPr>
          <a:xfrm>
            <a:off x="838200" y="1340284"/>
            <a:ext cx="10515600" cy="5160723"/>
          </a:xfrm>
        </p:spPr>
        <p:txBody>
          <a:bodyPr>
            <a:normAutofit fontScale="92500" lnSpcReduction="10000"/>
          </a:bodyPr>
          <a:lstStyle/>
          <a:p>
            <a:r>
              <a:rPr lang="ka-GE" dirty="0">
                <a:solidFill>
                  <a:schemeClr val="accent1"/>
                </a:solidFill>
              </a:rPr>
              <a:t>დაფინანსების უფლების მქონე პირები:</a:t>
            </a:r>
          </a:p>
          <a:p>
            <a:pPr algn="just">
              <a:lnSpc>
                <a:spcPct val="150000"/>
              </a:lnSpc>
              <a:buFontTx/>
              <a:buChar char="-"/>
            </a:pPr>
            <a:r>
              <a:rPr lang="ka-GE" sz="2400" dirty="0"/>
              <a:t>დაფინანსების მისაღებად, განმცხადებლები უნდა იყვნენ დაფუძნებული ერთერთ უფლებამოსილ ქვეყანაში, ანუ:</a:t>
            </a:r>
          </a:p>
          <a:p>
            <a:pPr algn="just">
              <a:lnSpc>
                <a:spcPct val="150000"/>
              </a:lnSpc>
              <a:buFontTx/>
              <a:buChar char="-"/>
            </a:pPr>
            <a:r>
              <a:rPr lang="ka-GE" sz="2400" dirty="0"/>
              <a:t>ევროკავშირის წევრი სახელმწიფოები, მათ შორის ყველაზე შორეული რეგიონები; </a:t>
            </a:r>
          </a:p>
          <a:p>
            <a:pPr algn="just">
              <a:lnSpc>
                <a:spcPct val="150000"/>
              </a:lnSpc>
              <a:buFontTx/>
              <a:buChar char="-"/>
            </a:pPr>
            <a:r>
              <a:rPr lang="ka-GE" sz="2400" dirty="0"/>
              <a:t>წევრ სახელმწიფოებთან დაკავშირებული საზღვარგარეთის ქვეყნები და ტერიტორიები (სახელმწიფოები ატლანტის, ანტარქტიდის, არქტიკის, კარიბის და წყნარი ოკეანის რეგიონებში); </a:t>
            </a:r>
          </a:p>
          <a:p>
            <a:pPr algn="just">
              <a:lnSpc>
                <a:spcPct val="150000"/>
              </a:lnSpc>
              <a:buFontTx/>
              <a:buChar char="-"/>
            </a:pPr>
            <a:r>
              <a:rPr lang="ka-GE" sz="2400" dirty="0"/>
              <a:t>ევროკავშირის არაწევრი ქვეყნები: ჰორიზონტ ევროპასთან ასოცირებული ქვეყნები;</a:t>
            </a:r>
          </a:p>
          <a:p>
            <a:pPr marL="0" indent="0">
              <a:buNone/>
            </a:pPr>
            <a:endParaRPr lang="en-US" dirty="0"/>
          </a:p>
        </p:txBody>
      </p:sp>
      <p:pic>
        <p:nvPicPr>
          <p:cNvPr id="5" name="Picture 4">
            <a:extLst>
              <a:ext uri="{FF2B5EF4-FFF2-40B4-BE49-F238E27FC236}">
                <a16:creationId xmlns:a16="http://schemas.microsoft.com/office/drawing/2014/main" id="{F56E6C45-4337-B846-A697-6A9B5BDBE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408" y="1"/>
            <a:ext cx="4997928" cy="1901650"/>
          </a:xfrm>
          <a:prstGeom prst="rect">
            <a:avLst/>
          </a:prstGeom>
        </p:spPr>
      </p:pic>
    </p:spTree>
    <p:extLst>
      <p:ext uri="{BB962C8B-B14F-4D97-AF65-F5344CB8AC3E}">
        <p14:creationId xmlns:p14="http://schemas.microsoft.com/office/powerpoint/2010/main" val="395880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88FD-2F2C-C64F-B8BA-BC910D3ABF00}"/>
              </a:ext>
            </a:extLst>
          </p:cNvPr>
          <p:cNvSpPr>
            <a:spLocks noGrp="1"/>
          </p:cNvSpPr>
          <p:nvPr>
            <p:ph type="title"/>
          </p:nvPr>
        </p:nvSpPr>
        <p:spPr/>
        <p:txBody>
          <a:bodyPr>
            <a:normAutofit/>
          </a:bodyPr>
          <a:lstStyle/>
          <a:p>
            <a:r>
              <a:rPr lang="ka-GE" sz="3600" b="1" u="sng" dirty="0">
                <a:solidFill>
                  <a:schemeClr val="accent1"/>
                </a:solidFill>
              </a:rPr>
              <a:t>რას მოიცავს დაფინანსება?</a:t>
            </a:r>
            <a:endParaRPr lang="en-US" sz="3600" b="1" u="sng" dirty="0">
              <a:solidFill>
                <a:schemeClr val="accent1"/>
              </a:solidFill>
            </a:endParaRPr>
          </a:p>
        </p:txBody>
      </p:sp>
      <p:sp>
        <p:nvSpPr>
          <p:cNvPr id="3" name="Content Placeholder 2">
            <a:extLst>
              <a:ext uri="{FF2B5EF4-FFF2-40B4-BE49-F238E27FC236}">
                <a16:creationId xmlns:a16="http://schemas.microsoft.com/office/drawing/2014/main" id="{DD257F68-295A-C04B-BDEE-0F97A6C939FA}"/>
              </a:ext>
            </a:extLst>
          </p:cNvPr>
          <p:cNvSpPr>
            <a:spLocks noGrp="1"/>
          </p:cNvSpPr>
          <p:nvPr>
            <p:ph idx="1"/>
          </p:nvPr>
        </p:nvSpPr>
        <p:spPr>
          <a:xfrm>
            <a:off x="838200" y="1485900"/>
            <a:ext cx="10515600" cy="5014913"/>
          </a:xfrm>
        </p:spPr>
        <p:txBody>
          <a:bodyPr>
            <a:normAutofit fontScale="92500" lnSpcReduction="20000"/>
          </a:bodyPr>
          <a:lstStyle/>
          <a:p>
            <a:pPr algn="just">
              <a:lnSpc>
                <a:spcPct val="150000"/>
              </a:lnSpc>
            </a:pPr>
            <a:r>
              <a:rPr lang="ka-GE" sz="2400" dirty="0">
                <a:solidFill>
                  <a:schemeClr val="accent1"/>
                </a:solidFill>
              </a:rPr>
              <a:t>პროგრამის მიერ დაფინანსებული პერსონალი:</a:t>
            </a:r>
          </a:p>
          <a:p>
            <a:pPr algn="just">
              <a:lnSpc>
                <a:spcPct val="150000"/>
              </a:lnSpc>
              <a:buFontTx/>
              <a:buChar char="-"/>
            </a:pPr>
            <a:r>
              <a:rPr lang="ka-GE" sz="2400" dirty="0"/>
              <a:t>შეიძლება იყვნენ მკვლევრები კარიერის ნებისმიერ ეტაპზე, ასევე ადმინისტრაციული, ტექნიკური პერსონალი, რომლებიც ჩართული არიან კვლევისა და ინოვაციების საქმიანობაში.</a:t>
            </a:r>
          </a:p>
          <a:p>
            <a:pPr algn="just">
              <a:lnSpc>
                <a:spcPct val="150000"/>
              </a:lnSpc>
              <a:buFontTx/>
              <a:buChar char="-"/>
            </a:pPr>
            <a:r>
              <a:rPr lang="ka-GE" sz="2400" dirty="0"/>
              <a:t>შეიძლება იყოს ნებისმიერი ეროვნების.</a:t>
            </a:r>
          </a:p>
          <a:p>
            <a:pPr algn="just">
              <a:lnSpc>
                <a:spcPct val="150000"/>
              </a:lnSpc>
              <a:buFontTx/>
              <a:buChar char="-"/>
            </a:pPr>
            <a:r>
              <a:rPr lang="ka-GE" sz="2400" dirty="0"/>
              <a:t>უნდა იყოს ჩართული ან დაკავშირებული კვლევით და ინოვაციური აქტივობებით მათ გამგზავნი ორგანიზაციაში მივლინებამდე მინიმუმ ერთი თვით ადრე მაინც.</a:t>
            </a:r>
          </a:p>
          <a:p>
            <a:pPr algn="just">
              <a:lnSpc>
                <a:spcPct val="150000"/>
              </a:lnSpc>
              <a:buFontTx/>
              <a:buChar char="-"/>
            </a:pPr>
            <a:r>
              <a:rPr lang="ka-GE" sz="2400" dirty="0"/>
              <a:t>გაგზავნის შემდეგ უნდა დაბრუნდნენ თავიანთ გამგზავნ ორგანიზაციაში, რომ გადასცენ ცოდნა და ხელი შეუწყონ თანამშრომლობას.</a:t>
            </a:r>
          </a:p>
          <a:p>
            <a:pPr algn="just">
              <a:buFontTx/>
              <a:buChar char="-"/>
            </a:pPr>
            <a:endParaRPr lang="ka-GE" dirty="0"/>
          </a:p>
          <a:p>
            <a:pPr algn="just">
              <a:buFontTx/>
              <a:buChar char="-"/>
            </a:pPr>
            <a:endParaRPr lang="en-US" dirty="0"/>
          </a:p>
        </p:txBody>
      </p:sp>
      <p:pic>
        <p:nvPicPr>
          <p:cNvPr id="5" name="Picture 4">
            <a:extLst>
              <a:ext uri="{FF2B5EF4-FFF2-40B4-BE49-F238E27FC236}">
                <a16:creationId xmlns:a16="http://schemas.microsoft.com/office/drawing/2014/main" id="{9BD00DC4-ABDE-6449-B36B-F03FF3787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641" y="0"/>
            <a:ext cx="2679939" cy="2001328"/>
          </a:xfrm>
          <a:prstGeom prst="rect">
            <a:avLst/>
          </a:prstGeom>
        </p:spPr>
      </p:pic>
    </p:spTree>
    <p:extLst>
      <p:ext uri="{BB962C8B-B14F-4D97-AF65-F5344CB8AC3E}">
        <p14:creationId xmlns:p14="http://schemas.microsoft.com/office/powerpoint/2010/main" val="97409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087F-C623-6248-969C-32AD52104741}"/>
              </a:ext>
            </a:extLst>
          </p:cNvPr>
          <p:cNvSpPr>
            <a:spLocks noGrp="1"/>
          </p:cNvSpPr>
          <p:nvPr>
            <p:ph type="title"/>
          </p:nvPr>
        </p:nvSpPr>
        <p:spPr/>
        <p:txBody>
          <a:bodyPr>
            <a:normAutofit/>
          </a:bodyPr>
          <a:lstStyle/>
          <a:p>
            <a:r>
              <a:rPr lang="ka-GE" sz="3600" b="1" u="sng" dirty="0">
                <a:solidFill>
                  <a:schemeClr val="accent1"/>
                </a:solidFill>
              </a:rPr>
              <a:t>რას მოიცავს დაფინანსება?</a:t>
            </a:r>
            <a:endParaRPr lang="en-US" sz="3600" b="1" u="sng" dirty="0"/>
          </a:p>
        </p:txBody>
      </p:sp>
      <p:sp>
        <p:nvSpPr>
          <p:cNvPr id="3" name="Content Placeholder 2">
            <a:extLst>
              <a:ext uri="{FF2B5EF4-FFF2-40B4-BE49-F238E27FC236}">
                <a16:creationId xmlns:a16="http://schemas.microsoft.com/office/drawing/2014/main" id="{B0A13CFE-C61B-8F46-8A30-BD9C00618CA2}"/>
              </a:ext>
            </a:extLst>
          </p:cNvPr>
          <p:cNvSpPr>
            <a:spLocks noGrp="1"/>
          </p:cNvSpPr>
          <p:nvPr>
            <p:ph idx="1"/>
          </p:nvPr>
        </p:nvSpPr>
        <p:spPr/>
        <p:txBody>
          <a:bodyPr>
            <a:normAutofit fontScale="92500" lnSpcReduction="20000"/>
          </a:bodyPr>
          <a:lstStyle/>
          <a:p>
            <a:pPr algn="just">
              <a:lnSpc>
                <a:spcPct val="150000"/>
              </a:lnSpc>
            </a:pPr>
            <a:r>
              <a:rPr lang="ka-GE" dirty="0">
                <a:solidFill>
                  <a:schemeClr val="accent1"/>
                </a:solidFill>
              </a:rPr>
              <a:t>მივლინებულ პერსონალს აუნაზღაურდება:</a:t>
            </a:r>
          </a:p>
          <a:p>
            <a:pPr algn="just">
              <a:lnSpc>
                <a:spcPct val="150000"/>
              </a:lnSpc>
              <a:buFontTx/>
              <a:buChar char="-"/>
            </a:pPr>
            <a:r>
              <a:rPr lang="ka-GE" dirty="0"/>
              <a:t>მგზავრობა, საცხოვრებელი და საარსებო ხარჯები.</a:t>
            </a:r>
          </a:p>
          <a:p>
            <a:pPr algn="just">
              <a:lnSpc>
                <a:spcPct val="150000"/>
              </a:lnSpc>
              <a:buFontTx/>
              <a:buChar char="-"/>
            </a:pPr>
            <a:r>
              <a:rPr lang="ka-GE" dirty="0"/>
              <a:t>უნარჩუნდება გამგზავნი ორგანიზაციის მიერ გაცემული ხელფასი.</a:t>
            </a:r>
          </a:p>
          <a:p>
            <a:pPr algn="just">
              <a:lnSpc>
                <a:spcPct val="150000"/>
              </a:lnSpc>
              <a:buFontTx/>
              <a:buChar char="-"/>
            </a:pPr>
            <a:r>
              <a:rPr lang="ka-GE" dirty="0"/>
              <a:t>უზრუნველყოფილი იქნება სპეც-საჭიროებისთვის საჭირო თანხით.</a:t>
            </a:r>
          </a:p>
          <a:p>
            <a:pPr algn="just">
              <a:lnSpc>
                <a:spcPct val="150000"/>
              </a:lnSpc>
              <a:buFontTx/>
              <a:buChar char="-"/>
            </a:pPr>
            <a:r>
              <a:rPr lang="ka-GE" dirty="0"/>
              <a:t>კვლევასთან, ტრენინგებთან, ქსელურ აქტივობებთან და არაპირდაპირ ხარჯებთან დაკავშირებული თანხა.</a:t>
            </a:r>
            <a:endParaRPr lang="en-US" dirty="0"/>
          </a:p>
        </p:txBody>
      </p:sp>
      <p:pic>
        <p:nvPicPr>
          <p:cNvPr id="5" name="Picture 4">
            <a:extLst>
              <a:ext uri="{FF2B5EF4-FFF2-40B4-BE49-F238E27FC236}">
                <a16:creationId xmlns:a16="http://schemas.microsoft.com/office/drawing/2014/main" id="{3702A345-04AC-EB4C-8DD9-0884E54F2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988" y="0"/>
            <a:ext cx="2572109" cy="3196536"/>
          </a:xfrm>
          <a:prstGeom prst="rect">
            <a:avLst/>
          </a:prstGeom>
        </p:spPr>
      </p:pic>
    </p:spTree>
    <p:extLst>
      <p:ext uri="{BB962C8B-B14F-4D97-AF65-F5344CB8AC3E}">
        <p14:creationId xmlns:p14="http://schemas.microsoft.com/office/powerpoint/2010/main" val="333705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0E69-4C53-7B4E-B55E-246F9BFD44A6}"/>
              </a:ext>
            </a:extLst>
          </p:cNvPr>
          <p:cNvSpPr>
            <a:spLocks noGrp="1"/>
          </p:cNvSpPr>
          <p:nvPr>
            <p:ph type="title"/>
          </p:nvPr>
        </p:nvSpPr>
        <p:spPr>
          <a:xfrm>
            <a:off x="483079" y="365126"/>
            <a:ext cx="10870721" cy="1100420"/>
          </a:xfrm>
        </p:spPr>
        <p:txBody>
          <a:bodyPr>
            <a:normAutofit fontScale="90000"/>
          </a:bodyPr>
          <a:lstStyle/>
          <a:p>
            <a:pPr>
              <a:lnSpc>
                <a:spcPct val="150000"/>
              </a:lnSpc>
            </a:pPr>
            <a:br>
              <a:rPr lang="ka-GE" sz="3200" b="1" u="sng" dirty="0">
                <a:solidFill>
                  <a:schemeClr val="accent1"/>
                </a:solidFill>
              </a:rPr>
            </a:br>
            <a:r>
              <a:rPr lang="ka-GE" sz="3200" b="1" u="sng" dirty="0">
                <a:solidFill>
                  <a:schemeClr val="accent1"/>
                </a:solidFill>
              </a:rPr>
              <a:t>ზოგადი პირობები</a:t>
            </a:r>
            <a:br>
              <a:rPr lang="ka-GE" sz="3200" b="1" u="sng" dirty="0">
                <a:solidFill>
                  <a:schemeClr val="accent1"/>
                </a:solidFill>
              </a:rPr>
            </a:br>
            <a:r>
              <a:rPr lang="ka-GE" sz="2700" dirty="0">
                <a:solidFill>
                  <a:schemeClr val="accent1"/>
                </a:solidFill>
              </a:rPr>
              <a:t>კონსორციუმის შემადგენლობა</a:t>
            </a:r>
            <a:br>
              <a:rPr lang="ka-GE" sz="3200" dirty="0">
                <a:solidFill>
                  <a:schemeClr val="accent1"/>
                </a:solidFill>
              </a:rPr>
            </a:br>
            <a:endParaRPr lang="en-US" sz="3200" dirty="0"/>
          </a:p>
        </p:txBody>
      </p:sp>
      <p:sp>
        <p:nvSpPr>
          <p:cNvPr id="3" name="Content Placeholder 2">
            <a:extLst>
              <a:ext uri="{FF2B5EF4-FFF2-40B4-BE49-F238E27FC236}">
                <a16:creationId xmlns:a16="http://schemas.microsoft.com/office/drawing/2014/main" id="{AE656C5E-6233-9F44-AC91-49F55FAB5AFD}"/>
              </a:ext>
            </a:extLst>
          </p:cNvPr>
          <p:cNvSpPr>
            <a:spLocks noGrp="1"/>
          </p:cNvSpPr>
          <p:nvPr>
            <p:ph idx="1"/>
          </p:nvPr>
        </p:nvSpPr>
        <p:spPr>
          <a:xfrm>
            <a:off x="483079" y="2191109"/>
            <a:ext cx="11317857" cy="4468482"/>
          </a:xfrm>
        </p:spPr>
        <p:txBody>
          <a:bodyPr>
            <a:normAutofit fontScale="92500" lnSpcReduction="20000"/>
          </a:bodyPr>
          <a:lstStyle/>
          <a:p>
            <a:pPr algn="just">
              <a:lnSpc>
                <a:spcPct val="150000"/>
              </a:lnSpc>
            </a:pPr>
            <a:r>
              <a:rPr lang="ka-GE" sz="2400" dirty="0">
                <a:solidFill>
                  <a:schemeClr val="accent1"/>
                </a:solidFill>
              </a:rPr>
              <a:t>თუ კონკრეტული საპროექტო შემოთავაზების პირობებით სხვა რამ არ არის გათვალისწინებული, კონსორციუმის შემქმნელ იურიდიულ პირებს უფლება აქვთ მიიღონ მონაწილეობა აქციებში იმ პირობით, რომ კონსორციუმი მოიცავს:</a:t>
            </a:r>
          </a:p>
          <a:p>
            <a:pPr algn="just">
              <a:lnSpc>
                <a:spcPct val="150000"/>
              </a:lnSpc>
              <a:buFontTx/>
              <a:buChar char="-"/>
            </a:pPr>
            <a:r>
              <a:rPr lang="ka-GE" sz="2400" dirty="0"/>
              <a:t>წევრ სახელმწიფოში დაფუძნებული მინიმუმ ერთი დამოუკიდებელი იურიდიული პირი; </a:t>
            </a:r>
          </a:p>
          <a:p>
            <a:pPr algn="just">
              <a:lnSpc>
                <a:spcPct val="150000"/>
              </a:lnSpc>
              <a:buFontTx/>
              <a:buChar char="-"/>
            </a:pPr>
            <a:r>
              <a:rPr lang="ka-GE" sz="2400" dirty="0"/>
              <a:t>სულ მცირე ორი სხვა დამოუკიდებელი იურიდიული პირი, თითოეული დაფუძნებული სხვადასხვა წევრ, ან ასოცირებული ქვეყნებში.</a:t>
            </a:r>
          </a:p>
          <a:p>
            <a:pPr algn="just">
              <a:lnSpc>
                <a:spcPct val="150000"/>
              </a:lnSpc>
              <a:buFontTx/>
              <a:buChar char="-"/>
            </a:pPr>
            <a:r>
              <a:rPr lang="ka-GE" sz="2400" dirty="0"/>
              <a:t>გრანტი აფინანსებს გაგზავნილი პერსონალის მობილობას ერთი თვიდან ერთ წლამდე. </a:t>
            </a:r>
          </a:p>
          <a:p>
            <a:pPr algn="just">
              <a:lnSpc>
                <a:spcPct val="150000"/>
              </a:lnSpc>
              <a:buFontTx/>
              <a:buChar char="-"/>
            </a:pPr>
            <a:endParaRPr lang="en-US" sz="2000" dirty="0"/>
          </a:p>
        </p:txBody>
      </p:sp>
      <p:pic>
        <p:nvPicPr>
          <p:cNvPr id="7" name="Picture 6">
            <a:extLst>
              <a:ext uri="{FF2B5EF4-FFF2-40B4-BE49-F238E27FC236}">
                <a16:creationId xmlns:a16="http://schemas.microsoft.com/office/drawing/2014/main" id="{3B59B50B-4E10-E840-A9C1-CE87AD2D9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891" y="0"/>
            <a:ext cx="2191109" cy="2191109"/>
          </a:xfrm>
          <a:prstGeom prst="rect">
            <a:avLst/>
          </a:prstGeom>
        </p:spPr>
      </p:pic>
    </p:spTree>
    <p:extLst>
      <p:ext uri="{BB962C8B-B14F-4D97-AF65-F5344CB8AC3E}">
        <p14:creationId xmlns:p14="http://schemas.microsoft.com/office/powerpoint/2010/main" val="12533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D59F-DB7A-BF4D-8C32-0FF514D44682}"/>
              </a:ext>
            </a:extLst>
          </p:cNvPr>
          <p:cNvSpPr>
            <a:spLocks noGrp="1"/>
          </p:cNvSpPr>
          <p:nvPr>
            <p:ph type="title"/>
          </p:nvPr>
        </p:nvSpPr>
        <p:spPr>
          <a:xfrm>
            <a:off x="603849" y="365125"/>
            <a:ext cx="10749951" cy="1325563"/>
          </a:xfrm>
        </p:spPr>
        <p:txBody>
          <a:bodyPr>
            <a:normAutofit/>
          </a:bodyPr>
          <a:lstStyle/>
          <a:p>
            <a:r>
              <a:rPr lang="ka-GE" sz="3200" b="1" u="sng" dirty="0">
                <a:solidFill>
                  <a:schemeClr val="accent1"/>
                </a:solidFill>
              </a:rPr>
              <a:t>ზოგადი პირობები</a:t>
            </a:r>
            <a:endParaRPr lang="en-US" sz="3200" dirty="0"/>
          </a:p>
        </p:txBody>
      </p:sp>
      <p:sp>
        <p:nvSpPr>
          <p:cNvPr id="3" name="Content Placeholder 2">
            <a:extLst>
              <a:ext uri="{FF2B5EF4-FFF2-40B4-BE49-F238E27FC236}">
                <a16:creationId xmlns:a16="http://schemas.microsoft.com/office/drawing/2014/main" id="{1543518B-E0C5-DB46-AC4E-EFC1302B18D9}"/>
              </a:ext>
            </a:extLst>
          </p:cNvPr>
          <p:cNvSpPr>
            <a:spLocks noGrp="1"/>
          </p:cNvSpPr>
          <p:nvPr>
            <p:ph idx="1"/>
          </p:nvPr>
        </p:nvSpPr>
        <p:spPr>
          <a:xfrm>
            <a:off x="603849" y="1825625"/>
            <a:ext cx="10749951" cy="4799462"/>
          </a:xfrm>
        </p:spPr>
        <p:txBody>
          <a:bodyPr>
            <a:normAutofit lnSpcReduction="10000"/>
          </a:bodyPr>
          <a:lstStyle/>
          <a:p>
            <a:r>
              <a:rPr lang="ka-GE" dirty="0">
                <a:solidFill>
                  <a:schemeClr val="accent1"/>
                </a:solidFill>
              </a:rPr>
              <a:t>გენდერული თანასწორობის გეგმა</a:t>
            </a:r>
          </a:p>
          <a:p>
            <a:pPr algn="just">
              <a:lnSpc>
                <a:spcPct val="150000"/>
              </a:lnSpc>
              <a:buFontTx/>
              <a:buChar char="-"/>
            </a:pPr>
            <a:r>
              <a:rPr lang="ka-GE" sz="2000" dirty="0"/>
              <a:t>2022 წლიდან ჰოროზონტი ევროპის ფარგლებში სავალდებულო გახდა გენდერის კომპონენტი. ეს გულისხმობს, რომ, ერთი მხრივ, გრანტის მისაღებად სავალდებულოა, იურდიულ პირს შემუშავებული ჰქონდეს გენდერული თანასწორობის გეგმა და, მეორე მხრივ, ყველა კვლევა უშუალოდ შეიცავდეს გენდერ განზომილებას.</a:t>
            </a:r>
          </a:p>
          <a:p>
            <a:pPr algn="just">
              <a:lnSpc>
                <a:spcPct val="150000"/>
              </a:lnSpc>
              <a:buFontTx/>
              <a:buChar char="-"/>
            </a:pPr>
            <a:r>
              <a:rPr lang="ka-GE" sz="2000" dirty="0"/>
              <a:t>საჭიროების შემთხვევაში, პრიორიტეტიზაციის ფაქტორად გამოყენებული იქნება გენდერული ბალანსი წინადადებაში დასახელებულ პერსონალს შორის, რომელიც იქნება უმთავრესად პასუხისმგებელი კვლევის ან/და ინოვაციური აქტივობების განხორციელებაზე და რომლებიც შედიან საპროექტო წინადადების მკვლევართა ცხრილში.</a:t>
            </a:r>
          </a:p>
          <a:p>
            <a:pPr algn="just">
              <a:lnSpc>
                <a:spcPct val="150000"/>
              </a:lnSpc>
              <a:buFontTx/>
              <a:buChar char="-"/>
            </a:pPr>
            <a:endParaRPr lang="ka-GE" sz="2000" dirty="0"/>
          </a:p>
          <a:p>
            <a:pPr>
              <a:buFontTx/>
              <a:buChar char="-"/>
            </a:pPr>
            <a:endParaRPr lang="en-US" dirty="0"/>
          </a:p>
        </p:txBody>
      </p:sp>
      <p:pic>
        <p:nvPicPr>
          <p:cNvPr id="5" name="Picture 4">
            <a:extLst>
              <a:ext uri="{FF2B5EF4-FFF2-40B4-BE49-F238E27FC236}">
                <a16:creationId xmlns:a16="http://schemas.microsoft.com/office/drawing/2014/main" id="{C7BDFEA4-67EB-4E46-B0B4-F7444631F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149" y="120770"/>
            <a:ext cx="4422651" cy="2366453"/>
          </a:xfrm>
          <a:prstGeom prst="rect">
            <a:avLst/>
          </a:prstGeom>
        </p:spPr>
      </p:pic>
    </p:spTree>
    <p:extLst>
      <p:ext uri="{BB962C8B-B14F-4D97-AF65-F5344CB8AC3E}">
        <p14:creationId xmlns:p14="http://schemas.microsoft.com/office/powerpoint/2010/main" val="369596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0DD5-20D0-5B45-BF6B-D3835BA500E6}"/>
              </a:ext>
            </a:extLst>
          </p:cNvPr>
          <p:cNvSpPr>
            <a:spLocks noGrp="1"/>
          </p:cNvSpPr>
          <p:nvPr>
            <p:ph type="title"/>
          </p:nvPr>
        </p:nvSpPr>
        <p:spPr/>
        <p:txBody>
          <a:bodyPr>
            <a:normAutofit/>
          </a:bodyPr>
          <a:lstStyle/>
          <a:p>
            <a:r>
              <a:rPr lang="ka-GE" sz="3200" b="1" u="sng" dirty="0">
                <a:solidFill>
                  <a:schemeClr val="accent1"/>
                </a:solidFill>
              </a:rPr>
              <a:t>ზოგადი პირობები</a:t>
            </a:r>
            <a:endParaRPr lang="en-US" sz="3200" dirty="0"/>
          </a:p>
        </p:txBody>
      </p:sp>
      <p:sp>
        <p:nvSpPr>
          <p:cNvPr id="3" name="Content Placeholder 2">
            <a:extLst>
              <a:ext uri="{FF2B5EF4-FFF2-40B4-BE49-F238E27FC236}">
                <a16:creationId xmlns:a16="http://schemas.microsoft.com/office/drawing/2014/main" id="{CC20F73B-244F-4347-887D-95A6B36738E8}"/>
              </a:ext>
            </a:extLst>
          </p:cNvPr>
          <p:cNvSpPr>
            <a:spLocks noGrp="1"/>
          </p:cNvSpPr>
          <p:nvPr>
            <p:ph idx="1"/>
          </p:nvPr>
        </p:nvSpPr>
        <p:spPr>
          <a:xfrm>
            <a:off x="838200" y="1478070"/>
            <a:ext cx="10515600" cy="5250534"/>
          </a:xfrm>
        </p:spPr>
        <p:txBody>
          <a:bodyPr>
            <a:normAutofit fontScale="92500" lnSpcReduction="20000"/>
          </a:bodyPr>
          <a:lstStyle/>
          <a:p>
            <a:r>
              <a:rPr lang="ka-GE" sz="2100" dirty="0">
                <a:solidFill>
                  <a:schemeClr val="accent1"/>
                </a:solidFill>
              </a:rPr>
              <a:t>შეფასება, დაჯილდოვება და კრიტერიუმები</a:t>
            </a:r>
          </a:p>
          <a:p>
            <a:pPr algn="just">
              <a:lnSpc>
                <a:spcPct val="160000"/>
              </a:lnSpc>
              <a:buFontTx/>
              <a:buChar char="-"/>
            </a:pPr>
            <a:r>
              <a:rPr lang="ka-GE" sz="2100" dirty="0"/>
              <a:t>საპროექტო წინადადებები შეიძლება ექვემდებარებოდეს წარდგენის ერთეტაპიან ან ორეტაპიან წარდგენის პროცედურას. შეფასების პროცედურა შეიძლება იყოს ორგანიზებული ერთ (სტანდარტულ) ან რამდენიმე ეტაპად.</a:t>
            </a:r>
          </a:p>
          <a:p>
            <a:pPr algn="just">
              <a:lnSpc>
                <a:spcPct val="160000"/>
              </a:lnSpc>
              <a:buFontTx/>
              <a:buChar char="-"/>
            </a:pPr>
            <a:r>
              <a:rPr lang="ka-GE" sz="2100" dirty="0"/>
              <a:t>ორეტაპიანი წარდგენის პირველ ეტაპზე აპლიკანტებს მოეთხოვებათ წარადგინონ მხოლოდ ძირითადი განაცხადი (რომელიც შეფასდება მხოლოდ ორი კრიტერიუმის მიხედვით: „ბრწყინვალება“ და „ზემოქმედება“). ემ ეტაპზე წარმატებული აპლიკანტები წარადგენენ სრულ განაცხადს მეორე ეტაპზე (რომელიც შეფასდება დაჯილდოების სრული კრიტერიუმების მიხედვით).</a:t>
            </a:r>
          </a:p>
          <a:p>
            <a:pPr algn="just">
              <a:lnSpc>
                <a:spcPct val="160000"/>
              </a:lnSpc>
              <a:buFontTx/>
              <a:buChar char="-"/>
            </a:pPr>
            <a:r>
              <a:rPr lang="ka-GE" sz="2100" dirty="0"/>
              <a:t>თუ კონსორციუმი მიიჩნევს, რომ შეფასების პროცედურა ხარვეზით წარიმართა, კოორდინატორს შეუძლია საჩივრის წარდგენა (შეფასების შედეგის წერილში მითითებული ვადების და პროცედურების დაცვით).</a:t>
            </a:r>
            <a:endParaRPr lang="en-US" sz="2100" dirty="0"/>
          </a:p>
          <a:p>
            <a:pPr>
              <a:buFontTx/>
              <a:buChar char="-"/>
            </a:pPr>
            <a:endParaRPr lang="ka-GE" dirty="0"/>
          </a:p>
        </p:txBody>
      </p:sp>
      <p:pic>
        <p:nvPicPr>
          <p:cNvPr id="5" name="Picture 4">
            <a:extLst>
              <a:ext uri="{FF2B5EF4-FFF2-40B4-BE49-F238E27FC236}">
                <a16:creationId xmlns:a16="http://schemas.microsoft.com/office/drawing/2014/main" id="{AAAE0A68-D7F0-324A-8BA5-CC824462C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195" y="173558"/>
            <a:ext cx="2537605" cy="1637989"/>
          </a:xfrm>
          <a:prstGeom prst="rect">
            <a:avLst/>
          </a:prstGeom>
        </p:spPr>
      </p:pic>
    </p:spTree>
    <p:extLst>
      <p:ext uri="{BB962C8B-B14F-4D97-AF65-F5344CB8AC3E}">
        <p14:creationId xmlns:p14="http://schemas.microsoft.com/office/powerpoint/2010/main" val="295645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1F08-B01B-404C-A839-EEB6A247F94B}"/>
              </a:ext>
            </a:extLst>
          </p:cNvPr>
          <p:cNvSpPr>
            <a:spLocks noGrp="1"/>
          </p:cNvSpPr>
          <p:nvPr>
            <p:ph type="title"/>
          </p:nvPr>
        </p:nvSpPr>
        <p:spPr>
          <a:xfrm>
            <a:off x="838200" y="365126"/>
            <a:ext cx="10515600" cy="877078"/>
          </a:xfrm>
        </p:spPr>
        <p:txBody>
          <a:bodyPr>
            <a:noAutofit/>
          </a:bodyPr>
          <a:lstStyle/>
          <a:p>
            <a:pPr algn="ctr"/>
            <a:br>
              <a:rPr lang="en-US" sz="4800" b="1" dirty="0">
                <a:solidFill>
                  <a:schemeClr val="accent1"/>
                </a:solidFill>
              </a:rPr>
            </a:br>
            <a:r>
              <a:rPr lang="en-US" b="1" dirty="0">
                <a:solidFill>
                  <a:schemeClr val="accent1"/>
                </a:solidFill>
              </a:rPr>
              <a:t>MSCA Staff Exchanges 2022</a:t>
            </a:r>
            <a:br>
              <a:rPr lang="en-US" sz="4800" b="1" dirty="0">
                <a:solidFill>
                  <a:schemeClr val="accent1"/>
                </a:solidFill>
              </a:rPr>
            </a:br>
            <a:endParaRPr lang="en-US" sz="4800" b="1" dirty="0">
              <a:solidFill>
                <a:schemeClr val="accent1"/>
              </a:solidFill>
            </a:endParaRPr>
          </a:p>
        </p:txBody>
      </p:sp>
      <p:sp>
        <p:nvSpPr>
          <p:cNvPr id="3" name="Content Placeholder 2">
            <a:extLst>
              <a:ext uri="{FF2B5EF4-FFF2-40B4-BE49-F238E27FC236}">
                <a16:creationId xmlns:a16="http://schemas.microsoft.com/office/drawing/2014/main" id="{2A1D6CF8-3D69-5F4F-912F-BEAB9438141E}"/>
              </a:ext>
            </a:extLst>
          </p:cNvPr>
          <p:cNvSpPr>
            <a:spLocks noGrp="1"/>
          </p:cNvSpPr>
          <p:nvPr>
            <p:ph idx="1"/>
          </p:nvPr>
        </p:nvSpPr>
        <p:spPr>
          <a:xfrm>
            <a:off x="838200" y="1121434"/>
            <a:ext cx="10515600" cy="3088257"/>
          </a:xfrm>
        </p:spPr>
        <p:txBody>
          <a:bodyPr/>
          <a:lstStyle/>
          <a:p>
            <a:pPr algn="just">
              <a:lnSpc>
                <a:spcPct val="150000"/>
              </a:lnSpc>
            </a:pPr>
            <a:r>
              <a:rPr lang="en-US" b="1" u="sng" dirty="0"/>
              <a:t>Programme</a:t>
            </a:r>
            <a:r>
              <a:rPr lang="en-US" b="1" dirty="0"/>
              <a:t>: </a:t>
            </a:r>
            <a:r>
              <a:rPr lang="en-US" dirty="0"/>
              <a:t>Horizon Europe Framework Programme (HORIZON)</a:t>
            </a:r>
          </a:p>
          <a:p>
            <a:pPr algn="just">
              <a:lnSpc>
                <a:spcPct val="150000"/>
              </a:lnSpc>
            </a:pPr>
            <a:r>
              <a:rPr lang="en-US" b="1" u="sng" dirty="0"/>
              <a:t>Call</a:t>
            </a:r>
            <a:r>
              <a:rPr lang="en-US" b="1" dirty="0"/>
              <a:t>: </a:t>
            </a:r>
            <a:r>
              <a:rPr lang="en-US" dirty="0"/>
              <a:t>MSCA Staff Exchanges 2022 (HORIZON-MSCA-2022-SE-01)</a:t>
            </a:r>
          </a:p>
          <a:p>
            <a:pPr algn="just">
              <a:lnSpc>
                <a:spcPct val="150000"/>
              </a:lnSpc>
            </a:pPr>
            <a:r>
              <a:rPr lang="en-US" b="1" u="sng" dirty="0"/>
              <a:t>Type of action</a:t>
            </a:r>
            <a:r>
              <a:rPr lang="en-US" b="1" dirty="0"/>
              <a:t>: </a:t>
            </a:r>
            <a:r>
              <a:rPr lang="en-US" dirty="0"/>
              <a:t>HORIZON-TMA-MSCA-SE HORIZON TMA MSCA Staff Exchanges</a:t>
            </a:r>
          </a:p>
        </p:txBody>
      </p:sp>
      <p:pic>
        <p:nvPicPr>
          <p:cNvPr id="7" name="Picture 6">
            <a:extLst>
              <a:ext uri="{FF2B5EF4-FFF2-40B4-BE49-F238E27FC236}">
                <a16:creationId xmlns:a16="http://schemas.microsoft.com/office/drawing/2014/main" id="{DC9185B9-D51C-344D-B8E0-38617DA6F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9691"/>
            <a:ext cx="12192000" cy="2648309"/>
          </a:xfrm>
          <a:prstGeom prst="rect">
            <a:avLst/>
          </a:prstGeom>
        </p:spPr>
      </p:pic>
    </p:spTree>
    <p:extLst>
      <p:ext uri="{BB962C8B-B14F-4D97-AF65-F5344CB8AC3E}">
        <p14:creationId xmlns:p14="http://schemas.microsoft.com/office/powerpoint/2010/main" val="9135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4AB0-76E2-644A-8361-8AD1B89A3596}"/>
              </a:ext>
            </a:extLst>
          </p:cNvPr>
          <p:cNvSpPr>
            <a:spLocks noGrp="1"/>
          </p:cNvSpPr>
          <p:nvPr>
            <p:ph type="title"/>
          </p:nvPr>
        </p:nvSpPr>
        <p:spPr>
          <a:xfrm>
            <a:off x="838200" y="352599"/>
            <a:ext cx="10515600" cy="1325563"/>
          </a:xfrm>
        </p:spPr>
        <p:txBody>
          <a:bodyPr>
            <a:noAutofit/>
          </a:bodyPr>
          <a:lstStyle/>
          <a:p>
            <a:r>
              <a:rPr lang="ka-GE" sz="3200" b="1" u="sng" dirty="0">
                <a:solidFill>
                  <a:schemeClr val="accent1"/>
                </a:solidFill>
              </a:rPr>
              <a:t>კონკრეტული პირობები</a:t>
            </a:r>
            <a:br>
              <a:rPr lang="ka-GE" sz="3200" b="1" u="sng" dirty="0">
                <a:solidFill>
                  <a:schemeClr val="accent1"/>
                </a:solidFill>
              </a:rPr>
            </a:br>
            <a:br>
              <a:rPr lang="ka-GE" sz="3200" dirty="0"/>
            </a:br>
            <a:endParaRPr lang="en-US" sz="3200" dirty="0"/>
          </a:p>
        </p:txBody>
      </p:sp>
      <p:sp>
        <p:nvSpPr>
          <p:cNvPr id="3" name="Content Placeholder 2">
            <a:extLst>
              <a:ext uri="{FF2B5EF4-FFF2-40B4-BE49-F238E27FC236}">
                <a16:creationId xmlns:a16="http://schemas.microsoft.com/office/drawing/2014/main" id="{A3BA5B6D-1320-C240-B075-E4F94C64966F}"/>
              </a:ext>
            </a:extLst>
          </p:cNvPr>
          <p:cNvSpPr>
            <a:spLocks noGrp="1"/>
          </p:cNvSpPr>
          <p:nvPr>
            <p:ph idx="1"/>
          </p:nvPr>
        </p:nvSpPr>
        <p:spPr>
          <a:xfrm>
            <a:off x="838200" y="1290181"/>
            <a:ext cx="10515600" cy="4886782"/>
          </a:xfrm>
        </p:spPr>
        <p:txBody>
          <a:bodyPr>
            <a:normAutofit lnSpcReduction="10000"/>
          </a:bodyPr>
          <a:lstStyle/>
          <a:p>
            <a:r>
              <a:rPr lang="ka-GE" dirty="0"/>
              <a:t>სტანდარტული და დამატებითი დოკუმენტაცია:</a:t>
            </a:r>
          </a:p>
          <a:p>
            <a:pPr>
              <a:buFontTx/>
              <a:buChar char="-"/>
            </a:pPr>
            <a:r>
              <a:rPr lang="en-US" dirty="0">
                <a:hlinkClick r:id="rId3"/>
              </a:rPr>
              <a:t>Standard application form (HE MSCA SE)</a:t>
            </a:r>
            <a:endParaRPr lang="ka-GE" dirty="0"/>
          </a:p>
          <a:p>
            <a:pPr>
              <a:buFontTx/>
              <a:buChar char="-"/>
            </a:pPr>
            <a:r>
              <a:rPr lang="en-US" dirty="0">
                <a:hlinkClick r:id="rId4"/>
              </a:rPr>
              <a:t>Standard evaluation form (HE MSCA)</a:t>
            </a:r>
            <a:endParaRPr lang="ka-GE" dirty="0"/>
          </a:p>
          <a:p>
            <a:pPr>
              <a:buFontTx/>
              <a:buChar char="-"/>
            </a:pPr>
            <a:r>
              <a:rPr lang="en-US" dirty="0">
                <a:hlinkClick r:id="rId5"/>
              </a:rPr>
              <a:t>https://ec.europa.eu/info/funding-tenders/opportunities/docs/2021-2027/horizon/wp-call/2021-2022/wp-13-general-annexes_horizon-2021-2022_en.pdf</a:t>
            </a:r>
            <a:r>
              <a:rPr lang="ka-GE" dirty="0"/>
              <a:t> </a:t>
            </a:r>
          </a:p>
          <a:p>
            <a:pPr>
              <a:buFontTx/>
              <a:buChar char="-"/>
            </a:pPr>
            <a:r>
              <a:rPr lang="en-US" dirty="0">
                <a:hlinkClick r:id="rId6"/>
              </a:rPr>
              <a:t>HE MSCA SE Guide for Applicants</a:t>
            </a:r>
            <a:r>
              <a:rPr lang="en-US" dirty="0"/>
              <a:t>  </a:t>
            </a:r>
            <a:endParaRPr lang="ka-GE" dirty="0"/>
          </a:p>
          <a:p>
            <a:pPr>
              <a:buFontTx/>
              <a:buChar char="-"/>
            </a:pPr>
            <a:r>
              <a:rPr lang="en-US" dirty="0">
                <a:hlinkClick r:id="rId7"/>
              </a:rPr>
              <a:t>Horizon Europe Programme Guide</a:t>
            </a:r>
            <a:r>
              <a:rPr lang="en-US" dirty="0"/>
              <a:t>.</a:t>
            </a:r>
            <a:endParaRPr lang="ka-GE" dirty="0"/>
          </a:p>
          <a:p>
            <a:pPr>
              <a:buFontTx/>
              <a:buChar char="-"/>
            </a:pPr>
            <a:r>
              <a:rPr lang="en-US" dirty="0">
                <a:hlinkClick r:id="rId8"/>
              </a:rPr>
              <a:t>https://ec.europa.eu/info/funding-tenders/opportunities/docs/2021-2027/common/guidance/om_en.pdf</a:t>
            </a:r>
            <a:r>
              <a:rPr lang="ka-GE" dirty="0"/>
              <a:t> </a:t>
            </a:r>
          </a:p>
          <a:p>
            <a:pPr>
              <a:buFontTx/>
              <a:buChar char="-"/>
            </a:pPr>
            <a:r>
              <a:rPr lang="en-US" dirty="0">
                <a:hlinkClick r:id="rId8"/>
              </a:rPr>
              <a:t>Online Manual</a:t>
            </a:r>
            <a:endParaRPr lang="en-US" dirty="0"/>
          </a:p>
        </p:txBody>
      </p:sp>
    </p:spTree>
    <p:extLst>
      <p:ext uri="{BB962C8B-B14F-4D97-AF65-F5344CB8AC3E}">
        <p14:creationId xmlns:p14="http://schemas.microsoft.com/office/powerpoint/2010/main" val="104537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95FB-31A7-4E26-9139-182D6753E7AB}"/>
              </a:ext>
            </a:extLst>
          </p:cNvPr>
          <p:cNvSpPr>
            <a:spLocks noGrp="1"/>
          </p:cNvSpPr>
          <p:nvPr>
            <p:ph type="title"/>
          </p:nvPr>
        </p:nvSpPr>
        <p:spPr>
          <a:xfrm>
            <a:off x="846406" y="1535503"/>
            <a:ext cx="10515600" cy="1531980"/>
          </a:xfrm>
        </p:spPr>
        <p:txBody>
          <a:bodyPr>
            <a:normAutofit fontScale="90000"/>
          </a:bodyPr>
          <a:lstStyle/>
          <a:p>
            <a:r>
              <a:rPr lang="ka-GE" sz="2800" b="1" dirty="0"/>
              <a:t>                   </a:t>
            </a:r>
            <a:br>
              <a:rPr lang="ka-GE" sz="2800" b="1" dirty="0"/>
            </a:br>
            <a:br>
              <a:rPr lang="ka-GE" sz="2800" b="1" dirty="0"/>
            </a:br>
            <a:br>
              <a:rPr lang="ka-GE" sz="2800" b="1" dirty="0"/>
            </a:br>
            <a:br>
              <a:rPr lang="ka-GE" sz="2800" b="1" dirty="0"/>
            </a:br>
            <a:r>
              <a:rPr lang="ka-GE" sz="2800" b="1" u="sng" dirty="0">
                <a:solidFill>
                  <a:schemeClr val="accent1"/>
                </a:solidFill>
              </a:rPr>
              <a:t>ჰორიზონტ ევროპის კონტაქტები:</a:t>
            </a:r>
            <a:br>
              <a:rPr lang="ka-GE" sz="2800" b="1" u="sng" dirty="0">
                <a:solidFill>
                  <a:schemeClr val="accent1"/>
                </a:solidFill>
              </a:rPr>
            </a:br>
            <a:br>
              <a:rPr lang="ka-GE" sz="2800" b="1" dirty="0"/>
            </a:br>
            <a:br>
              <a:rPr lang="ka-GE" sz="2800" b="1" dirty="0"/>
            </a:br>
            <a:r>
              <a:rPr lang="ka-GE" sz="2000" dirty="0"/>
              <a:t>წარმომადგენელი მარია გაბრიელი: </a:t>
            </a:r>
            <a:r>
              <a:rPr lang="en-GB" sz="2000" b="1" dirty="0"/>
              <a:t>@GabrielMariya</a:t>
            </a:r>
            <a:br>
              <a:rPr lang="ka-GE" sz="2000" b="1" dirty="0"/>
            </a:br>
            <a:br>
              <a:rPr lang="ka-GE" sz="2000" b="1" dirty="0"/>
            </a:br>
            <a:r>
              <a:rPr lang="ka-GE" sz="2000" dirty="0"/>
              <a:t>გენერალური დირექტორი ჟან-ერიკ პაკეტი: </a:t>
            </a:r>
            <a:r>
              <a:rPr lang="en-GB" sz="2000" dirty="0"/>
              <a:t> </a:t>
            </a:r>
            <a:r>
              <a:rPr lang="en-GB" sz="2000" b="1" dirty="0"/>
              <a:t>@JEPaquetEU</a:t>
            </a:r>
            <a:br>
              <a:rPr lang="ka-GE" sz="2000" b="1" dirty="0"/>
            </a:br>
            <a:br>
              <a:rPr lang="ka-GE" sz="2000" b="1" dirty="0"/>
            </a:br>
            <a:r>
              <a:rPr lang="ka-GE" sz="2000" dirty="0"/>
              <a:t>კვლევისა და ინოვაციების </a:t>
            </a:r>
            <a:r>
              <a:rPr lang="en-GB" sz="2000" dirty="0"/>
              <a:t>DG: @EUScienceInnov @EU_H2020</a:t>
            </a:r>
            <a:br>
              <a:rPr lang="ka-GE" sz="2000" dirty="0"/>
            </a:br>
            <a:r>
              <a:rPr lang="en-GB" sz="2000" dirty="0">
                <a:hlinkClick r:id="rId2"/>
              </a:rPr>
              <a:t>https://www.facebook.com/EUScienceInnov/</a:t>
            </a:r>
            <a:r>
              <a:rPr lang="en-GB" sz="2000" dirty="0"/>
              <a:t> </a:t>
            </a:r>
            <a:br>
              <a:rPr lang="ka-GE" sz="2000" dirty="0"/>
            </a:br>
            <a:br>
              <a:rPr lang="en-GB" sz="2000" dirty="0"/>
            </a:br>
            <a:r>
              <a:rPr lang="ka-GE" sz="2000" dirty="0"/>
              <a:t>ჰორიზონტის ჟურნალი: </a:t>
            </a:r>
            <a:r>
              <a:rPr lang="en-GB" sz="2000" dirty="0"/>
              <a:t>@HorizonMagEU</a:t>
            </a:r>
            <a:br>
              <a:rPr lang="ka-GE" sz="2000" dirty="0"/>
            </a:br>
            <a:br>
              <a:rPr lang="en-GB" sz="2000" dirty="0"/>
            </a:br>
            <a:r>
              <a:rPr lang="ka-GE" sz="2000" dirty="0"/>
              <a:t>ჰორიზონტ ევროპის ვებგვერდი: </a:t>
            </a:r>
            <a:r>
              <a:rPr lang="en-GB" sz="2000" dirty="0"/>
              <a:t> </a:t>
            </a:r>
            <a:r>
              <a:rPr lang="en-GB" sz="2000" dirty="0">
                <a:hlinkClick r:id="rId3"/>
              </a:rPr>
              <a:t>http://ec.europa.eu/horizon-europe</a:t>
            </a:r>
            <a:r>
              <a:rPr lang="ka-GE" sz="2000" dirty="0"/>
              <a:t> </a:t>
            </a:r>
            <a:br>
              <a:rPr lang="ka-GE" sz="2000" dirty="0"/>
            </a:br>
            <a:br>
              <a:rPr lang="ka-GE" sz="2000" dirty="0"/>
            </a:br>
            <a:r>
              <a:rPr lang="ka-GE" sz="2000" dirty="0"/>
              <a:t>ევროპის ინოვაციების საბჭო: </a:t>
            </a:r>
            <a:r>
              <a:rPr lang="en-GB" sz="2000" dirty="0">
                <a:hlinkClick r:id="rId4"/>
              </a:rPr>
              <a:t>http://ec.europa.eu/research/eic</a:t>
            </a:r>
            <a:br>
              <a:rPr lang="ka-GE" sz="2000" dirty="0"/>
            </a:br>
            <a:br>
              <a:rPr lang="ka-GE" sz="2000" dirty="0"/>
            </a:br>
            <a:r>
              <a:rPr lang="ka-GE" sz="2000" dirty="0"/>
              <a:t> </a:t>
            </a:r>
            <a:br>
              <a:rPr lang="ka-GE" sz="2000" dirty="0"/>
            </a:br>
            <a:br>
              <a:rPr lang="ka-GE" sz="2000" dirty="0"/>
            </a:br>
            <a:endParaRPr lang="en-GB" sz="2000" dirty="0"/>
          </a:p>
        </p:txBody>
      </p:sp>
      <p:sp>
        <p:nvSpPr>
          <p:cNvPr id="6" name="TextBox 5">
            <a:extLst>
              <a:ext uri="{FF2B5EF4-FFF2-40B4-BE49-F238E27FC236}">
                <a16:creationId xmlns:a16="http://schemas.microsoft.com/office/drawing/2014/main" id="{031A8C8D-7FDD-4783-8469-EEA32A0DB14C}"/>
              </a:ext>
            </a:extLst>
          </p:cNvPr>
          <p:cNvSpPr txBox="1"/>
          <p:nvPr/>
        </p:nvSpPr>
        <p:spPr>
          <a:xfrm>
            <a:off x="846406" y="4633519"/>
            <a:ext cx="6098344" cy="369332"/>
          </a:xfrm>
          <a:prstGeom prst="rect">
            <a:avLst/>
          </a:prstGeom>
          <a:noFill/>
        </p:spPr>
        <p:txBody>
          <a:bodyPr wrap="square">
            <a:spAutoFit/>
          </a:bodyPr>
          <a:lstStyle/>
          <a:p>
            <a:r>
              <a:rPr lang="ka-GE" dirty="0"/>
              <a:t>ევროპის კვლევის საბჭო: </a:t>
            </a:r>
            <a:r>
              <a:rPr lang="en-GB" dirty="0"/>
              <a:t>: </a:t>
            </a:r>
            <a:r>
              <a:rPr lang="en-GB" dirty="0">
                <a:hlinkClick r:id="rId5"/>
              </a:rPr>
              <a:t>https://erc.europa.eu</a:t>
            </a:r>
            <a:r>
              <a:rPr lang="ka-GE" dirty="0">
                <a:hlinkClick r:id="rId5"/>
              </a:rPr>
              <a:t>/</a:t>
            </a:r>
            <a:r>
              <a:rPr lang="ka-GE" dirty="0"/>
              <a:t>  </a:t>
            </a:r>
            <a:endParaRPr lang="en-GB" dirty="0"/>
          </a:p>
        </p:txBody>
      </p:sp>
      <p:pic>
        <p:nvPicPr>
          <p:cNvPr id="14" name="Content Placeholder 13">
            <a:extLst>
              <a:ext uri="{FF2B5EF4-FFF2-40B4-BE49-F238E27FC236}">
                <a16:creationId xmlns:a16="http://schemas.microsoft.com/office/drawing/2014/main" id="{F675ED76-4FAF-FD4A-9A1E-2FF8944A3E5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953555" y="458471"/>
            <a:ext cx="3794664" cy="5027930"/>
          </a:xfrm>
        </p:spPr>
      </p:pic>
    </p:spTree>
    <p:extLst>
      <p:ext uri="{BB962C8B-B14F-4D97-AF65-F5344CB8AC3E}">
        <p14:creationId xmlns:p14="http://schemas.microsoft.com/office/powerpoint/2010/main" val="308327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6E69FEB-1CD2-A24D-9D7B-6A6C51B506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9656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42C3-DB1A-6A4E-80C9-B8A945AED1BE}"/>
              </a:ext>
            </a:extLst>
          </p:cNvPr>
          <p:cNvSpPr>
            <a:spLocks noGrp="1"/>
          </p:cNvSpPr>
          <p:nvPr>
            <p:ph type="title"/>
          </p:nvPr>
        </p:nvSpPr>
        <p:spPr>
          <a:xfrm>
            <a:off x="586596" y="365125"/>
            <a:ext cx="5120868" cy="928837"/>
          </a:xfrm>
        </p:spPr>
        <p:txBody>
          <a:bodyPr>
            <a:normAutofit/>
          </a:bodyPr>
          <a:lstStyle/>
          <a:p>
            <a:r>
              <a:rPr lang="ka-GE" sz="2800" b="1" dirty="0"/>
              <a:t>პრეზენტაციის გეგმა</a:t>
            </a:r>
            <a:endParaRPr lang="en-US" sz="2800" b="1" dirty="0"/>
          </a:p>
        </p:txBody>
      </p:sp>
      <p:sp>
        <p:nvSpPr>
          <p:cNvPr id="3" name="Content Placeholder 2">
            <a:extLst>
              <a:ext uri="{FF2B5EF4-FFF2-40B4-BE49-F238E27FC236}">
                <a16:creationId xmlns:a16="http://schemas.microsoft.com/office/drawing/2014/main" id="{B88CFEC3-DDCE-2241-969B-0334225A066C}"/>
              </a:ext>
            </a:extLst>
          </p:cNvPr>
          <p:cNvSpPr>
            <a:spLocks noGrp="1"/>
          </p:cNvSpPr>
          <p:nvPr>
            <p:ph idx="1"/>
          </p:nvPr>
        </p:nvSpPr>
        <p:spPr>
          <a:xfrm>
            <a:off x="586596" y="1293962"/>
            <a:ext cx="10767204" cy="5564038"/>
          </a:xfrm>
        </p:spPr>
        <p:txBody>
          <a:bodyPr>
            <a:normAutofit/>
          </a:bodyPr>
          <a:lstStyle/>
          <a:p>
            <a:r>
              <a:rPr lang="ka-GE" sz="2000" b="1" u="sng" dirty="0">
                <a:solidFill>
                  <a:schemeClr val="accent1"/>
                </a:solidFill>
              </a:rPr>
              <a:t>ზოგადი ინფორმაცია</a:t>
            </a:r>
          </a:p>
          <a:p>
            <a:pPr>
              <a:buFontTx/>
              <a:buChar char="-"/>
            </a:pPr>
            <a:r>
              <a:rPr lang="ka-GE" sz="2000" dirty="0"/>
              <a:t>მოსალოდნელი შედეგები</a:t>
            </a:r>
          </a:p>
          <a:p>
            <a:pPr>
              <a:buFontTx/>
              <a:buChar char="-"/>
            </a:pPr>
            <a:r>
              <a:rPr lang="ka-GE" sz="2000" dirty="0"/>
              <a:t>მოქმედების სფერო: მივლინება, მობილობა, უნარები</a:t>
            </a:r>
          </a:p>
          <a:p>
            <a:r>
              <a:rPr lang="ka-GE" sz="2000" b="1" u="sng" dirty="0">
                <a:solidFill>
                  <a:schemeClr val="accent1"/>
                </a:solidFill>
              </a:rPr>
              <a:t>დანიშნულება</a:t>
            </a:r>
          </a:p>
          <a:p>
            <a:pPr>
              <a:buFontTx/>
              <a:buChar char="-"/>
            </a:pPr>
            <a:r>
              <a:rPr lang="ka-GE" sz="2000" dirty="0"/>
              <a:t>მოსალოდნელი ზემოქმედება</a:t>
            </a:r>
          </a:p>
          <a:p>
            <a:r>
              <a:rPr lang="ka-GE" sz="2000" b="1" u="sng" dirty="0">
                <a:solidFill>
                  <a:schemeClr val="accent1"/>
                </a:solidFill>
              </a:rPr>
              <a:t>ზოგადი პირობები</a:t>
            </a:r>
          </a:p>
          <a:p>
            <a:pPr>
              <a:buFontTx/>
              <a:buChar char="-"/>
            </a:pPr>
            <a:r>
              <a:rPr lang="ka-GE" sz="2000" dirty="0"/>
              <a:t>დაშვების პირობები</a:t>
            </a:r>
          </a:p>
          <a:p>
            <a:pPr>
              <a:buFontTx/>
              <a:buChar char="-"/>
            </a:pPr>
            <a:r>
              <a:rPr lang="ka-GE" sz="2000" dirty="0"/>
              <a:t>უფლებამოსილი ქვეყნები</a:t>
            </a:r>
          </a:p>
          <a:p>
            <a:pPr>
              <a:buFontTx/>
              <a:buChar char="-"/>
            </a:pPr>
            <a:r>
              <a:rPr lang="ka-GE" sz="2000" dirty="0"/>
              <a:t>კონსორციუმი</a:t>
            </a:r>
          </a:p>
          <a:p>
            <a:pPr>
              <a:buFontTx/>
              <a:buChar char="-"/>
            </a:pPr>
            <a:r>
              <a:rPr lang="ka-GE" sz="2000" dirty="0"/>
              <a:t>გენდერული თანასწორობის გეგმა</a:t>
            </a:r>
          </a:p>
          <a:p>
            <a:pPr>
              <a:buFontTx/>
              <a:buChar char="-"/>
            </a:pPr>
            <a:r>
              <a:rPr lang="ka-GE" sz="2000" dirty="0"/>
              <a:t>შეფასება, დაჯილდოვება და კრიტერიუმები</a:t>
            </a:r>
          </a:p>
          <a:p>
            <a:r>
              <a:rPr lang="ka-GE" sz="2000" b="1" u="sng" dirty="0">
                <a:solidFill>
                  <a:schemeClr val="accent1"/>
                </a:solidFill>
              </a:rPr>
              <a:t>კონკრეტული პირობები</a:t>
            </a:r>
          </a:p>
          <a:p>
            <a:pPr marL="0" indent="0">
              <a:buNone/>
            </a:pPr>
            <a:r>
              <a:rPr lang="ka-GE" sz="2000" dirty="0"/>
              <a:t>- სტანდარტული და დამატებითი დოკუმენტაცია</a:t>
            </a:r>
          </a:p>
          <a:p>
            <a:endParaRPr lang="ka-GE" dirty="0"/>
          </a:p>
          <a:p>
            <a:pPr marL="0" indent="0">
              <a:buNone/>
            </a:pPr>
            <a:endParaRPr lang="ka-GE" dirty="0"/>
          </a:p>
          <a:p>
            <a:endParaRPr lang="en-US" dirty="0"/>
          </a:p>
        </p:txBody>
      </p:sp>
      <p:pic>
        <p:nvPicPr>
          <p:cNvPr id="8" name="Picture 7">
            <a:extLst>
              <a:ext uri="{FF2B5EF4-FFF2-40B4-BE49-F238E27FC236}">
                <a16:creationId xmlns:a16="http://schemas.microsoft.com/office/drawing/2014/main" id="{47BBCA7C-D75A-6C48-B731-A98318DD1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419" y="0"/>
            <a:ext cx="5066581" cy="6858000"/>
          </a:xfrm>
          <a:prstGeom prst="rect">
            <a:avLst/>
          </a:prstGeom>
        </p:spPr>
      </p:pic>
    </p:spTree>
    <p:extLst>
      <p:ext uri="{BB962C8B-B14F-4D97-AF65-F5344CB8AC3E}">
        <p14:creationId xmlns:p14="http://schemas.microsoft.com/office/powerpoint/2010/main" val="79393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FC5A-73AA-764C-B54E-5AA65560FF7C}"/>
              </a:ext>
            </a:extLst>
          </p:cNvPr>
          <p:cNvSpPr>
            <a:spLocks noGrp="1"/>
          </p:cNvSpPr>
          <p:nvPr>
            <p:ph type="title"/>
          </p:nvPr>
        </p:nvSpPr>
        <p:spPr>
          <a:xfrm>
            <a:off x="532435" y="365125"/>
            <a:ext cx="10821365" cy="746045"/>
          </a:xfrm>
        </p:spPr>
        <p:txBody>
          <a:bodyPr>
            <a:normAutofit/>
          </a:bodyPr>
          <a:lstStyle/>
          <a:p>
            <a:r>
              <a:rPr lang="ka-GE" sz="3200" b="1" u="sng" dirty="0">
                <a:solidFill>
                  <a:schemeClr val="accent1"/>
                </a:solidFill>
              </a:rPr>
              <a:t>შემოთავაზებული ვადები</a:t>
            </a:r>
            <a:endParaRPr lang="en-US" sz="3200" b="1" u="sng" dirty="0">
              <a:solidFill>
                <a:schemeClr val="accent1"/>
              </a:solidFill>
            </a:endParaRPr>
          </a:p>
        </p:txBody>
      </p:sp>
      <p:sp>
        <p:nvSpPr>
          <p:cNvPr id="3" name="Content Placeholder 2">
            <a:extLst>
              <a:ext uri="{FF2B5EF4-FFF2-40B4-BE49-F238E27FC236}">
                <a16:creationId xmlns:a16="http://schemas.microsoft.com/office/drawing/2014/main" id="{DD897DE1-D965-F246-8D7A-346EC39493B6}"/>
              </a:ext>
            </a:extLst>
          </p:cNvPr>
          <p:cNvSpPr>
            <a:spLocks noGrp="1"/>
          </p:cNvSpPr>
          <p:nvPr>
            <p:ph idx="1"/>
          </p:nvPr>
        </p:nvSpPr>
        <p:spPr>
          <a:xfrm>
            <a:off x="208343" y="1111170"/>
            <a:ext cx="7211029" cy="5451676"/>
          </a:xfrm>
        </p:spPr>
        <p:txBody>
          <a:bodyPr>
            <a:normAutofit/>
          </a:bodyPr>
          <a:lstStyle/>
          <a:p>
            <a:pPr algn="just">
              <a:lnSpc>
                <a:spcPct val="100000"/>
              </a:lnSpc>
            </a:pPr>
            <a:r>
              <a:rPr lang="ka-GE" sz="2400" dirty="0">
                <a:solidFill>
                  <a:schemeClr val="accent1"/>
                </a:solidFill>
              </a:rPr>
              <a:t>2022 წლის 6 </a:t>
            </a:r>
            <a:r>
              <a:rPr lang="ka-GE" sz="2400" b="1" dirty="0">
                <a:solidFill>
                  <a:schemeClr val="accent1"/>
                </a:solidFill>
              </a:rPr>
              <a:t>ოქტომბერი</a:t>
            </a:r>
            <a:r>
              <a:rPr lang="ka-GE" sz="2400" dirty="0"/>
              <a:t>: საპროექტო შეთავაზების დაწყება</a:t>
            </a:r>
          </a:p>
          <a:p>
            <a:pPr algn="just">
              <a:lnSpc>
                <a:spcPct val="100000"/>
              </a:lnSpc>
            </a:pPr>
            <a:r>
              <a:rPr lang="ka-GE" sz="2400" dirty="0">
                <a:solidFill>
                  <a:schemeClr val="accent1"/>
                </a:solidFill>
              </a:rPr>
              <a:t>2023 წლის 8 </a:t>
            </a:r>
            <a:r>
              <a:rPr lang="ka-GE" sz="2400" b="1" dirty="0">
                <a:solidFill>
                  <a:schemeClr val="accent1"/>
                </a:solidFill>
              </a:rPr>
              <a:t>მარტი</a:t>
            </a:r>
            <a:r>
              <a:rPr lang="ka-GE" sz="2400" dirty="0"/>
              <a:t>: წინადადებების წარდგენის ბოლო ვადა</a:t>
            </a:r>
          </a:p>
          <a:p>
            <a:pPr algn="just">
              <a:lnSpc>
                <a:spcPct val="100000"/>
              </a:lnSpc>
            </a:pPr>
            <a:r>
              <a:rPr lang="ka-GE" sz="2400" dirty="0">
                <a:solidFill>
                  <a:schemeClr val="accent1"/>
                </a:solidFill>
              </a:rPr>
              <a:t>2023 წლის </a:t>
            </a:r>
            <a:r>
              <a:rPr lang="ka-GE" sz="2400" b="1" dirty="0">
                <a:solidFill>
                  <a:schemeClr val="accent1"/>
                </a:solidFill>
              </a:rPr>
              <a:t>ივნისი</a:t>
            </a:r>
            <a:r>
              <a:rPr lang="en-US" sz="2400" dirty="0"/>
              <a:t>: </a:t>
            </a:r>
            <a:r>
              <a:rPr lang="ka-GE" sz="2400" dirty="0"/>
              <a:t>შედეგების შეტყობინება განმცხადებლებისთვის </a:t>
            </a:r>
          </a:p>
          <a:p>
            <a:pPr algn="just">
              <a:lnSpc>
                <a:spcPct val="100000"/>
              </a:lnSpc>
            </a:pPr>
            <a:r>
              <a:rPr lang="en-US" sz="2400" dirty="0">
                <a:solidFill>
                  <a:schemeClr val="accent1"/>
                </a:solidFill>
              </a:rPr>
              <a:t>2023 </a:t>
            </a:r>
            <a:r>
              <a:rPr lang="ka-GE" sz="2400" dirty="0">
                <a:solidFill>
                  <a:schemeClr val="accent1"/>
                </a:solidFill>
              </a:rPr>
              <a:t>წლის </a:t>
            </a:r>
            <a:r>
              <a:rPr lang="ka-GE" sz="2400" b="1" dirty="0">
                <a:solidFill>
                  <a:schemeClr val="accent1"/>
                </a:solidFill>
              </a:rPr>
              <a:t>ნოემბერი</a:t>
            </a:r>
            <a:r>
              <a:rPr lang="ka-GE" sz="2400" dirty="0"/>
              <a:t>: წარმატებული პროექტების საგრანტო ხელშეკრულებაზე ხელმოწერა</a:t>
            </a:r>
            <a:endParaRPr lang="en-US" sz="2400" dirty="0"/>
          </a:p>
          <a:p>
            <a:pPr algn="just">
              <a:lnSpc>
                <a:spcPct val="100000"/>
              </a:lnSpc>
            </a:pPr>
            <a:r>
              <a:rPr lang="en-US" sz="2400" dirty="0">
                <a:solidFill>
                  <a:schemeClr val="accent1"/>
                </a:solidFill>
              </a:rPr>
              <a:t>2023 </a:t>
            </a:r>
            <a:r>
              <a:rPr lang="ka-GE" sz="2400" dirty="0">
                <a:solidFill>
                  <a:schemeClr val="accent1"/>
                </a:solidFill>
              </a:rPr>
              <a:t>წლის </a:t>
            </a:r>
            <a:r>
              <a:rPr lang="ka-GE" sz="2400" b="1" dirty="0">
                <a:solidFill>
                  <a:schemeClr val="accent1"/>
                </a:solidFill>
              </a:rPr>
              <a:t>ნოემბერი</a:t>
            </a:r>
            <a:r>
              <a:rPr lang="ka-GE" sz="2400" dirty="0"/>
              <a:t>: ევროკავშირის მიერ დაფინანსებული პირველი პროექტების განხორციელება</a:t>
            </a:r>
            <a:endParaRPr lang="en-US" sz="2400" dirty="0"/>
          </a:p>
        </p:txBody>
      </p:sp>
      <p:pic>
        <p:nvPicPr>
          <p:cNvPr id="5" name="Picture 4">
            <a:extLst>
              <a:ext uri="{FF2B5EF4-FFF2-40B4-BE49-F238E27FC236}">
                <a16:creationId xmlns:a16="http://schemas.microsoft.com/office/drawing/2014/main" id="{CD3A4E74-C572-7A4B-966A-0E08588E4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276" y="1250066"/>
            <a:ext cx="4456253" cy="4398380"/>
          </a:xfrm>
          <a:prstGeom prst="rect">
            <a:avLst/>
          </a:prstGeom>
        </p:spPr>
      </p:pic>
    </p:spTree>
    <p:extLst>
      <p:ext uri="{BB962C8B-B14F-4D97-AF65-F5344CB8AC3E}">
        <p14:creationId xmlns:p14="http://schemas.microsoft.com/office/powerpoint/2010/main" val="31839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5132-1290-424E-9452-FB3762AD372D}"/>
              </a:ext>
            </a:extLst>
          </p:cNvPr>
          <p:cNvSpPr>
            <a:spLocks noGrp="1"/>
          </p:cNvSpPr>
          <p:nvPr>
            <p:ph type="title"/>
          </p:nvPr>
        </p:nvSpPr>
        <p:spPr>
          <a:xfrm>
            <a:off x="1045234" y="237647"/>
            <a:ext cx="6302050" cy="1353506"/>
          </a:xfrm>
        </p:spPr>
        <p:txBody>
          <a:bodyPr>
            <a:normAutofit fontScale="90000"/>
          </a:bodyPr>
          <a:lstStyle/>
          <a:p>
            <a:pPr>
              <a:lnSpc>
                <a:spcPct val="150000"/>
              </a:lnSpc>
            </a:pPr>
            <a:br>
              <a:rPr lang="en-US" sz="2700" b="1" dirty="0">
                <a:solidFill>
                  <a:schemeClr val="accent1"/>
                </a:solidFill>
              </a:rPr>
            </a:br>
            <a:br>
              <a:rPr lang="ka-GE" sz="2700" b="1" dirty="0"/>
            </a:br>
            <a:r>
              <a:rPr lang="ka-GE" sz="3100" b="1" u="sng" dirty="0">
                <a:solidFill>
                  <a:schemeClr val="accent1"/>
                </a:solidFill>
              </a:rPr>
              <a:t>პროექტის ბიუჯეტი</a:t>
            </a:r>
            <a:r>
              <a:rPr lang="ka-GE" sz="2700" b="1" dirty="0">
                <a:solidFill>
                  <a:schemeClr val="accent1"/>
                </a:solidFill>
              </a:rPr>
              <a:t>: </a:t>
            </a:r>
            <a:r>
              <a:rPr lang="ka-GE" sz="2700" b="1" dirty="0">
                <a:solidFill>
                  <a:srgbClr val="FF0000"/>
                </a:solidFill>
              </a:rPr>
              <a:t>77 500 000 ევრო</a:t>
            </a:r>
            <a:br>
              <a:rPr lang="en-US" dirty="0"/>
            </a:br>
            <a:endParaRPr lang="en-US" dirty="0"/>
          </a:p>
        </p:txBody>
      </p:sp>
      <p:sp>
        <p:nvSpPr>
          <p:cNvPr id="3" name="Content Placeholder 2">
            <a:extLst>
              <a:ext uri="{FF2B5EF4-FFF2-40B4-BE49-F238E27FC236}">
                <a16:creationId xmlns:a16="http://schemas.microsoft.com/office/drawing/2014/main" id="{2F9D2DBC-CE63-2842-8CEB-6C6F3519D134}"/>
              </a:ext>
            </a:extLst>
          </p:cNvPr>
          <p:cNvSpPr>
            <a:spLocks noGrp="1"/>
          </p:cNvSpPr>
          <p:nvPr>
            <p:ph idx="1"/>
          </p:nvPr>
        </p:nvSpPr>
        <p:spPr>
          <a:xfrm>
            <a:off x="838200" y="1825625"/>
            <a:ext cx="11353800" cy="4868474"/>
          </a:xfrm>
        </p:spPr>
        <p:txBody>
          <a:bodyPr>
            <a:normAutofit fontScale="92500" lnSpcReduction="10000"/>
          </a:bodyPr>
          <a:lstStyle/>
          <a:p>
            <a:pPr algn="just">
              <a:lnSpc>
                <a:spcPct val="150000"/>
              </a:lnSpc>
            </a:pPr>
            <a:r>
              <a:rPr lang="ka-GE" dirty="0"/>
              <a:t>პროექტის </a:t>
            </a:r>
            <a:r>
              <a:rPr lang="ka-GE" b="1" dirty="0"/>
              <a:t>მიზანია</a:t>
            </a:r>
            <a:r>
              <a:rPr lang="ka-GE" dirty="0"/>
              <a:t> კვლევითი ხარისხის ამაღლება, ცოდნის გაღრმავება და ინოვაციური იდეებისთვის ხელშეწყობა, ასევე საერთაშორისო კავშირების დამყარება. </a:t>
            </a:r>
            <a:endParaRPr lang="en-US" dirty="0"/>
          </a:p>
          <a:p>
            <a:pPr algn="just">
              <a:lnSpc>
                <a:spcPct val="150000"/>
              </a:lnSpc>
            </a:pPr>
            <a:r>
              <a:rPr lang="ka-GE" dirty="0"/>
              <a:t>კონკურსში მონაწილეობა </a:t>
            </a:r>
            <a:r>
              <a:rPr lang="ka-GE" b="1" dirty="0"/>
              <a:t>შეუძლია</a:t>
            </a:r>
            <a:r>
              <a:rPr lang="ka-GE" dirty="0"/>
              <a:t> როგორც სამეცნიერო პერსონალს, ასევე ორგანიზაციებს. </a:t>
            </a:r>
            <a:endParaRPr lang="en-US" dirty="0"/>
          </a:p>
          <a:p>
            <a:pPr algn="just">
              <a:lnSpc>
                <a:spcPct val="150000"/>
              </a:lnSpc>
            </a:pPr>
            <a:r>
              <a:rPr lang="ka-GE" dirty="0"/>
              <a:t>პროექტის ფარგლებში </a:t>
            </a:r>
            <a:r>
              <a:rPr lang="ka-GE" b="1" dirty="0"/>
              <a:t>შესაძლებელია</a:t>
            </a:r>
            <a:r>
              <a:rPr lang="ka-GE" dirty="0"/>
              <a:t> კონფერენციებისა და ვორქშოფების ორგანიზება, ასევე მობილობა ევროპულ სამეცნიერო სივრცეებში. </a:t>
            </a:r>
            <a:endParaRPr lang="en-US" dirty="0"/>
          </a:p>
          <a:p>
            <a:pPr marL="0" indent="0">
              <a:buNone/>
            </a:pPr>
            <a:endParaRPr lang="en-US" dirty="0"/>
          </a:p>
        </p:txBody>
      </p:sp>
      <p:pic>
        <p:nvPicPr>
          <p:cNvPr id="9" name="Picture 8">
            <a:extLst>
              <a:ext uri="{FF2B5EF4-FFF2-40B4-BE49-F238E27FC236}">
                <a16:creationId xmlns:a16="http://schemas.microsoft.com/office/drawing/2014/main" id="{CDF454A1-6718-E646-991E-6803395AA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645" y="1587"/>
            <a:ext cx="3444815" cy="1825625"/>
          </a:xfrm>
          <a:prstGeom prst="rect">
            <a:avLst/>
          </a:prstGeom>
        </p:spPr>
      </p:pic>
    </p:spTree>
    <p:extLst>
      <p:ext uri="{BB962C8B-B14F-4D97-AF65-F5344CB8AC3E}">
        <p14:creationId xmlns:p14="http://schemas.microsoft.com/office/powerpoint/2010/main" val="98428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42A0-E3D7-AC4F-A343-2EC2D1FA12E5}"/>
              </a:ext>
            </a:extLst>
          </p:cNvPr>
          <p:cNvSpPr>
            <a:spLocks noGrp="1"/>
          </p:cNvSpPr>
          <p:nvPr>
            <p:ph type="title"/>
          </p:nvPr>
        </p:nvSpPr>
        <p:spPr/>
        <p:txBody>
          <a:bodyPr>
            <a:normAutofit/>
          </a:bodyPr>
          <a:lstStyle/>
          <a:p>
            <a:r>
              <a:rPr lang="ka-GE" sz="2800" b="1" u="sng" dirty="0">
                <a:solidFill>
                  <a:schemeClr val="accent1"/>
                </a:solidFill>
              </a:rPr>
              <a:t>პროექტის მოსალოდნელი შედეგები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96BB4918-A13B-C842-BA5A-D5DBB623B63D}"/>
              </a:ext>
            </a:extLst>
          </p:cNvPr>
          <p:cNvSpPr>
            <a:spLocks noGrp="1"/>
          </p:cNvSpPr>
          <p:nvPr>
            <p:ph idx="1"/>
          </p:nvPr>
        </p:nvSpPr>
        <p:spPr/>
        <p:txBody>
          <a:bodyPr>
            <a:normAutofit fontScale="92500" lnSpcReduction="10000"/>
          </a:bodyPr>
          <a:lstStyle/>
          <a:p>
            <a:pPr algn="just">
              <a:lnSpc>
                <a:spcPct val="150000"/>
              </a:lnSpc>
            </a:pPr>
            <a:r>
              <a:rPr lang="ka-GE" sz="2400" dirty="0"/>
              <a:t>კვლევითი და ტრანსფერული კომპეტენციების ზრდა, რაც გამოიწვევს დასაქმების და კარიერული პერსპექტივების გაუმჯობესებას სასწავლებელში და მის ფარგლებს გარეთ;</a:t>
            </a:r>
          </a:p>
          <a:p>
            <a:pPr algn="just">
              <a:lnSpc>
                <a:spcPct val="150000"/>
              </a:lnSpc>
            </a:pPr>
            <a:r>
              <a:rPr lang="ka-GE" sz="2400" dirty="0"/>
              <a:t>მეტი ცოდნა და ინოვაციური იდეები გარდაიქმნება პროდუქტებად, პროცესებად და სერვისებად;</a:t>
            </a:r>
          </a:p>
          <a:p>
            <a:pPr algn="just">
              <a:lnSpc>
                <a:spcPct val="150000"/>
              </a:lnSpc>
            </a:pPr>
            <a:r>
              <a:rPr lang="ka-GE" sz="2400" dirty="0"/>
              <a:t>მეტი სამეწარმეო აზროვნება, ახალი და ინოვაციური იდეების გამოცდა.</a:t>
            </a:r>
          </a:p>
          <a:p>
            <a:pPr algn="just">
              <a:lnSpc>
                <a:spcPct val="150000"/>
              </a:lnSpc>
            </a:pPr>
            <a:r>
              <a:rPr lang="ka-GE" sz="2400" dirty="0"/>
              <a:t>საერთაშორისო გამოცდილება და გაძლიერებული ქსელური კომუნიკაციის შესაძლებლობები.</a:t>
            </a:r>
          </a:p>
          <a:p>
            <a:endParaRPr lang="ka-GE" dirty="0"/>
          </a:p>
          <a:p>
            <a:endParaRPr lang="ka-GE" dirty="0"/>
          </a:p>
        </p:txBody>
      </p:sp>
      <p:pic>
        <p:nvPicPr>
          <p:cNvPr id="7" name="Picture 6">
            <a:extLst>
              <a:ext uri="{FF2B5EF4-FFF2-40B4-BE49-F238E27FC236}">
                <a16:creationId xmlns:a16="http://schemas.microsoft.com/office/drawing/2014/main" id="{62FFC55A-9454-014E-936D-E20C0F368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76200"/>
            <a:ext cx="3022600" cy="1735258"/>
          </a:xfrm>
          <a:prstGeom prst="rect">
            <a:avLst/>
          </a:prstGeom>
        </p:spPr>
      </p:pic>
    </p:spTree>
    <p:extLst>
      <p:ext uri="{BB962C8B-B14F-4D97-AF65-F5344CB8AC3E}">
        <p14:creationId xmlns:p14="http://schemas.microsoft.com/office/powerpoint/2010/main" val="131185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A95B-3E8F-0748-BEAA-C4C8C8910747}"/>
              </a:ext>
            </a:extLst>
          </p:cNvPr>
          <p:cNvSpPr>
            <a:spLocks noGrp="1"/>
          </p:cNvSpPr>
          <p:nvPr>
            <p:ph type="title"/>
          </p:nvPr>
        </p:nvSpPr>
        <p:spPr/>
        <p:txBody>
          <a:bodyPr>
            <a:noAutofit/>
          </a:bodyPr>
          <a:lstStyle/>
          <a:p>
            <a:r>
              <a:rPr lang="ka-GE" sz="2400" b="1" u="sng" dirty="0">
                <a:solidFill>
                  <a:schemeClr val="accent1"/>
                </a:solidFill>
              </a:rPr>
              <a:t>მოქმედების სფერო: მივლინება, მობილობა, უნარების განვითარება</a:t>
            </a:r>
            <a:br>
              <a:rPr lang="ka-GE" sz="2400" b="1" u="sng" dirty="0">
                <a:solidFill>
                  <a:schemeClr val="accent1"/>
                </a:solidFill>
              </a:rPr>
            </a:br>
            <a:endParaRPr lang="en-US" sz="2400" b="1" u="sng" dirty="0">
              <a:solidFill>
                <a:schemeClr val="accent1"/>
              </a:solidFill>
            </a:endParaRPr>
          </a:p>
        </p:txBody>
      </p:sp>
      <p:sp>
        <p:nvSpPr>
          <p:cNvPr id="3" name="Content Placeholder 2">
            <a:extLst>
              <a:ext uri="{FF2B5EF4-FFF2-40B4-BE49-F238E27FC236}">
                <a16:creationId xmlns:a16="http://schemas.microsoft.com/office/drawing/2014/main" id="{8EADF666-3C48-2742-8894-2DAA200B70B3}"/>
              </a:ext>
            </a:extLst>
          </p:cNvPr>
          <p:cNvSpPr>
            <a:spLocks noGrp="1"/>
          </p:cNvSpPr>
          <p:nvPr>
            <p:ph idx="1"/>
          </p:nvPr>
        </p:nvSpPr>
        <p:spPr>
          <a:xfrm>
            <a:off x="838200" y="1365337"/>
            <a:ext cx="10515600" cy="4811626"/>
          </a:xfrm>
        </p:spPr>
        <p:txBody>
          <a:bodyPr>
            <a:normAutofit fontScale="92500" lnSpcReduction="10000"/>
          </a:bodyPr>
          <a:lstStyle/>
          <a:p>
            <a:pPr algn="just">
              <a:lnSpc>
                <a:spcPct val="150000"/>
              </a:lnSpc>
            </a:pPr>
            <a:r>
              <a:rPr lang="ka-GE" sz="2000" dirty="0"/>
              <a:t>პარტნიორ ორგანიზაციებს უშუალო წვლილი შეაქვთ ერთობლივი </a:t>
            </a:r>
            <a:r>
              <a:rPr lang="en-US" sz="2000" dirty="0"/>
              <a:t>R&amp;I </a:t>
            </a:r>
            <a:r>
              <a:rPr lang="ka-GE" sz="2000" dirty="0"/>
              <a:t>პროექტის განხორციელებაში პერსონალის მივლინებით ან მასპინძლობის გზით. მსგავსი პროექტის ფარგლებში ხდება კვლევა იმ აქტივობებისა, რომლებიც შეიძლება დაფუძნებული იყოს წინა სამუშაოზე გამოცდილებაზე, მაგრამ აძლიერებდეს გრძელვადიან თანამშრომლობას. მივლინებები ხორციელდება ერთმანეთისგან დამოუკიდებელ იურიდიულ პირებს შორის.</a:t>
            </a:r>
          </a:p>
          <a:p>
            <a:pPr algn="just">
              <a:lnSpc>
                <a:spcPct val="150000"/>
              </a:lnSpc>
            </a:pPr>
            <a:r>
              <a:rPr lang="en-US" sz="2100" b="1" dirty="0"/>
              <a:t>MSCA Staff Exchanges</a:t>
            </a:r>
            <a:r>
              <a:rPr lang="ka-GE" sz="2100" dirty="0"/>
              <a:t>-ის ფარგლებში </a:t>
            </a:r>
            <a:r>
              <a:rPr lang="ka-GE" sz="2000" dirty="0"/>
              <a:t>პერსონალის გაცვლა შესაძლებელია მობილობის სამ განზომილებაში: </a:t>
            </a:r>
          </a:p>
          <a:p>
            <a:pPr algn="just">
              <a:lnSpc>
                <a:spcPct val="150000"/>
              </a:lnSpc>
              <a:buFontTx/>
              <a:buChar char="-"/>
            </a:pPr>
            <a:r>
              <a:rPr lang="ka-GE" sz="2000" dirty="0"/>
              <a:t>დარგთაშორისი (ინტერსექტორალური)</a:t>
            </a:r>
          </a:p>
          <a:p>
            <a:pPr algn="just">
              <a:lnSpc>
                <a:spcPct val="150000"/>
              </a:lnSpc>
              <a:buFontTx/>
              <a:buChar char="-"/>
            </a:pPr>
            <a:r>
              <a:rPr lang="ka-GE" sz="2000" dirty="0"/>
              <a:t>საერთაშორისო </a:t>
            </a:r>
          </a:p>
          <a:p>
            <a:pPr algn="just">
              <a:lnSpc>
                <a:spcPct val="150000"/>
              </a:lnSpc>
              <a:buFontTx/>
              <a:buChar char="-"/>
            </a:pPr>
            <a:r>
              <a:rPr lang="ka-GE" sz="2000" dirty="0"/>
              <a:t>ინტერდისციპლინარული. </a:t>
            </a:r>
          </a:p>
        </p:txBody>
      </p:sp>
      <p:pic>
        <p:nvPicPr>
          <p:cNvPr id="6" name="Picture 5">
            <a:extLst>
              <a:ext uri="{FF2B5EF4-FFF2-40B4-BE49-F238E27FC236}">
                <a16:creationId xmlns:a16="http://schemas.microsoft.com/office/drawing/2014/main" id="{C67EF9FA-192B-F84F-BAA2-3F4111DFF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822" y="4104017"/>
            <a:ext cx="3238500" cy="2514600"/>
          </a:xfrm>
          <a:prstGeom prst="rect">
            <a:avLst/>
          </a:prstGeom>
        </p:spPr>
      </p:pic>
    </p:spTree>
    <p:extLst>
      <p:ext uri="{BB962C8B-B14F-4D97-AF65-F5344CB8AC3E}">
        <p14:creationId xmlns:p14="http://schemas.microsoft.com/office/powerpoint/2010/main" val="189904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A0FA-6380-B34E-ABF6-E4B8AFFF2908}"/>
              </a:ext>
            </a:extLst>
          </p:cNvPr>
          <p:cNvSpPr>
            <a:spLocks noGrp="1"/>
          </p:cNvSpPr>
          <p:nvPr>
            <p:ph type="title"/>
          </p:nvPr>
        </p:nvSpPr>
        <p:spPr/>
        <p:txBody>
          <a:bodyPr>
            <a:noAutofit/>
          </a:bodyPr>
          <a:lstStyle/>
          <a:p>
            <a:r>
              <a:rPr lang="ka-GE" sz="2400" b="1" u="sng" dirty="0">
                <a:solidFill>
                  <a:schemeClr val="accent1"/>
                </a:solidFill>
              </a:rPr>
              <a:t>მოქმედების სფერო: მივლინება, მობილობა, უნარების განვითარება</a:t>
            </a:r>
            <a:br>
              <a:rPr lang="ka-GE" sz="2400" b="1" u="sng" dirty="0">
                <a:solidFill>
                  <a:schemeClr val="accent1"/>
                </a:solidFill>
              </a:rPr>
            </a:br>
            <a:endParaRPr lang="en-US" sz="2400" b="1" u="sng" dirty="0"/>
          </a:p>
        </p:txBody>
      </p:sp>
      <p:sp>
        <p:nvSpPr>
          <p:cNvPr id="3" name="Content Placeholder 2">
            <a:extLst>
              <a:ext uri="{FF2B5EF4-FFF2-40B4-BE49-F238E27FC236}">
                <a16:creationId xmlns:a16="http://schemas.microsoft.com/office/drawing/2014/main" id="{DA73B824-C9E3-FB4C-825C-D118F293884F}"/>
              </a:ext>
            </a:extLst>
          </p:cNvPr>
          <p:cNvSpPr>
            <a:spLocks noGrp="1"/>
          </p:cNvSpPr>
          <p:nvPr>
            <p:ph idx="1"/>
          </p:nvPr>
        </p:nvSpPr>
        <p:spPr/>
        <p:txBody>
          <a:bodyPr>
            <a:normAutofit/>
          </a:bodyPr>
          <a:lstStyle/>
          <a:p>
            <a:pPr algn="just">
              <a:lnSpc>
                <a:spcPct val="150000"/>
              </a:lnSpc>
            </a:pPr>
            <a:r>
              <a:rPr lang="ka-GE" sz="2000" dirty="0"/>
              <a:t>არ არის დაშვებული მივლინებები იმ დაწესებულებებს შორის, რომლებიც დაფუძნებულია არაასოცირებულ მესამე ქვეყნებში, ან ევროკავშირის იმავე წევრ სახელმწიფოში და </a:t>
            </a:r>
            <a:r>
              <a:rPr lang="ka-GE" sz="2000" b="1" dirty="0"/>
              <a:t>ჰორიზონტ ევროპის </a:t>
            </a:r>
            <a:r>
              <a:rPr lang="ka-GE" sz="2000" dirty="0"/>
              <a:t>ასოცირებულ ქვეყანაში.</a:t>
            </a:r>
          </a:p>
          <a:p>
            <a:pPr algn="just">
              <a:lnSpc>
                <a:spcPct val="150000"/>
              </a:lnSpc>
            </a:pPr>
            <a:r>
              <a:rPr lang="en-US" sz="2000" b="1" dirty="0"/>
              <a:t>MSCA Staff Exchanges-</a:t>
            </a:r>
            <a:r>
              <a:rPr lang="ka-GE" sz="2000" dirty="0"/>
              <a:t>ის თანამშრომლობითმა მიდგომამ უნდა გამოიყენოს მონაწილე ორგანიზაციების დამატებითი კომპეტენციები და შექმნას მათ შორის სინერგია. მივლინებები უნდა ემსახურებოდეს ერთობლივი ინოვაციური კვლევისა და აქტივობის  დანერგვას. პროექტმა, გარდა ამისა</a:t>
            </a:r>
            <a:r>
              <a:rPr lang="en-US" sz="2000" dirty="0"/>
              <a:t>, </a:t>
            </a:r>
            <a:r>
              <a:rPr lang="ka-GE" sz="2000" dirty="0"/>
              <a:t>უნდა უზრუნველყოს ქსელური აქტივობების, ვორქშოფებისა და კონფერენციების ორგანიზება.</a:t>
            </a:r>
            <a:endParaRPr lang="en-US" sz="2000" dirty="0"/>
          </a:p>
        </p:txBody>
      </p:sp>
    </p:spTree>
    <p:extLst>
      <p:ext uri="{BB962C8B-B14F-4D97-AF65-F5344CB8AC3E}">
        <p14:creationId xmlns:p14="http://schemas.microsoft.com/office/powerpoint/2010/main" val="42785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F5B0-0E84-D34E-8370-072BC7ACD5F5}"/>
              </a:ext>
            </a:extLst>
          </p:cNvPr>
          <p:cNvSpPr>
            <a:spLocks noGrp="1"/>
          </p:cNvSpPr>
          <p:nvPr>
            <p:ph type="title"/>
          </p:nvPr>
        </p:nvSpPr>
        <p:spPr>
          <a:xfrm>
            <a:off x="838200" y="224288"/>
            <a:ext cx="10515600" cy="1173192"/>
          </a:xfrm>
        </p:spPr>
        <p:txBody>
          <a:bodyPr>
            <a:noAutofit/>
          </a:bodyPr>
          <a:lstStyle/>
          <a:p>
            <a:r>
              <a:rPr lang="ka-GE" sz="2400" b="1" u="sng" dirty="0">
                <a:solidFill>
                  <a:schemeClr val="accent1"/>
                </a:solidFill>
              </a:rPr>
              <a:t>მოქმედების სფერო: მივლინება, მობილობა, უნარების განვითარება</a:t>
            </a:r>
            <a:br>
              <a:rPr lang="ka-GE" sz="2400" b="1" u="sng" dirty="0">
                <a:solidFill>
                  <a:schemeClr val="accent1"/>
                </a:solidFill>
              </a:rPr>
            </a:br>
            <a:endParaRPr lang="en-US" sz="2400" b="1" u="sng" dirty="0"/>
          </a:p>
        </p:txBody>
      </p:sp>
      <p:sp>
        <p:nvSpPr>
          <p:cNvPr id="3" name="Content Placeholder 2">
            <a:extLst>
              <a:ext uri="{FF2B5EF4-FFF2-40B4-BE49-F238E27FC236}">
                <a16:creationId xmlns:a16="http://schemas.microsoft.com/office/drawing/2014/main" id="{96D6C1EC-9A5D-FE46-9C29-13E8CBE57037}"/>
              </a:ext>
            </a:extLst>
          </p:cNvPr>
          <p:cNvSpPr>
            <a:spLocks noGrp="1"/>
          </p:cNvSpPr>
          <p:nvPr>
            <p:ph idx="1"/>
          </p:nvPr>
        </p:nvSpPr>
        <p:spPr>
          <a:xfrm>
            <a:off x="838200" y="1190445"/>
            <a:ext cx="10515600" cy="4106174"/>
          </a:xfrm>
        </p:spPr>
        <p:txBody>
          <a:bodyPr>
            <a:normAutofit fontScale="85000" lnSpcReduction="20000"/>
          </a:bodyPr>
          <a:lstStyle/>
          <a:p>
            <a:pPr algn="just">
              <a:lnSpc>
                <a:spcPct val="150000"/>
              </a:lnSpc>
            </a:pPr>
            <a:r>
              <a:rPr lang="ka-GE" sz="2400" dirty="0"/>
              <a:t>მონაწილე ორგანიზაციებმა უნდა უზრუნველყონ მივლინებული პერსონალის ადექვატური მენტორირება.</a:t>
            </a:r>
            <a:endParaRPr lang="en-US" sz="2400" dirty="0"/>
          </a:p>
          <a:p>
            <a:pPr algn="just">
              <a:lnSpc>
                <a:spcPct val="150000"/>
              </a:lnSpc>
            </a:pPr>
            <a:r>
              <a:rPr lang="ka-GE" sz="2400" b="1" u="sng" dirty="0"/>
              <a:t>ინტერსექტორული</a:t>
            </a:r>
            <a:r>
              <a:rPr lang="ka-GE" sz="2400" dirty="0"/>
              <a:t> მიდგომა არის თანამშრომლობითი მიდგომა, რომელიც შეიძლება მოიცავდეს სხვადასხვა სამინისტროებს, სამთავრობო უწყებებს, არასამთავრობო ორგანიზაციებს, შესაბამის დაინტერესებულ მხარეებს და სხვა ჯგუფებს, რომლებიც ერთიანდებიან საერთო მიზნით კონკრეტული საკითხის გადასაჭრელად.</a:t>
            </a:r>
          </a:p>
          <a:p>
            <a:pPr algn="just">
              <a:lnSpc>
                <a:spcPct val="150000"/>
              </a:lnSpc>
            </a:pPr>
            <a:r>
              <a:rPr lang="ka-GE" sz="2400" b="1" u="sng" dirty="0"/>
              <a:t>ინტერდისციპლინურობა</a:t>
            </a:r>
            <a:r>
              <a:rPr lang="ka-GE" sz="2400" dirty="0"/>
              <a:t> ნიშნავს ინფორმაციის, ორი ან მეტი სამეცნიერო დისციპლინის მონაცემების, ტექნიკის, ხელსაწყოების, პერსპექტივების, კონცეფციების ან თეორიების ინტეგრაციას.</a:t>
            </a:r>
          </a:p>
          <a:p>
            <a:endParaRPr lang="en-US" dirty="0"/>
          </a:p>
        </p:txBody>
      </p:sp>
      <p:pic>
        <p:nvPicPr>
          <p:cNvPr id="7" name="Picture 6">
            <a:extLst>
              <a:ext uri="{FF2B5EF4-FFF2-40B4-BE49-F238E27FC236}">
                <a16:creationId xmlns:a16="http://schemas.microsoft.com/office/drawing/2014/main" id="{1BAEAD5D-8911-C143-82EE-7C0E6D9F7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774" y="5089584"/>
            <a:ext cx="6435305" cy="1768415"/>
          </a:xfrm>
          <a:prstGeom prst="rect">
            <a:avLst/>
          </a:prstGeom>
        </p:spPr>
      </p:pic>
    </p:spTree>
    <p:extLst>
      <p:ext uri="{BB962C8B-B14F-4D97-AF65-F5344CB8AC3E}">
        <p14:creationId xmlns:p14="http://schemas.microsoft.com/office/powerpoint/2010/main" val="2983702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1378</Words>
  <Application>Microsoft Macintosh PowerPoint</Application>
  <PresentationFormat>Widescreen</PresentationFormat>
  <Paragraphs>113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 MSCA Staff Exchanges 2022 </vt:lpstr>
      <vt:lpstr>პრეზენტაციის გეგმა</vt:lpstr>
      <vt:lpstr>შემოთავაზებული ვადები</vt:lpstr>
      <vt:lpstr>  პროექტის ბიუჯეტი: 77 500 000 ევრო </vt:lpstr>
      <vt:lpstr>პროექტის მოსალოდნელი შედეგები</vt:lpstr>
      <vt:lpstr>მოქმედების სფერო: მივლინება, მობილობა, უნარების განვითარება </vt:lpstr>
      <vt:lpstr>მოქმედების სფერო: მივლინება, მობილობა, უნარების განვითარება </vt:lpstr>
      <vt:lpstr>მოქმედების სფერო: მივლინება, მობილობა, უნარების განვითარება </vt:lpstr>
      <vt:lpstr>დანიშნულება </vt:lpstr>
      <vt:lpstr>ზოგადი პირობები </vt:lpstr>
      <vt:lpstr>ზოგადი პირობები </vt:lpstr>
      <vt:lpstr>ზოგადი პირობები</vt:lpstr>
      <vt:lpstr>ზოგადი პირობები</vt:lpstr>
      <vt:lpstr>რას მოიცავს დაფინანსება?</vt:lpstr>
      <vt:lpstr>რას მოიცავს დაფინანსება?</vt:lpstr>
      <vt:lpstr> ზოგადი პირობები კონსორციუმის შემადგენლობა </vt:lpstr>
      <vt:lpstr>ზოგადი პირობები</vt:lpstr>
      <vt:lpstr>ზოგადი პირობები</vt:lpstr>
      <vt:lpstr>კონკრეტული პირობები  </vt:lpstr>
      <vt:lpstr>                       ჰორიზონტ ევროპის კონტაქტები:   წარმომადგენელი მარია გაბრიელი: @GabrielMariya  გენერალური დირექტორი ჟან-ერიკ პაკეტი:  @JEPaquetEU  კვლევისა და ინოვაციების DG: @EUScienceInnov @EU_H2020 https://www.facebook.com/EUScienceInnov/   ჰორიზონტის ჟურნალი: @HorizonMagEU  ჰორიზონტ ევროპის ვებგვერდი:  http://ec.europa.eu/horizon-europe   ევროპის ინოვაციების საბჭო: http://ec.europa.eu/research/eic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BSU</dc:creator>
  <cp:lastModifiedBy>Пользователь Microsoft Office</cp:lastModifiedBy>
  <cp:revision>104</cp:revision>
  <dcterms:created xsi:type="dcterms:W3CDTF">2022-02-10T07:53:49Z</dcterms:created>
  <dcterms:modified xsi:type="dcterms:W3CDTF">2022-10-12T08:01:27Z</dcterms:modified>
</cp:coreProperties>
</file>