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handoutMasterIdLst>
    <p:handoutMasterId r:id="rId29"/>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72FE431-E348-45F2-B410-31F6E09EC55C}">
          <p14:sldIdLst>
            <p14:sldId id="257"/>
            <p14:sldId id="259"/>
            <p14:sldId id="260"/>
            <p14:sldId id="261"/>
            <p14:sldId id="262"/>
            <p14:sldId id="263"/>
            <p14:sldId id="264"/>
            <p14:sldId id="265"/>
            <p14:sldId id="266"/>
            <p14:sldId id="267"/>
            <p14:sldId id="268"/>
            <p14:sldId id="269"/>
            <p14:sldId id="270"/>
            <p14:sldId id="272"/>
            <p14:sldId id="271"/>
            <p14:sldId id="273"/>
            <p14:sldId id="274"/>
            <p14:sldId id="275"/>
            <p14:sldId id="276"/>
            <p14:sldId id="277"/>
            <p14:sldId id="278"/>
            <p14:sldId id="279"/>
            <p14:sldId id="280"/>
            <p14:sldId id="281"/>
            <p14:sldId id="282"/>
            <p14:sldId id="283"/>
          </p14:sldIdLst>
        </p14:section>
        <p14:section name="Раздел без заголовка" id="{C4726770-61F0-47E6-962A-85B4F806C15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26"/>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77CD979-6CB4-4771-863A-F3CEC5F72509}" type="datetime1">
              <a:rPr lang="ru-RU" smtClean="0"/>
              <a:t>18.06.2022</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444FEA7-A6A1-4C1B-A1CF-B68B41EC1A8E}" type="datetime1">
              <a:rPr lang="ru-RU" smtClean="0"/>
              <a:t>18.06.2022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Century Gothic" panose="020B0502020202020204" pitchFamily="34" charset="0"/>
                <a:ea typeface="+mn-ea"/>
                <a:cs typeface="+mn-cs"/>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en-US"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Century Gothic" panose="020B0502020202020204" pitchFamily="34" charset="0"/>
              </a:defRPr>
            </a:lvl1pPr>
          </a:lstStyle>
          <a:p>
            <a:fld id="{F5367D5C-F95A-42A3-88EC-882E2435144E}" type="datetime1">
              <a:rPr lang="ru-RU" smtClean="0"/>
              <a:t>18.06.2022</a:t>
            </a:fld>
            <a:endParaRPr lang="en-US"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206637FB-2A93-4CBD-BFA2-D7CF6538021B}" type="datetime1">
              <a:rPr lang="ru-RU" smtClean="0"/>
              <a:t>18.06.2022</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1600" y="762000"/>
            <a:ext cx="2362200" cy="5257800"/>
          </a:xfrm>
        </p:spPr>
        <p:txBody>
          <a:bodyPr vert="eaVert"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838200" y="762000"/>
            <a:ext cx="8077200" cy="5257800"/>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CF524C86-1CBF-4FDC-97D7-01157E908D38}" type="datetime1">
              <a:rPr lang="ru-RU" smtClean="0"/>
              <a:t>18.06.2022</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7EA467F0-67F1-4FFB-84D6-E0366AF5D58F}" type="datetime1">
              <a:rPr lang="ru-RU" smtClean="0"/>
              <a:t>18.06.2022</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Century Gothic" panose="020B0502020202020204" pitchFamily="34" charset="0"/>
                <a:ea typeface="+mn-ea"/>
                <a:cs typeface="+mn-cs"/>
              </a:defRPr>
            </a:lvl1pPr>
          </a:lstStyle>
          <a:p>
            <a:pPr rtl="0"/>
            <a:r>
              <a:rPr lang="ru-RU"/>
              <a:t>Образец заголовка</a:t>
            </a:r>
            <a:endParaRPr lang="en-US" dirty="0"/>
          </a:p>
        </p:txBody>
      </p:sp>
      <p:grpSp>
        <p:nvGrpSpPr>
          <p:cNvPr id="16" name="Груп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я соединительная лини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Century Gothic" panose="020B0502020202020204" pitchFamily="34" charset="0"/>
                <a:ea typeface="+mn-ea"/>
                <a:cs typeface="+mn-cs"/>
              </a:defRPr>
            </a:lvl1pPr>
          </a:lstStyle>
          <a:p>
            <a:fld id="{58943CEE-22B0-4537-8D57-A0FA5AADADF2}" type="datetime1">
              <a:rPr lang="ru-RU" smtClean="0"/>
              <a:t>18.06.2022</a:t>
            </a:fld>
            <a:endParaRPr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Дата 4"/>
          <p:cNvSpPr>
            <a:spLocks noGrp="1"/>
          </p:cNvSpPr>
          <p:nvPr>
            <p:ph type="dt" sz="half" idx="10"/>
          </p:nvPr>
        </p:nvSpPr>
        <p:spPr/>
        <p:txBody>
          <a:bodyPr rtlCol="0"/>
          <a:lstStyle/>
          <a:p>
            <a:pPr rtl="0"/>
            <a:fld id="{156AE23C-0C45-469E-B619-DD472E6D19F8}" type="datetime1">
              <a:rPr lang="ru-RU" smtClean="0"/>
              <a:t>18.06.2022</a:t>
            </a:fld>
            <a:endParaRPr lang="en-US"/>
          </a:p>
        </p:txBody>
      </p:sp>
      <p:sp>
        <p:nvSpPr>
          <p:cNvPr id="6" name="Нижний колонтитул 5"/>
          <p:cNvSpPr>
            <a:spLocks noGrp="1"/>
          </p:cNvSpPr>
          <p:nvPr>
            <p:ph type="ftr" sz="quarter" idx="11"/>
          </p:nvPr>
        </p:nvSpPr>
        <p:spPr/>
        <p:txBody>
          <a:bodyPr rtlCol="0"/>
          <a:lstStyle/>
          <a:p>
            <a:pPr rtl="0"/>
            <a:endParaRPr lang="en-US"/>
          </a:p>
        </p:txBody>
      </p:sp>
      <p:sp>
        <p:nvSpPr>
          <p:cNvPr id="7" name="Номер слайда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Century Gothic" panose="020B050202020202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latin typeface="Century Gothic" panose="020B050202020202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7" name="Дата 6"/>
          <p:cNvSpPr>
            <a:spLocks noGrp="1"/>
          </p:cNvSpPr>
          <p:nvPr>
            <p:ph type="dt" sz="half" idx="10"/>
          </p:nvPr>
        </p:nvSpPr>
        <p:spPr/>
        <p:txBody>
          <a:bodyPr rtlCol="0"/>
          <a:lstStyle/>
          <a:p>
            <a:pPr rtl="0"/>
            <a:fld id="{7084B974-3E30-46C0-8835-EBE9AF88C154}" type="datetime1">
              <a:rPr lang="ru-RU" smtClean="0"/>
              <a:t>18.06.2022</a:t>
            </a:fld>
            <a:endParaRPr lang="en-US" dirty="0"/>
          </a:p>
        </p:txBody>
      </p:sp>
      <p:sp>
        <p:nvSpPr>
          <p:cNvPr id="8" name="Нижний колонтитул 7"/>
          <p:cNvSpPr>
            <a:spLocks noGrp="1"/>
          </p:cNvSpPr>
          <p:nvPr>
            <p:ph type="ftr" sz="quarter" idx="11"/>
          </p:nvPr>
        </p:nvSpPr>
        <p:spPr/>
        <p:txBody>
          <a:bodyPr rtlCol="0"/>
          <a:lstStyle/>
          <a:p>
            <a:pPr rtl="0"/>
            <a:endParaRPr lang="en-US"/>
          </a:p>
        </p:txBody>
      </p:sp>
      <p:sp>
        <p:nvSpPr>
          <p:cNvPr id="9" name="Номер слайда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55A373D8-060E-42D4-83B5-67EE9C99EB76}" type="datetime1">
              <a:rPr lang="ru-RU" smtClean="0"/>
              <a:t>18.06.2022</a:t>
            </a:fld>
            <a:endParaRPr lang="en-US"/>
          </a:p>
        </p:txBody>
      </p:sp>
      <p:sp>
        <p:nvSpPr>
          <p:cNvPr id="4" name="Нижний колонтитул 3"/>
          <p:cNvSpPr>
            <a:spLocks noGrp="1"/>
          </p:cNvSpPr>
          <p:nvPr>
            <p:ph type="ftr" sz="quarter" idx="11"/>
          </p:nvPr>
        </p:nvSpPr>
        <p:spPr/>
        <p:txBody>
          <a:bodyPr rtlCol="0"/>
          <a:lstStyle/>
          <a:p>
            <a:pPr rtl="0"/>
            <a:endParaRPr lang="en-US"/>
          </a:p>
        </p:txBody>
      </p:sp>
      <p:sp>
        <p:nvSpPr>
          <p:cNvPr id="5" name="Номер слайда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59039D93-8FE6-4FAB-8379-7097A2FFC7EA}" type="datetime1">
              <a:rPr lang="ru-RU" smtClean="0"/>
              <a:t>18.06.2022</a:t>
            </a:fld>
            <a:endParaRPr lang="en-US"/>
          </a:p>
        </p:txBody>
      </p:sp>
      <p:sp>
        <p:nvSpPr>
          <p:cNvPr id="3" name="Нижний колонтитул 2"/>
          <p:cNvSpPr>
            <a:spLocks noGrp="1"/>
          </p:cNvSpPr>
          <p:nvPr>
            <p:ph type="ftr" sz="quarter" idx="11"/>
          </p:nvPr>
        </p:nvSpPr>
        <p:spPr/>
        <p:txBody>
          <a:bodyPr rtlCol="0"/>
          <a:lstStyle/>
          <a:p>
            <a:pPr rtl="0"/>
            <a:endParaRPr lang="en-US"/>
          </a:p>
        </p:txBody>
      </p:sp>
      <p:sp>
        <p:nvSpPr>
          <p:cNvPr id="4" name="Номер слайда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Century Gothic" panose="020B0502020202020204" pitchFamily="34" charset="0"/>
                <a:ea typeface="+mn-ea"/>
                <a:cs typeface="+mn-cs"/>
              </a:defRPr>
            </a:lvl1pPr>
          </a:lstStyle>
          <a:p>
            <a:pPr rtl="0"/>
            <a:r>
              <a:rPr lang="ru-RU"/>
              <a:t>Образец заголовка</a:t>
            </a:r>
            <a:endParaRPr lang="en-US"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4A5CD4F3-DD0B-41D2-86DC-8F94F11A7635}" type="datetime1">
              <a:rPr lang="ru-RU" smtClean="0"/>
              <a:t>18.06.2022</a:t>
            </a:fld>
            <a:endParaRPr lang="en-US"/>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en-US"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4225BED9-9D02-4AA4-868D-12B5B80D13D4}" type="datetime1">
              <a:rPr lang="ru-RU" smtClean="0"/>
              <a:t>18.06.2022</a:t>
            </a:fld>
            <a:endParaRPr lang="en-US"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Прямоуголь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Century Gothic" panose="020B0502020202020204" pitchFamily="34" charset="0"/>
              </a:defRPr>
            </a:lvl1pPr>
          </a:lstStyle>
          <a:p>
            <a:pPr rtl="0"/>
            <a:r>
              <a:rPr lang="ru-RU"/>
              <a:t>Образец заголовка</a:t>
            </a:r>
            <a:endParaRPr lang="en-US"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 dirty="0"/>
              <a:t>Стиль образца заголовка</a:t>
            </a:r>
            <a:endParaRPr lang="en-US" dirty="0"/>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ru" dirty="0"/>
              <a:t>Щелкните, чтобы изменить стили текста образца слайда</a:t>
            </a:r>
          </a:p>
          <a:p>
            <a:pPr lvl="1" rtl="0"/>
            <a:r>
              <a:rPr lang="ru" dirty="0"/>
              <a:t>Второй уровень</a:t>
            </a:r>
          </a:p>
          <a:p>
            <a:pPr lvl="2" rtl="0"/>
            <a:r>
              <a:rPr lang="ru" dirty="0"/>
              <a:t>Третий уровень</a:t>
            </a:r>
          </a:p>
          <a:p>
            <a:pPr lvl="3" rtl="0"/>
            <a:r>
              <a:rPr lang="ru" dirty="0"/>
              <a:t>Четвертый уровень</a:t>
            </a:r>
          </a:p>
          <a:p>
            <a:pPr lvl="4" rtl="0"/>
            <a:r>
              <a:rPr lang="ru" dirty="0"/>
              <a:t>Пятый уровень</a:t>
            </a:r>
            <a:endParaRPr lang="en-US" dirty="0"/>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Century Gothic" panose="020B0502020202020204" pitchFamily="34" charset="0"/>
              </a:defRPr>
            </a:lvl1pPr>
          </a:lstStyle>
          <a:p>
            <a:fld id="{C16BE775-1C9E-48DD-93B9-3187A540B86B}" type="datetime1">
              <a:rPr lang="ru-RU" smtClean="0"/>
              <a:t>18.06.2022</a:t>
            </a:fld>
            <a:endParaRPr lang="en-US"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Century Gothic" panose="020B0502020202020204" pitchFamily="34" charset="0"/>
              </a:defRPr>
            </a:lvl1pPr>
          </a:lstStyle>
          <a:p>
            <a:endParaRPr lang="en-US"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Century Gothic" panose="020B050202020202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entury Gothic" panose="020B0502020202020204" pitchFamily="34" charset="0"/>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Century Gothic" panose="020B0502020202020204" pitchFamily="34" charset="0"/>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Century Gothic" panose="020B0502020202020204" pitchFamily="34" charset="0"/>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entury Gothic" panose="020B0502020202020204" pitchFamily="34" charset="0"/>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entury Gothic" panose="020B0502020202020204" pitchFamily="34" charset="0"/>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entury Gothic" panose="020B0502020202020204" pitchFamily="34" charset="0"/>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64" name="Прямоугольник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Прямоугольник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3" name="По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1276055" y="2250831"/>
            <a:ext cx="4590173" cy="2299371"/>
          </a:xfrm>
        </p:spPr>
        <p:txBody>
          <a:bodyPr rtlCol="0">
            <a:normAutofit/>
          </a:bodyPr>
          <a:lstStyle/>
          <a:p>
            <a:pPr algn="r">
              <a:lnSpc>
                <a:spcPct val="150000"/>
              </a:lnSpc>
            </a:pPr>
            <a:r>
              <a:rPr lang="ka-GE" sz="2400" b="1" i="1" dirty="0">
                <a:solidFill>
                  <a:srgbClr val="002060"/>
                </a:solidFill>
                <a:effectLst/>
                <a:latin typeface="Sylfaen" panose="010A0502050306030303" pitchFamily="18" charset="0"/>
                <a:ea typeface="Times New Roman" panose="02020603050405020304" pitchFamily="18" charset="0"/>
              </a:rPr>
              <a:t>თინა შიოშვილი</a:t>
            </a:r>
          </a:p>
          <a:p>
            <a:pPr algn="r">
              <a:lnSpc>
                <a:spcPct val="150000"/>
              </a:lnSpc>
            </a:pPr>
            <a:endParaRPr lang="en-US" sz="2400" dirty="0">
              <a:effectLst/>
              <a:latin typeface="Times New Roman" panose="02020603050405020304" pitchFamily="18" charset="0"/>
              <a:ea typeface="Times New Roman" panose="02020603050405020304" pitchFamily="18" charset="0"/>
            </a:endParaRPr>
          </a:p>
          <a:p>
            <a:pPr algn="ctr">
              <a:lnSpc>
                <a:spcPct val="150000"/>
              </a:lnSpc>
            </a:pPr>
            <a:r>
              <a:rPr lang="ka-GE" sz="2400" b="1" dirty="0">
                <a:effectLst/>
                <a:latin typeface="Sylfaen" panose="010A0502050306030303" pitchFamily="18" charset="0"/>
                <a:ea typeface="Times New Roman" panose="02020603050405020304" pitchFamily="18" charset="0"/>
              </a:rPr>
              <a:t>ანა კალანდაძის შემოქმედება და ფოლკლორი</a:t>
            </a:r>
            <a:endParaRPr lang="en-US" sz="2400" dirty="0">
              <a:effectLst/>
              <a:latin typeface="Times New Roman" panose="02020603050405020304" pitchFamily="18" charset="0"/>
              <a:ea typeface="Times New Roman" panose="02020603050405020304" pitchFamily="18" charset="0"/>
            </a:endParaRPr>
          </a:p>
          <a:p>
            <a:pPr rtl="0"/>
            <a:endParaRPr lang="ru" dirty="0">
              <a:solidFill>
                <a:schemeClr val="tx1"/>
              </a:solidFill>
            </a:endParaRPr>
          </a:p>
        </p:txBody>
      </p:sp>
      <p:pic>
        <p:nvPicPr>
          <p:cNvPr id="1026" name="Picture 2" descr="ლალი ჩაჩიბაიას საგანმანათლებლო ბლოგი: სასკოლო წრე">
            <a:extLst>
              <a:ext uri="{FF2B5EF4-FFF2-40B4-BE49-F238E27FC236}">
                <a16:creationId xmlns:a16="http://schemas.microsoft.com/office/drawing/2014/main" id="{4091E22A-6A38-9509-0918-8DDA8BA96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695" y="2505075"/>
            <a:ext cx="3211538"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4A619CB6-0274-9665-1E98-D364E3A1CF46}"/>
              </a:ext>
            </a:extLst>
          </p:cNvPr>
          <p:cNvSpPr>
            <a:spLocks noGrp="1"/>
          </p:cNvSpPr>
          <p:nvPr>
            <p:ph type="dt" sz="half" idx="10"/>
          </p:nvPr>
        </p:nvSpPr>
        <p:spPr/>
        <p:txBody>
          <a:bodyPr/>
          <a:lstStyle/>
          <a:p>
            <a:pPr rtl="0"/>
            <a:fld id="{7EA467F0-67F1-4FFB-84D6-E0366AF5D58F}" type="datetime1">
              <a:rPr lang="ru-RU" smtClean="0"/>
              <a:t>18.06.2022</a:t>
            </a:fld>
            <a:endParaRPr lang="en-US" dirty="0"/>
          </a:p>
        </p:txBody>
      </p:sp>
      <p:pic>
        <p:nvPicPr>
          <p:cNvPr id="6146" name="Picture 2" descr="ზეზვა გაფრინდაული">
            <a:extLst>
              <a:ext uri="{FF2B5EF4-FFF2-40B4-BE49-F238E27FC236}">
                <a16:creationId xmlns:a16="http://schemas.microsoft.com/office/drawing/2014/main" id="{B90DB31E-C991-B204-C3E2-042967182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69" y="3533775"/>
            <a:ext cx="16002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ბახტრიონი მატანი ცხრაკარა კვეტერა იყალთო ალავერდი, 25 GEL, საქართველოს  ბილიკებზე">
            <a:extLst>
              <a:ext uri="{FF2B5EF4-FFF2-40B4-BE49-F238E27FC236}">
                <a16:creationId xmlns:a16="http://schemas.microsoft.com/office/drawing/2014/main" id="{7D2FF23F-3AFA-2332-532E-85AE334F2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5022" y="4069886"/>
            <a:ext cx="3111891" cy="23309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AEDDB6-FE6F-BE8E-F7A3-6EA4AABCF43E}"/>
              </a:ext>
            </a:extLst>
          </p:cNvPr>
          <p:cNvSpPr txBox="1"/>
          <p:nvPr/>
        </p:nvSpPr>
        <p:spPr>
          <a:xfrm>
            <a:off x="555087" y="256847"/>
            <a:ext cx="10549011" cy="5217197"/>
          </a:xfrm>
          <a:prstGeom prst="rect">
            <a:avLst/>
          </a:prstGeom>
          <a:noFill/>
        </p:spPr>
        <p:txBody>
          <a:bodyPr wrap="square">
            <a:spAutoFit/>
          </a:bodyPr>
          <a:lstStyle/>
          <a:p>
            <a:pPr algn="just">
              <a:lnSpc>
                <a:spcPct val="150000"/>
              </a:lnSpc>
            </a:pPr>
            <a:r>
              <a:rPr lang="ka-GE" sz="1800" dirty="0">
                <a:effectLst/>
                <a:latin typeface="Sylfaen" panose="010A0502050306030303" pitchFamily="18" charset="0"/>
                <a:ea typeface="Times New Roman" panose="02020603050405020304" pitchFamily="18" charset="0"/>
              </a:rPr>
              <a:t>    სამშობლო ქვეყნის გმირული წარსულისა და მამულისათვის თავშეწირული გმირების ხოტბა–დიდება ანა კალანდაძის პოეზიის ერთ–ერთი აქტუალური თემაა. ამ მხრივ ის ვალში არ დარჩენილა ხალხური პოეზიის მარგალიტებით უხვად შემკული თუში სახალხო გმირის – ზეზვა </a:t>
            </a:r>
            <a:r>
              <a:rPr lang="ka-GE" sz="1800" dirty="0" err="1">
                <a:effectLst/>
                <a:latin typeface="Sylfaen" panose="010A0502050306030303" pitchFamily="18" charset="0"/>
                <a:ea typeface="Times New Roman" panose="02020603050405020304" pitchFamily="18" charset="0"/>
              </a:rPr>
              <a:t>გაფრინდაულის</a:t>
            </a:r>
            <a:r>
              <a:rPr lang="ka-GE" sz="1800" dirty="0">
                <a:effectLst/>
                <a:latin typeface="Sylfaen" panose="010A0502050306030303" pitchFamily="18" charset="0"/>
                <a:ea typeface="Times New Roman" panose="02020603050405020304" pitchFamily="18" charset="0"/>
              </a:rPr>
              <a:t> მიმართ, ვისი სახელიც ოქროს ასოებით ჩაიწერა სპარსელი დამპყრობლებისაგან ბახტრიონის ციხის განთავისუფლების ისტორიაში; ქვემო ალვანში ზეზვა </a:t>
            </a:r>
            <a:r>
              <a:rPr lang="ka-GE" sz="1800" dirty="0" err="1">
                <a:effectLst/>
                <a:latin typeface="Sylfaen" panose="010A0502050306030303" pitchFamily="18" charset="0"/>
                <a:ea typeface="Times New Roman" panose="02020603050405020304" pitchFamily="18" charset="0"/>
              </a:rPr>
              <a:t>გაფრინდაულის</a:t>
            </a:r>
            <a:r>
              <a:rPr lang="ka-GE" sz="1800" dirty="0">
                <a:effectLst/>
                <a:latin typeface="Sylfaen" panose="010A0502050306030303" pitchFamily="18" charset="0"/>
                <a:ea typeface="Times New Roman" panose="02020603050405020304" pitchFamily="18" charset="0"/>
              </a:rPr>
              <a:t> ძეგლის გახსნას მისებური გულთამხილავი სტრიქონები უძღვნა პოეტმა და თანადროულობას შეახსენა, რომ წინაპრის მიერ გმირული თავდადებით შემომტკიცებულ მამულს კვლავაც ერთგულება და სათანადო დაცვა სჭირდება:</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ka-GE" sz="1800" dirty="0">
                <a:effectLst/>
                <a:latin typeface="Sylfaen" panose="010A0502050306030303" pitchFamily="18" charset="0"/>
                <a:ea typeface="Times New Roman" panose="02020603050405020304" pitchFamily="18" charset="0"/>
              </a:rPr>
              <a:t>				</a:t>
            </a:r>
            <a:r>
              <a:rPr lang="ka-GE" sz="2000" b="1" dirty="0">
                <a:solidFill>
                  <a:srgbClr val="005426"/>
                </a:solidFill>
                <a:effectLst/>
                <a:latin typeface="Sylfaen" panose="010A0502050306030303" pitchFamily="18" charset="0"/>
                <a:ea typeface="Times New Roman" panose="02020603050405020304" pitchFamily="18" charset="0"/>
              </a:rPr>
              <a:t>ჯაჭვი რად გმოსავს, </a:t>
            </a:r>
            <a:r>
              <a:rPr lang="ka-GE" sz="2000" b="1" dirty="0" err="1">
                <a:solidFill>
                  <a:srgbClr val="005426"/>
                </a:solidFill>
                <a:effectLst/>
                <a:latin typeface="Sylfaen" panose="010A0502050306030303" pitchFamily="18" charset="0"/>
                <a:ea typeface="Times New Roman" panose="02020603050405020304" pitchFamily="18" charset="0"/>
              </a:rPr>
              <a:t>გაფრინდაულო</a:t>
            </a:r>
            <a:r>
              <a:rPr lang="ka-GE" sz="2000" b="1" dirty="0">
                <a:solidFill>
                  <a:srgbClr val="005426"/>
                </a:solidFill>
                <a:effectLst/>
                <a:latin typeface="Sylfaen" panose="010A0502050306030303" pitchFamily="18" charset="0"/>
                <a:ea typeface="Times New Roman" panose="02020603050405020304" pitchFamily="18" charset="0"/>
              </a:rPr>
              <a:t>,</a:t>
            </a:r>
            <a:endParaRPr lang="en-US" sz="2000" b="1" dirty="0">
              <a:solidFill>
                <a:srgbClr val="005426"/>
              </a:solidFill>
              <a:effectLst/>
              <a:latin typeface="Times New Roman" panose="02020603050405020304" pitchFamily="18" charset="0"/>
              <a:ea typeface="Times New Roman" panose="02020603050405020304" pitchFamily="18" charset="0"/>
            </a:endParaRPr>
          </a:p>
          <a:p>
            <a:pPr algn="just">
              <a:lnSpc>
                <a:spcPct val="150000"/>
              </a:lnSpc>
            </a:pPr>
            <a:r>
              <a:rPr lang="ka-GE" sz="2000" b="1" dirty="0">
                <a:solidFill>
                  <a:srgbClr val="005426"/>
                </a:solidFill>
                <a:effectLst/>
                <a:latin typeface="Sylfaen" panose="010A0502050306030303" pitchFamily="18" charset="0"/>
                <a:ea typeface="Times New Roman" panose="02020603050405020304" pitchFamily="18" charset="0"/>
              </a:rPr>
              <a:t>				ალავერდისკენ რას ზვერავ ასე?</a:t>
            </a:r>
            <a:endParaRPr lang="en-US" sz="2000" b="1" dirty="0">
              <a:solidFill>
                <a:srgbClr val="005426"/>
              </a:solidFill>
              <a:effectLst/>
              <a:latin typeface="Times New Roman" panose="02020603050405020304" pitchFamily="18" charset="0"/>
              <a:ea typeface="Times New Roman" panose="02020603050405020304" pitchFamily="18" charset="0"/>
            </a:endParaRPr>
          </a:p>
          <a:p>
            <a:pPr algn="just">
              <a:lnSpc>
                <a:spcPct val="150000"/>
              </a:lnSpc>
            </a:pPr>
            <a:r>
              <a:rPr lang="ka-GE" sz="2000" b="1" dirty="0">
                <a:solidFill>
                  <a:srgbClr val="005426"/>
                </a:solidFill>
                <a:effectLst/>
                <a:latin typeface="Sylfaen" panose="010A0502050306030303" pitchFamily="18" charset="0"/>
                <a:ea typeface="Times New Roman" panose="02020603050405020304" pitchFamily="18" charset="0"/>
              </a:rPr>
              <a:t>				ისევ აშლილა აბასის ურდო,</a:t>
            </a:r>
            <a:endParaRPr lang="en-US" sz="2000" b="1" dirty="0">
              <a:solidFill>
                <a:srgbClr val="005426"/>
              </a:solidFill>
              <a:effectLst/>
              <a:latin typeface="Times New Roman" panose="02020603050405020304" pitchFamily="18" charset="0"/>
              <a:ea typeface="Times New Roman" panose="02020603050405020304" pitchFamily="18" charset="0"/>
            </a:endParaRPr>
          </a:p>
          <a:p>
            <a:pPr algn="just">
              <a:lnSpc>
                <a:spcPct val="150000"/>
              </a:lnSpc>
            </a:pPr>
            <a:r>
              <a:rPr lang="ka-GE" sz="2000" b="1" dirty="0">
                <a:solidFill>
                  <a:srgbClr val="005426"/>
                </a:solidFill>
                <a:effectLst/>
                <a:latin typeface="Sylfaen" panose="010A0502050306030303" pitchFamily="18" charset="0"/>
                <a:ea typeface="Times New Roman" panose="02020603050405020304" pitchFamily="18" charset="0"/>
              </a:rPr>
              <a:t>				ისევ მომდგარა კახეთის კარზე!..</a:t>
            </a:r>
            <a:endParaRPr lang="en-US" sz="2000" b="1" dirty="0">
              <a:solidFill>
                <a:srgbClr val="00542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6317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6CEF6F38-B1E4-6997-95E6-B65E9F4EFCE2}"/>
              </a:ext>
            </a:extLst>
          </p:cNvPr>
          <p:cNvSpPr>
            <a:spLocks noGrp="1"/>
          </p:cNvSpPr>
          <p:nvPr>
            <p:ph type="dt" sz="half" idx="10"/>
          </p:nvPr>
        </p:nvSpPr>
        <p:spPr/>
        <p:txBody>
          <a:bodyPr/>
          <a:lstStyle/>
          <a:p>
            <a:pPr rtl="0"/>
            <a:fld id="{7EA467F0-67F1-4FFB-84D6-E0366AF5D58F}" type="datetime1">
              <a:rPr lang="ru-RU" smtClean="0"/>
              <a:t>18.06.2022</a:t>
            </a:fld>
            <a:endParaRPr lang="en-US"/>
          </a:p>
        </p:txBody>
      </p:sp>
      <p:pic>
        <p:nvPicPr>
          <p:cNvPr id="7170" name="Picture 2" descr="ჩამავალი მზე! - Qwelly">
            <a:extLst>
              <a:ext uri="{FF2B5EF4-FFF2-40B4-BE49-F238E27FC236}">
                <a16:creationId xmlns:a16="http://schemas.microsoft.com/office/drawing/2014/main" id="{51C61BE4-EED4-6474-32B0-72323E768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9429" y="455295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ასტროლოგია, Astrology; ნუმეროლოგია, Numerology; - 👆განსაკუთრებული დღე წლის  განმავლობაში! 👉ყოველ წელიწადს როდესაც მზე შედის კირჩხიბის 1 გრადუსში ...">
            <a:extLst>
              <a:ext uri="{FF2B5EF4-FFF2-40B4-BE49-F238E27FC236}">
                <a16:creationId xmlns:a16="http://schemas.microsoft.com/office/drawing/2014/main" id="{077C87D5-1E17-5105-A49B-77DED9F7C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00" y="2557461"/>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FA66AC8-1A8B-8D86-73E6-BC4FA585F4B5}"/>
              </a:ext>
            </a:extLst>
          </p:cNvPr>
          <p:cNvSpPr txBox="1"/>
          <p:nvPr/>
        </p:nvSpPr>
        <p:spPr>
          <a:xfrm>
            <a:off x="496619" y="320456"/>
            <a:ext cx="11279211" cy="6217087"/>
          </a:xfrm>
          <a:prstGeom prst="rect">
            <a:avLst/>
          </a:prstGeom>
          <a:noFill/>
        </p:spPr>
        <p:txBody>
          <a:bodyPr wrap="square">
            <a:spAutoFit/>
          </a:bodyPr>
          <a:lstStyle/>
          <a:p>
            <a:pPr algn="just"/>
            <a:r>
              <a:rPr lang="ka-GE" sz="1800" dirty="0">
                <a:effectLst/>
                <a:latin typeface="Sylfaen" panose="010A0502050306030303" pitchFamily="18" charset="0"/>
                <a:ea typeface="Times New Roman" panose="02020603050405020304" pitchFamily="18" charset="0"/>
              </a:rPr>
              <a:t>       ანა კალანდაძის უაღრესად თვითმყოფად პოეზიას უხვად კვებავს:</a:t>
            </a:r>
          </a:p>
          <a:p>
            <a:pPr marL="285750" indent="-285750" algn="just">
              <a:buFont typeface="Arial" panose="020B0604020202020204" pitchFamily="34" charset="0"/>
              <a:buChar char="•"/>
            </a:pPr>
            <a:r>
              <a:rPr lang="ka-GE" sz="1800" b="1" dirty="0">
                <a:solidFill>
                  <a:srgbClr val="002060"/>
                </a:solidFill>
                <a:effectLst/>
                <a:latin typeface="Sylfaen" panose="010A0502050306030303" pitchFamily="18" charset="0"/>
                <a:ea typeface="Times New Roman" panose="02020603050405020304" pitchFamily="18" charset="0"/>
              </a:rPr>
              <a:t>ქართული </a:t>
            </a:r>
            <a:r>
              <a:rPr lang="ka-GE" sz="1800" b="1" dirty="0" err="1">
                <a:solidFill>
                  <a:srgbClr val="002060"/>
                </a:solidFill>
                <a:effectLst/>
                <a:latin typeface="Sylfaen" panose="010A0502050306030303" pitchFamily="18" charset="0"/>
                <a:ea typeface="Times New Roman" panose="02020603050405020304" pitchFamily="18" charset="0"/>
              </a:rPr>
              <a:t>მითოსური</a:t>
            </a:r>
            <a:r>
              <a:rPr lang="ka-GE" sz="1800" b="1" dirty="0">
                <a:solidFill>
                  <a:srgbClr val="002060"/>
                </a:solidFill>
                <a:effectLst/>
                <a:latin typeface="Sylfaen" panose="010A0502050306030303" pitchFamily="18" charset="0"/>
                <a:ea typeface="Times New Roman" panose="02020603050405020304" pitchFamily="18" charset="0"/>
              </a:rPr>
              <a:t> სამყარო, </a:t>
            </a:r>
          </a:p>
          <a:p>
            <a:pPr marL="285750" indent="-285750" algn="just">
              <a:buFont typeface="Arial" panose="020B0604020202020204" pitchFamily="34" charset="0"/>
              <a:buChar char="•"/>
            </a:pPr>
            <a:r>
              <a:rPr lang="ka-GE" sz="1800" b="1" dirty="0" err="1">
                <a:solidFill>
                  <a:srgbClr val="002060"/>
                </a:solidFill>
                <a:effectLst/>
                <a:latin typeface="Sylfaen" panose="010A0502050306030303" pitchFamily="18" charset="0"/>
                <a:ea typeface="Times New Roman" panose="02020603050405020304" pitchFamily="18" charset="0"/>
              </a:rPr>
              <a:t>არქაულქართული</a:t>
            </a:r>
            <a:r>
              <a:rPr lang="ka-GE" sz="1800" b="1" dirty="0">
                <a:solidFill>
                  <a:srgbClr val="002060"/>
                </a:solidFill>
                <a:effectLst/>
                <a:latin typeface="Sylfaen" panose="010A0502050306030303" pitchFamily="18" charset="0"/>
                <a:ea typeface="Times New Roman" panose="02020603050405020304" pitchFamily="18" charset="0"/>
              </a:rPr>
              <a:t> რწმენა–წარმოდგენები, </a:t>
            </a:r>
          </a:p>
          <a:p>
            <a:pPr marL="285750" indent="-285750" algn="just">
              <a:buFont typeface="Arial" panose="020B0604020202020204" pitchFamily="34" charset="0"/>
              <a:buChar char="•"/>
            </a:pPr>
            <a:r>
              <a:rPr lang="ka-GE" sz="1800" b="1" dirty="0">
                <a:solidFill>
                  <a:srgbClr val="002060"/>
                </a:solidFill>
                <a:effectLst/>
                <a:latin typeface="Sylfaen" panose="010A0502050306030303" pitchFamily="18" charset="0"/>
                <a:ea typeface="Times New Roman" panose="02020603050405020304" pitchFamily="18" charset="0"/>
              </a:rPr>
              <a:t>ჩვენი ხალხის ძვალსა და რბილში გამჯდარი წეს–ჩვეულებანი, ურომლისოდაც ჩვენი იდენტობა, ეროვნული მეობა წარმოუდგენელია. </a:t>
            </a:r>
          </a:p>
          <a:p>
            <a:pPr algn="just"/>
            <a:r>
              <a:rPr lang="ka-GE" sz="1800" dirty="0">
                <a:effectLst/>
                <a:latin typeface="Sylfaen" panose="010A0502050306030303" pitchFamily="18" charset="0"/>
                <a:ea typeface="Times New Roman" panose="02020603050405020304" pitchFamily="18" charset="0"/>
              </a:rPr>
              <a:t>       მზე – უზენაესი ღვთაება, ქართველთაგან  ოდითგან დედად შერაცხილი, ანა კალანდაძის ლირიკული </a:t>
            </a:r>
            <a:r>
              <a:rPr lang="ka-GE" sz="1800" dirty="0" err="1">
                <a:effectLst/>
                <a:latin typeface="Sylfaen" panose="010A0502050306030303" pitchFamily="18" charset="0"/>
                <a:ea typeface="Times New Roman" panose="02020603050405020304" pitchFamily="18" charset="0"/>
              </a:rPr>
              <a:t>გმირისათვისაც</a:t>
            </a:r>
            <a:r>
              <a:rPr lang="ka-GE" sz="1800" dirty="0">
                <a:effectLst/>
                <a:latin typeface="Sylfaen" panose="010A0502050306030303" pitchFamily="18" charset="0"/>
                <a:ea typeface="Times New Roman" panose="02020603050405020304" pitchFamily="18" charset="0"/>
              </a:rPr>
              <a:t> მარადიული სიცოცხლისა და ენერგიის უშრეტი წყაროა; მზის ჭეშმარიტი მგოსანი უარს უცხადებს ყოველგვარ მიწიერ სამკაულს, მხოლოდ მზის საგალობელი სწადია:</a:t>
            </a:r>
            <a:endParaRPr lang="en-US" sz="1800" dirty="0">
              <a:effectLst/>
              <a:latin typeface="Times New Roman" panose="02020603050405020304" pitchFamily="18" charset="0"/>
              <a:ea typeface="Times New Roman" panose="02020603050405020304" pitchFamily="18" charset="0"/>
            </a:endParaRPr>
          </a:p>
          <a:p>
            <a:pPr indent="449580" algn="just"/>
            <a:r>
              <a:rPr lang="ka-GE" sz="1800" dirty="0">
                <a:effectLst/>
                <a:latin typeface="Sylfaen" panose="010A0502050306030303" pitchFamily="18" charset="0"/>
                <a:ea typeface="Times New Roman" panose="02020603050405020304" pitchFamily="18" charset="0"/>
              </a:rPr>
              <a:t>			</a:t>
            </a:r>
            <a:r>
              <a:rPr lang="ka-GE" sz="2000" b="1" dirty="0">
                <a:solidFill>
                  <a:srgbClr val="005426"/>
                </a:solidFill>
                <a:effectLst/>
                <a:latin typeface="Sylfaen" panose="010A0502050306030303" pitchFamily="18" charset="0"/>
                <a:ea typeface="Times New Roman" panose="02020603050405020304" pitchFamily="18" charset="0"/>
              </a:rPr>
              <a:t>„ ... არ მინდა ოქროს სამკალი</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ძვირფასი თვლებით...</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თავს </a:t>
            </a:r>
            <a:r>
              <a:rPr lang="ka-GE" sz="2000" b="1" dirty="0" err="1">
                <a:solidFill>
                  <a:srgbClr val="005426"/>
                </a:solidFill>
                <a:effectLst/>
                <a:latin typeface="Sylfaen" panose="010A0502050306030303" pitchFamily="18" charset="0"/>
                <a:ea typeface="Times New Roman" panose="02020603050405020304" pitchFamily="18" charset="0"/>
              </a:rPr>
              <a:t>მოვიკაზმავ</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a:t>
            </a:r>
            <a:r>
              <a:rPr lang="ka-GE" sz="2000" b="1" dirty="0" err="1">
                <a:solidFill>
                  <a:srgbClr val="005426"/>
                </a:solidFill>
                <a:effectLst/>
                <a:latin typeface="Sylfaen" panose="010A0502050306030303" pitchFamily="18" charset="0"/>
                <a:ea typeface="Times New Roman" panose="02020603050405020304" pitchFamily="18" charset="0"/>
              </a:rPr>
              <a:t>სიარაქლემას</a:t>
            </a:r>
            <a:r>
              <a:rPr lang="ka-GE" sz="2000" b="1" dirty="0">
                <a:solidFill>
                  <a:srgbClr val="005426"/>
                </a:solidFill>
                <a:effectLst/>
                <a:latin typeface="Sylfaen" panose="010A0502050306030303" pitchFamily="18" charset="0"/>
                <a:ea typeface="Times New Roman" panose="02020603050405020304" pitchFamily="18" charset="0"/>
              </a:rPr>
              <a:t> ლამაზი ფრთებით</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და მზეს ვუმღერებ</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ოკეანით მომავალს მძიმედ...“</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dirty="0">
                <a:effectLst/>
                <a:latin typeface="Sylfaen" panose="010A0502050306030303" pitchFamily="18" charset="0"/>
                <a:ea typeface="Times New Roman" panose="02020603050405020304" pitchFamily="18" charset="0"/>
              </a:rPr>
              <a:t>ქართული </a:t>
            </a:r>
            <a:r>
              <a:rPr lang="ka-GE" sz="1800" dirty="0" err="1">
                <a:effectLst/>
                <a:latin typeface="Sylfaen" panose="010A0502050306030303" pitchFamily="18" charset="0"/>
                <a:ea typeface="Times New Roman" panose="02020603050405020304" pitchFamily="18" charset="0"/>
              </a:rPr>
              <a:t>მითოსური</a:t>
            </a:r>
            <a:r>
              <a:rPr lang="ka-GE" sz="1800" dirty="0">
                <a:effectLst/>
                <a:latin typeface="Sylfaen" panose="010A0502050306030303" pitchFamily="18" charset="0"/>
                <a:ea typeface="Times New Roman" panose="02020603050405020304" pitchFamily="18" charset="0"/>
              </a:rPr>
              <a:t> რწმენა–წარმოდგენების თანახმად, ჩამავალი მზე წითლად რომ აციაგდება, მკვდრის მზედ იწოდება; ხალხურ პოეზიაში </a:t>
            </a:r>
            <a:r>
              <a:rPr lang="ka-GE" sz="1800" dirty="0" err="1">
                <a:effectLst/>
                <a:latin typeface="Sylfaen" panose="010A0502050306030303" pitchFamily="18" charset="0"/>
                <a:ea typeface="Times New Roman" panose="02020603050405020304" pitchFamily="18" charset="0"/>
              </a:rPr>
              <a:t>მითოსური</a:t>
            </a:r>
            <a:r>
              <a:rPr lang="ka-GE" sz="1800" dirty="0">
                <a:effectLst/>
                <a:latin typeface="Sylfaen" panose="010A0502050306030303" pitchFamily="18" charset="0"/>
                <a:ea typeface="Times New Roman" panose="02020603050405020304" pitchFamily="18" charset="0"/>
              </a:rPr>
              <a:t> გმირის – ხოგაის მინდიას სიკვდილიც ამგვარად, მცხრალი მზის სიმბოლიკით, აღინიშნება:</a:t>
            </a:r>
            <a:endParaRPr lang="en-US" sz="1800" dirty="0">
              <a:effectLst/>
              <a:latin typeface="Times New Roman" panose="02020603050405020304" pitchFamily="18" charset="0"/>
              <a:ea typeface="Times New Roman" panose="02020603050405020304" pitchFamily="18" charset="0"/>
            </a:endParaRPr>
          </a:p>
          <a:p>
            <a:pPr indent="449580" algn="just"/>
            <a:r>
              <a:rPr lang="ka-GE" sz="1800" dirty="0">
                <a:effectLst/>
                <a:latin typeface="Sylfaen" panose="010A0502050306030303" pitchFamily="18" charset="0"/>
                <a:ea typeface="Times New Roman" panose="02020603050405020304" pitchFamily="18" charset="0"/>
              </a:rPr>
              <a:t>			</a:t>
            </a:r>
            <a:r>
              <a:rPr lang="ka-GE" sz="2000" b="1" dirty="0">
                <a:solidFill>
                  <a:srgbClr val="005426"/>
                </a:solidFill>
                <a:effectLst/>
                <a:latin typeface="Sylfaen" panose="010A0502050306030303" pitchFamily="18" charset="0"/>
                <a:ea typeface="Times New Roman" panose="02020603050405020304" pitchFamily="18" charset="0"/>
              </a:rPr>
              <a:t>„ხოგაის მინდი კვდებოდა,</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მზე წითლდებოდა, ცხრებოდა,</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ცა სჭექდა, მიწა გრგვინავდა,</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სული გვიანა ჰხდებოდა...“</a:t>
            </a:r>
            <a:endParaRPr lang="en-US" sz="2000" b="1" dirty="0">
              <a:solidFill>
                <a:srgbClr val="00542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665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BF9C8468-5958-49EA-50DF-851C59F62171}"/>
              </a:ext>
            </a:extLst>
          </p:cNvPr>
          <p:cNvSpPr>
            <a:spLocks noGrp="1"/>
          </p:cNvSpPr>
          <p:nvPr>
            <p:ph type="dt" sz="half" idx="10"/>
          </p:nvPr>
        </p:nvSpPr>
        <p:spPr/>
        <p:txBody>
          <a:bodyPr/>
          <a:lstStyle/>
          <a:p>
            <a:pPr rtl="0"/>
            <a:fld id="{7EA467F0-67F1-4FFB-84D6-E0366AF5D58F}" type="datetime1">
              <a:rPr lang="ru-RU" smtClean="0"/>
              <a:t>18.06.2022</a:t>
            </a:fld>
            <a:endParaRPr lang="en-US"/>
          </a:p>
        </p:txBody>
      </p:sp>
      <p:sp>
        <p:nvSpPr>
          <p:cNvPr id="6" name="TextBox 5">
            <a:extLst>
              <a:ext uri="{FF2B5EF4-FFF2-40B4-BE49-F238E27FC236}">
                <a16:creationId xmlns:a16="http://schemas.microsoft.com/office/drawing/2014/main" id="{F0E91B98-DAE2-B813-078E-9596050B6D6D}"/>
              </a:ext>
            </a:extLst>
          </p:cNvPr>
          <p:cNvSpPr txBox="1"/>
          <p:nvPr/>
        </p:nvSpPr>
        <p:spPr>
          <a:xfrm>
            <a:off x="511126" y="422031"/>
            <a:ext cx="11169748" cy="6186309"/>
          </a:xfrm>
          <a:prstGeom prst="rect">
            <a:avLst/>
          </a:prstGeom>
          <a:noFill/>
        </p:spPr>
        <p:txBody>
          <a:bodyPr wrap="square">
            <a:spAutoFit/>
          </a:bodyPr>
          <a:lstStyle/>
          <a:p>
            <a:pPr indent="449580" algn="just"/>
            <a:r>
              <a:rPr lang="ka-GE" sz="1800" dirty="0">
                <a:effectLst/>
                <a:latin typeface="Sylfaen" panose="010A0502050306030303" pitchFamily="18" charset="0"/>
                <a:ea typeface="Times New Roman" panose="02020603050405020304" pitchFamily="18" charset="0"/>
              </a:rPr>
              <a:t>ანა კალანდაძის ლექსი </a:t>
            </a:r>
            <a:r>
              <a:rPr lang="ka-GE" sz="1800" b="1" dirty="0">
                <a:effectLst/>
                <a:latin typeface="Sylfaen" panose="010A0502050306030303" pitchFamily="18" charset="0"/>
                <a:ea typeface="Times New Roman" panose="02020603050405020304" pitchFamily="18" charset="0"/>
              </a:rPr>
              <a:t>„მკვდართა მზე ვარ“</a:t>
            </a:r>
            <a:r>
              <a:rPr lang="ka-GE" sz="1800" dirty="0">
                <a:effectLst/>
                <a:latin typeface="Sylfaen" panose="010A0502050306030303" pitchFamily="18" charset="0"/>
                <a:ea typeface="Times New Roman" panose="02020603050405020304" pitchFamily="18" charset="0"/>
              </a:rPr>
              <a:t>, ზეპირსიტყვიერების მრავალი ნიმუშის თანახმად, პერსონიფიცირებული უზენაესი მნათობის სევდიანი აღსარებაა:</a:t>
            </a:r>
            <a:endParaRPr lang="en-US" sz="1800" dirty="0">
              <a:effectLst/>
              <a:latin typeface="Times New Roman" panose="02020603050405020304" pitchFamily="18" charset="0"/>
              <a:ea typeface="Times New Roman" panose="02020603050405020304" pitchFamily="18" charset="0"/>
            </a:endParaRPr>
          </a:p>
          <a:p>
            <a:pPr indent="449580" algn="just"/>
            <a:r>
              <a:rPr lang="ka-GE" sz="1800" dirty="0">
                <a:effectLst/>
                <a:latin typeface="Sylfaen" panose="010A0502050306030303" pitchFamily="18" charset="0"/>
                <a:ea typeface="Times New Roman" panose="02020603050405020304" pitchFamily="18" charset="0"/>
              </a:rPr>
              <a:t>			</a:t>
            </a:r>
            <a:r>
              <a:rPr lang="ka-GE" sz="1800" b="1" dirty="0">
                <a:solidFill>
                  <a:srgbClr val="005426"/>
                </a:solidFill>
                <a:effectLst/>
                <a:latin typeface="Sylfaen" panose="010A0502050306030303" pitchFamily="18" charset="0"/>
                <a:ea typeface="Times New Roman" panose="02020603050405020304" pitchFamily="18" charset="0"/>
              </a:rPr>
              <a:t>„ორი ქვეყნის, ორი ქვეყნის საზღვრად </a:t>
            </a:r>
            <a:r>
              <a:rPr lang="ka-GE" sz="1800" b="1" dirty="0" err="1">
                <a:solidFill>
                  <a:srgbClr val="005426"/>
                </a:solidFill>
                <a:effectLst/>
                <a:latin typeface="Sylfaen" panose="010A0502050306030303" pitchFamily="18" charset="0"/>
                <a:ea typeface="Times New Roman" panose="02020603050405020304" pitchFamily="18" charset="0"/>
              </a:rPr>
              <a:t>ვდგევარ</a:t>
            </a:r>
            <a:r>
              <a:rPr lang="ka-GE" sz="1800" b="1" dirty="0">
                <a:solidFill>
                  <a:srgbClr val="005426"/>
                </a:solidFill>
                <a:effectLst/>
                <a:latin typeface="Sylfaen" panose="010A0502050306030303" pitchFamily="18" charset="0"/>
                <a:ea typeface="Times New Roman" panose="02020603050405020304" pitchFamily="18" charset="0"/>
              </a:rPr>
              <a:t>,</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b="1" dirty="0">
                <a:solidFill>
                  <a:srgbClr val="005426"/>
                </a:solidFill>
                <a:effectLst/>
                <a:latin typeface="Sylfaen" panose="010A0502050306030303" pitchFamily="18" charset="0"/>
                <a:ea typeface="Times New Roman" panose="02020603050405020304" pitchFamily="18" charset="0"/>
              </a:rPr>
              <a:t>			გულო, რისად </a:t>
            </a:r>
            <a:r>
              <a:rPr lang="ka-GE" sz="1800" b="1" dirty="0" err="1">
                <a:solidFill>
                  <a:srgbClr val="005426"/>
                </a:solidFill>
                <a:effectLst/>
                <a:latin typeface="Sylfaen" panose="010A0502050306030303" pitchFamily="18" charset="0"/>
                <a:ea typeface="Times New Roman" panose="02020603050405020304" pitchFamily="18" charset="0"/>
              </a:rPr>
              <a:t>მეხურები</a:t>
            </a:r>
            <a:r>
              <a:rPr lang="ka-GE" sz="1800" b="1" dirty="0">
                <a:solidFill>
                  <a:srgbClr val="005426"/>
                </a:solidFill>
                <a:effectLst/>
                <a:latin typeface="Sylfaen" panose="010A0502050306030303" pitchFamily="18" charset="0"/>
                <a:ea typeface="Times New Roman" panose="02020603050405020304" pitchFamily="18" charset="0"/>
              </a:rPr>
              <a:t>?</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b="1" dirty="0">
                <a:solidFill>
                  <a:srgbClr val="005426"/>
                </a:solidFill>
                <a:effectLst/>
                <a:latin typeface="Sylfaen" panose="010A0502050306030303" pitchFamily="18" charset="0"/>
                <a:ea typeface="Times New Roman" panose="02020603050405020304" pitchFamily="18" charset="0"/>
              </a:rPr>
              <a:t>			</a:t>
            </a:r>
            <a:r>
              <a:rPr lang="ka-GE" sz="1800" b="1" dirty="0" err="1">
                <a:solidFill>
                  <a:srgbClr val="005426"/>
                </a:solidFill>
                <a:effectLst/>
                <a:latin typeface="Sylfaen" panose="010A0502050306030303" pitchFamily="18" charset="0"/>
                <a:ea typeface="Times New Roman" panose="02020603050405020304" pitchFamily="18" charset="0"/>
              </a:rPr>
              <a:t>სხივმიმკრთალი</a:t>
            </a:r>
            <a:r>
              <a:rPr lang="ka-GE" sz="1800" b="1" dirty="0">
                <a:solidFill>
                  <a:srgbClr val="005426"/>
                </a:solidFill>
                <a:effectLst/>
                <a:latin typeface="Sylfaen" panose="010A0502050306030303" pitchFamily="18" charset="0"/>
                <a:ea typeface="Times New Roman" panose="02020603050405020304" pitchFamily="18" charset="0"/>
              </a:rPr>
              <a:t>,</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b="1" dirty="0">
                <a:solidFill>
                  <a:srgbClr val="005426"/>
                </a:solidFill>
                <a:effectLst/>
                <a:latin typeface="Sylfaen" panose="010A0502050306030303" pitchFamily="18" charset="0"/>
                <a:ea typeface="Times New Roman" panose="02020603050405020304" pitchFamily="18" charset="0"/>
              </a:rPr>
              <a:t>			</a:t>
            </a:r>
            <a:r>
              <a:rPr lang="ka-GE" sz="1800" b="1" dirty="0" err="1">
                <a:solidFill>
                  <a:srgbClr val="005426"/>
                </a:solidFill>
                <a:effectLst/>
                <a:latin typeface="Sylfaen" panose="010A0502050306030303" pitchFamily="18" charset="0"/>
                <a:ea typeface="Times New Roman" panose="02020603050405020304" pitchFamily="18" charset="0"/>
              </a:rPr>
              <a:t>სხივმიმკვდარი</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b="1" dirty="0">
                <a:solidFill>
                  <a:srgbClr val="005426"/>
                </a:solidFill>
                <a:effectLst/>
                <a:latin typeface="Sylfaen" panose="010A0502050306030303" pitchFamily="18" charset="0"/>
                <a:ea typeface="Times New Roman" panose="02020603050405020304" pitchFamily="18" charset="0"/>
              </a:rPr>
              <a:t>			მკვდართა მზე ვარ,</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b="1" dirty="0">
                <a:solidFill>
                  <a:srgbClr val="005426"/>
                </a:solidFill>
                <a:effectLst/>
                <a:latin typeface="Sylfaen" panose="010A0502050306030303" pitchFamily="18" charset="0"/>
                <a:ea typeface="Times New Roman" panose="02020603050405020304" pitchFamily="18" charset="0"/>
              </a:rPr>
              <a:t>			ჩემს სხივებში თამაშობენ ბეღურები...“</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dirty="0">
                <a:effectLst/>
                <a:latin typeface="Sylfaen" panose="010A0502050306030303" pitchFamily="18" charset="0"/>
                <a:ea typeface="Times New Roman" panose="02020603050405020304" pitchFamily="18" charset="0"/>
              </a:rPr>
              <a:t>და მაინც მზე!.. სწრაფვა მზისკენ, მარადიული სინათლისა და სითბოსაკენ ანა კალანდაძის პოეზიის ლაიტმოტივია. ლექსი „</a:t>
            </a:r>
            <a:r>
              <a:rPr lang="ka-GE" sz="1800" dirty="0" err="1">
                <a:effectLst/>
                <a:latin typeface="Sylfaen" panose="010A0502050306030303" pitchFamily="18" charset="0"/>
                <a:ea typeface="Times New Roman" panose="02020603050405020304" pitchFamily="18" charset="0"/>
              </a:rPr>
              <a:t>ამღაში</a:t>
            </a:r>
            <a:r>
              <a:rPr lang="ka-GE" sz="1800" dirty="0">
                <a:effectLst/>
                <a:latin typeface="Sylfaen" panose="010A0502050306030303" pitchFamily="18" charset="0"/>
                <a:ea typeface="Times New Roman" panose="02020603050405020304" pitchFamily="18" charset="0"/>
              </a:rPr>
              <a:t>“, რომელიც </a:t>
            </a:r>
            <a:r>
              <a:rPr lang="ka-GE" sz="1800" dirty="0" err="1">
                <a:effectLst/>
                <a:latin typeface="Sylfaen" panose="010A0502050306030303" pitchFamily="18" charset="0"/>
                <a:ea typeface="Times New Roman" panose="02020603050405020304" pitchFamily="18" charset="0"/>
              </a:rPr>
              <a:t>ანასეული</a:t>
            </a:r>
            <a:r>
              <a:rPr lang="ka-GE" sz="1800" dirty="0">
                <a:effectLst/>
                <a:latin typeface="Sylfaen" panose="010A0502050306030303" pitchFamily="18" charset="0"/>
                <a:ea typeface="Times New Roman" panose="02020603050405020304" pitchFamily="18" charset="0"/>
              </a:rPr>
              <a:t> </a:t>
            </a:r>
            <a:r>
              <a:rPr lang="ka-GE" sz="1800" dirty="0" err="1">
                <a:effectLst/>
                <a:latin typeface="Sylfaen" panose="010A0502050306030303" pitchFamily="18" charset="0"/>
                <a:ea typeface="Times New Roman" panose="02020603050405020304" pitchFamily="18" charset="0"/>
              </a:rPr>
              <a:t>ლექსმეტყველების</a:t>
            </a:r>
            <a:r>
              <a:rPr lang="ka-GE" sz="1800" dirty="0">
                <a:effectLst/>
                <a:latin typeface="Sylfaen" panose="010A0502050306030303" pitchFamily="18" charset="0"/>
                <a:ea typeface="Times New Roman" panose="02020603050405020304" pitchFamily="18" charset="0"/>
              </a:rPr>
              <a:t> ერთ–ერთი მშვენიერი საგალობელია უზენაესი მნათობისა, აღმოსავლეთ საქართველოს მთიანეთში გავრცელებული დალოცვის – „მზემ ნუ დაგტოვოთ უსალმოდ!“ – გამოძახილია და ვინ იცის, პირველად რომელმა ჩვენმა წარმართმა წინაპარმა ამოთქვა უზენაეს ლოცვად!.. სწორედაც ამ სიტყვებით ესალმება პოეტი </a:t>
            </a:r>
            <a:r>
              <a:rPr lang="ka-GE" sz="1800" dirty="0" err="1">
                <a:effectLst/>
                <a:latin typeface="Sylfaen" panose="010A0502050306030303" pitchFamily="18" charset="0"/>
                <a:ea typeface="Times New Roman" panose="02020603050405020304" pitchFamily="18" charset="0"/>
              </a:rPr>
              <a:t>ამღელებს</a:t>
            </a:r>
            <a:r>
              <a:rPr lang="ka-GE" sz="1800" dirty="0">
                <a:effectLst/>
                <a:latin typeface="Sylfaen" panose="010A0502050306030303"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indent="449580" algn="just"/>
            <a:r>
              <a:rPr lang="ka-GE" sz="1800" dirty="0">
                <a:effectLst/>
                <a:latin typeface="Sylfaen" panose="010A0502050306030303" pitchFamily="18" charset="0"/>
                <a:ea typeface="Times New Roman" panose="02020603050405020304" pitchFamily="18" charset="0"/>
              </a:rPr>
              <a:t>			</a:t>
            </a:r>
            <a:r>
              <a:rPr lang="ka-GE" sz="1800" b="1" dirty="0">
                <a:solidFill>
                  <a:srgbClr val="005426"/>
                </a:solidFill>
                <a:effectLst/>
                <a:latin typeface="Sylfaen" panose="010A0502050306030303" pitchFamily="18" charset="0"/>
                <a:ea typeface="Times New Roman" panose="02020603050405020304" pitchFamily="18" charset="0"/>
              </a:rPr>
              <a:t>„... ჰა, მივესალმოთ </a:t>
            </a:r>
            <a:r>
              <a:rPr lang="ka-GE" sz="1800" b="1" dirty="0" err="1">
                <a:solidFill>
                  <a:srgbClr val="005426"/>
                </a:solidFill>
                <a:effectLst/>
                <a:latin typeface="Sylfaen" panose="010A0502050306030303" pitchFamily="18" charset="0"/>
                <a:ea typeface="Times New Roman" panose="02020603050405020304" pitchFamily="18" charset="0"/>
              </a:rPr>
              <a:t>ამღელებს</a:t>
            </a:r>
            <a:r>
              <a:rPr lang="ka-GE" sz="1800" b="1" dirty="0">
                <a:solidFill>
                  <a:srgbClr val="005426"/>
                </a:solidFill>
                <a:effectLst/>
                <a:latin typeface="Sylfaen" panose="010A0502050306030303" pitchFamily="18" charset="0"/>
                <a:ea typeface="Times New Roman" panose="02020603050405020304" pitchFamily="18" charset="0"/>
              </a:rPr>
              <a:t>, –</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b="1" dirty="0">
                <a:solidFill>
                  <a:srgbClr val="005426"/>
                </a:solidFill>
                <a:effectLst/>
                <a:latin typeface="Sylfaen" panose="010A0502050306030303" pitchFamily="18" charset="0"/>
                <a:ea typeface="Times New Roman" panose="02020603050405020304" pitchFamily="18" charset="0"/>
              </a:rPr>
              <a:t>			მზემ ნუ დაგტოვოთ უსალმოდ!“</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dirty="0">
                <a:effectLst/>
                <a:latin typeface="Sylfaen" panose="010A0502050306030303" pitchFamily="18" charset="0"/>
                <a:ea typeface="Times New Roman" panose="02020603050405020304" pitchFamily="18" charset="0"/>
              </a:rPr>
              <a:t>ლექსით </a:t>
            </a:r>
            <a:r>
              <a:rPr lang="ka-GE" sz="1800" b="1" dirty="0">
                <a:effectLst/>
                <a:latin typeface="Sylfaen" panose="010A0502050306030303" pitchFamily="18" charset="0"/>
                <a:ea typeface="Times New Roman" panose="02020603050405020304" pitchFamily="18" charset="0"/>
              </a:rPr>
              <a:t>„მზის სალოცავი“ </a:t>
            </a:r>
            <a:r>
              <a:rPr lang="ka-GE" sz="1800" dirty="0">
                <a:effectLst/>
                <a:latin typeface="Sylfaen" panose="010A0502050306030303" pitchFamily="18" charset="0"/>
                <a:ea typeface="Times New Roman" panose="02020603050405020304" pitchFamily="18" charset="0"/>
              </a:rPr>
              <a:t>ანა კალანდაძემ შორეულ წარსულში გადაგვიყვანა, კაცობრიობის პირველქმნილ ასოციაციებთან დაგვაახლოვა:</a:t>
            </a:r>
            <a:endParaRPr lang="en-US" sz="1800" dirty="0">
              <a:effectLst/>
              <a:latin typeface="Times New Roman" panose="02020603050405020304" pitchFamily="18" charset="0"/>
              <a:ea typeface="Times New Roman" panose="02020603050405020304" pitchFamily="18" charset="0"/>
            </a:endParaRPr>
          </a:p>
          <a:p>
            <a:pPr indent="449580" algn="just"/>
            <a:r>
              <a:rPr lang="ka-GE" sz="1800" dirty="0">
                <a:effectLst/>
                <a:latin typeface="Sylfaen" panose="010A0502050306030303" pitchFamily="18" charset="0"/>
                <a:ea typeface="Times New Roman" panose="02020603050405020304" pitchFamily="18" charset="0"/>
              </a:rPr>
              <a:t>			</a:t>
            </a:r>
            <a:r>
              <a:rPr lang="ka-GE" sz="1800" b="1" dirty="0">
                <a:solidFill>
                  <a:srgbClr val="005426"/>
                </a:solidFill>
                <a:effectLst/>
                <a:latin typeface="Sylfaen" panose="010A0502050306030303" pitchFamily="18" charset="0"/>
                <a:ea typeface="Times New Roman" panose="02020603050405020304" pitchFamily="18" charset="0"/>
              </a:rPr>
              <a:t>„... მუხლებს მოვიყრი </a:t>
            </a:r>
            <a:r>
              <a:rPr lang="ka-GE" sz="1800" b="1" dirty="0" err="1">
                <a:solidFill>
                  <a:srgbClr val="005426"/>
                </a:solidFill>
                <a:effectLst/>
                <a:latin typeface="Sylfaen" panose="010A0502050306030303" pitchFamily="18" charset="0"/>
                <a:ea typeface="Times New Roman" panose="02020603050405020304" pitchFamily="18" charset="0"/>
              </a:rPr>
              <a:t>ნაწარმართევი</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b="1" dirty="0">
                <a:solidFill>
                  <a:srgbClr val="005426"/>
                </a:solidFill>
                <a:effectLst/>
                <a:latin typeface="Sylfaen" panose="010A0502050306030303" pitchFamily="18" charset="0"/>
                <a:ea typeface="Times New Roman" panose="02020603050405020304" pitchFamily="18" charset="0"/>
              </a:rPr>
              <a:t>			(რაღაც უნებურ იღვიძებს ჩემში),</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b="1" dirty="0">
                <a:solidFill>
                  <a:srgbClr val="005426"/>
                </a:solidFill>
                <a:effectLst/>
                <a:latin typeface="Sylfaen" panose="010A0502050306030303" pitchFamily="18" charset="0"/>
                <a:ea typeface="Times New Roman" panose="02020603050405020304" pitchFamily="18" charset="0"/>
              </a:rPr>
              <a:t>			როს ავა ცაზე მზის აღმართებით</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b="1" dirty="0">
                <a:solidFill>
                  <a:srgbClr val="005426"/>
                </a:solidFill>
                <a:effectLst/>
                <a:latin typeface="Sylfaen" panose="010A0502050306030303" pitchFamily="18" charset="0"/>
                <a:ea typeface="Times New Roman" panose="02020603050405020304" pitchFamily="18" charset="0"/>
              </a:rPr>
              <a:t>			და მზის ოქროსფერ, დიდ </a:t>
            </a:r>
            <a:r>
              <a:rPr lang="ka-GE" sz="1800" b="1" dirty="0" err="1">
                <a:solidFill>
                  <a:srgbClr val="005426"/>
                </a:solidFill>
                <a:effectLst/>
                <a:latin typeface="Sylfaen" panose="010A0502050306030303" pitchFamily="18" charset="0"/>
                <a:ea typeface="Times New Roman" panose="02020603050405020304" pitchFamily="18" charset="0"/>
              </a:rPr>
              <a:t>სალოცველში</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b="1" dirty="0">
                <a:solidFill>
                  <a:srgbClr val="005426"/>
                </a:solidFill>
                <a:effectLst/>
                <a:latin typeface="Sylfaen" panose="010A0502050306030303" pitchFamily="18" charset="0"/>
                <a:ea typeface="Times New Roman" panose="02020603050405020304" pitchFamily="18" charset="0"/>
              </a:rPr>
              <a:t>			კოცონს დააგზნებს ქურუმი ცისა...“</a:t>
            </a:r>
            <a:endParaRPr lang="en-US" sz="1800" b="1" dirty="0">
              <a:solidFill>
                <a:srgbClr val="00542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918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B443F9EB-8686-F9B9-D6E1-038C6DA64D97}"/>
              </a:ext>
            </a:extLst>
          </p:cNvPr>
          <p:cNvSpPr>
            <a:spLocks noGrp="1"/>
          </p:cNvSpPr>
          <p:nvPr>
            <p:ph type="dt" sz="half" idx="10"/>
          </p:nvPr>
        </p:nvSpPr>
        <p:spPr/>
        <p:txBody>
          <a:bodyPr/>
          <a:lstStyle/>
          <a:p>
            <a:pPr rtl="0"/>
            <a:fld id="{7EA467F0-67F1-4FFB-84D6-E0366AF5D58F}" type="datetime1">
              <a:rPr lang="ru-RU" smtClean="0"/>
              <a:t>18.06.2022</a:t>
            </a:fld>
            <a:endParaRPr lang="en-US"/>
          </a:p>
        </p:txBody>
      </p:sp>
      <p:sp>
        <p:nvSpPr>
          <p:cNvPr id="6" name="TextBox 5">
            <a:extLst>
              <a:ext uri="{FF2B5EF4-FFF2-40B4-BE49-F238E27FC236}">
                <a16:creationId xmlns:a16="http://schemas.microsoft.com/office/drawing/2014/main" id="{931DF1E9-C032-89D9-74CC-0008DC218F0D}"/>
              </a:ext>
            </a:extLst>
          </p:cNvPr>
          <p:cNvSpPr txBox="1"/>
          <p:nvPr/>
        </p:nvSpPr>
        <p:spPr>
          <a:xfrm>
            <a:off x="672137" y="457200"/>
            <a:ext cx="10086535" cy="6145144"/>
          </a:xfrm>
          <a:prstGeom prst="rect">
            <a:avLst/>
          </a:prstGeom>
          <a:noFill/>
        </p:spPr>
        <p:txBody>
          <a:bodyPr wrap="square">
            <a:spAutoFit/>
          </a:bodyPr>
          <a:lstStyle/>
          <a:p>
            <a:pPr indent="449580" algn="just"/>
            <a:r>
              <a:rPr lang="ka-GE" sz="1800" dirty="0">
                <a:effectLst/>
                <a:latin typeface="Sylfaen" panose="010A0502050306030303" pitchFamily="18" charset="0"/>
                <a:ea typeface="Times New Roman" panose="02020603050405020304" pitchFamily="18" charset="0"/>
              </a:rPr>
              <a:t>მზე – საფიცარი ღვთაება ქართველთა ერთი შეხედვით სრულიად მარტივად, ლაპიდარულ საფიცარ ფორმულად ამოიმღერა ქართული სიტყვის ჯადოქარმა და პოეზიის დედოფალმა:</a:t>
            </a:r>
            <a:endParaRPr lang="en-US" sz="1800" dirty="0">
              <a:effectLst/>
              <a:latin typeface="Times New Roman" panose="02020603050405020304" pitchFamily="18" charset="0"/>
              <a:ea typeface="Times New Roman" panose="02020603050405020304" pitchFamily="18" charset="0"/>
            </a:endParaRPr>
          </a:p>
          <a:p>
            <a:pPr indent="449580" algn="just">
              <a:lnSpc>
                <a:spcPct val="150000"/>
              </a:lnSpc>
            </a:pPr>
            <a:r>
              <a:rPr lang="ka-GE" sz="1800" dirty="0">
                <a:effectLst/>
                <a:latin typeface="Sylfaen" panose="010A0502050306030303" pitchFamily="18" charset="0"/>
                <a:ea typeface="Times New Roman" panose="02020603050405020304" pitchFamily="18" charset="0"/>
              </a:rPr>
              <a:t>			</a:t>
            </a:r>
            <a:r>
              <a:rPr lang="ka-GE" sz="1800" b="1" dirty="0">
                <a:solidFill>
                  <a:srgbClr val="005426"/>
                </a:solidFill>
                <a:effectLst/>
                <a:latin typeface="Sylfaen" panose="010A0502050306030303" pitchFamily="18" charset="0"/>
                <a:ea typeface="Times New Roman" panose="02020603050405020304" pitchFamily="18" charset="0"/>
              </a:rPr>
              <a:t>„ნისლი </a:t>
            </a:r>
            <a:r>
              <a:rPr lang="ka-GE" sz="1800" b="1" dirty="0" err="1">
                <a:solidFill>
                  <a:srgbClr val="005426"/>
                </a:solidFill>
                <a:effectLst/>
                <a:latin typeface="Sylfaen" panose="010A0502050306030303" pitchFamily="18" charset="0"/>
                <a:ea typeface="Times New Roman" panose="02020603050405020304" pitchFamily="18" charset="0"/>
              </a:rPr>
              <a:t>თქორდება</a:t>
            </a:r>
            <a:r>
              <a:rPr lang="ka-GE" sz="1800" b="1" dirty="0">
                <a:solidFill>
                  <a:srgbClr val="005426"/>
                </a:solidFill>
                <a:effectLst/>
                <a:latin typeface="Sylfaen" panose="010A0502050306030303" pitchFamily="18" charset="0"/>
                <a:ea typeface="Times New Roman" panose="02020603050405020304" pitchFamily="18" charset="0"/>
              </a:rPr>
              <a:t>,</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ნისლებს ერევა,</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ისმის წყალთა ხმა,</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ქართა სტვენისა...</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„მზის საფიცარი</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ნუ </a:t>
            </a:r>
            <a:r>
              <a:rPr lang="ka-GE" sz="1800" b="1" dirty="0" err="1">
                <a:solidFill>
                  <a:srgbClr val="005426"/>
                </a:solidFill>
                <a:effectLst/>
                <a:latin typeface="Sylfaen" panose="010A0502050306030303" pitchFamily="18" charset="0"/>
                <a:ea typeface="Times New Roman" panose="02020603050405020304" pitchFamily="18" charset="0"/>
              </a:rPr>
              <a:t>დამელივას</a:t>
            </a:r>
            <a:r>
              <a:rPr lang="ka-GE" sz="1800" b="1" dirty="0">
                <a:solidFill>
                  <a:srgbClr val="005426"/>
                </a:solidFill>
                <a:effectLst/>
                <a:latin typeface="Sylfaen" panose="010A0502050306030303" pitchFamily="18" charset="0"/>
                <a:ea typeface="Times New Roman" panose="02020603050405020304" pitchFamily="18" charset="0"/>
              </a:rPr>
              <a:t>!“ –</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იმედი კვლავ მზის</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გამოჩენისა!“</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1800" dirty="0">
                <a:effectLst/>
                <a:latin typeface="Sylfaen" panose="010A0502050306030303" pitchFamily="18" charset="0"/>
                <a:ea typeface="Times New Roman" panose="02020603050405020304" pitchFamily="18" charset="0"/>
              </a:rPr>
              <a:t>... და რაც უნდა სევდა–კაეშანი მოერიოს, ანა კალანდაძის პოეზიის ლირიკული გმირი არ დანებდება, არ ჩაიჩეხება, მარად მზისკენ ისწრაფვის:</a:t>
            </a:r>
            <a:endParaRPr lang="en-US" sz="1800" dirty="0">
              <a:effectLst/>
              <a:latin typeface="Times New Roman" panose="02020603050405020304" pitchFamily="18" charset="0"/>
              <a:ea typeface="Times New Roman" panose="02020603050405020304" pitchFamily="18" charset="0"/>
            </a:endParaRPr>
          </a:p>
          <a:p>
            <a:pPr indent="449580" algn="just">
              <a:lnSpc>
                <a:spcPct val="150000"/>
              </a:lnSpc>
            </a:pPr>
            <a:r>
              <a:rPr lang="ka-GE" sz="1800" dirty="0">
                <a:effectLst/>
                <a:latin typeface="Sylfaen" panose="010A0502050306030303" pitchFamily="18" charset="0"/>
                <a:ea typeface="Times New Roman" panose="02020603050405020304" pitchFamily="18" charset="0"/>
              </a:rPr>
              <a:t>			</a:t>
            </a:r>
            <a:r>
              <a:rPr lang="ka-GE" sz="1800" b="1" dirty="0">
                <a:solidFill>
                  <a:srgbClr val="005426"/>
                </a:solidFill>
                <a:effectLst/>
                <a:latin typeface="Sylfaen" panose="010A0502050306030303" pitchFamily="18" charset="0"/>
                <a:ea typeface="Times New Roman" panose="02020603050405020304" pitchFamily="18" charset="0"/>
              </a:rPr>
              <a:t>„ჩავყურებ უფსკრულს,</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პირჯვარს ვისახავ...</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ჩამძახის ვიღაც:</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 აქეთ, მზისაკენ!“</a:t>
            </a:r>
            <a:endParaRPr lang="en-US" sz="1800" b="1" dirty="0">
              <a:solidFill>
                <a:srgbClr val="005426"/>
              </a:solidFill>
              <a:effectLst/>
              <a:latin typeface="Times New Roman" panose="02020603050405020304" pitchFamily="18" charset="0"/>
              <a:ea typeface="Times New Roman" panose="02020603050405020304" pitchFamily="18" charset="0"/>
            </a:endParaRPr>
          </a:p>
        </p:txBody>
      </p:sp>
      <p:pic>
        <p:nvPicPr>
          <p:cNvPr id="8196" name="Picture 4" descr="ფშავი / Pshavi - &quot;ნისლი ფიქრია მთებისა, იმათ კაცობის... | Facebook">
            <a:extLst>
              <a:ext uri="{FF2B5EF4-FFF2-40B4-BE49-F238E27FC236}">
                <a16:creationId xmlns:a16="http://schemas.microsoft.com/office/drawing/2014/main" id="{10FC088B-7B5C-AF31-3FCF-D6C87A64E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543" y="1361882"/>
            <a:ext cx="3601329" cy="269752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un directly over Sri Lanka | Page 9 | Daily News">
            <a:extLst>
              <a:ext uri="{FF2B5EF4-FFF2-40B4-BE49-F238E27FC236}">
                <a16:creationId xmlns:a16="http://schemas.microsoft.com/office/drawing/2014/main" id="{FF68970E-B2FE-A91B-5F82-557AF572F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37" y="1997612"/>
            <a:ext cx="2944994" cy="165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84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808F5F83-4A50-3D00-1D8A-6464C0FB8614}"/>
              </a:ext>
            </a:extLst>
          </p:cNvPr>
          <p:cNvSpPr>
            <a:spLocks noGrp="1"/>
          </p:cNvSpPr>
          <p:nvPr>
            <p:ph type="dt" sz="half" idx="10"/>
          </p:nvPr>
        </p:nvSpPr>
        <p:spPr/>
        <p:txBody>
          <a:bodyPr/>
          <a:lstStyle/>
          <a:p>
            <a:pPr rtl="0"/>
            <a:fld id="{7EA467F0-67F1-4FFB-84D6-E0366AF5D58F}" type="datetime1">
              <a:rPr lang="ru-RU" smtClean="0"/>
              <a:t>18.06.2022</a:t>
            </a:fld>
            <a:endParaRPr lang="en-US"/>
          </a:p>
        </p:txBody>
      </p:sp>
      <p:sp>
        <p:nvSpPr>
          <p:cNvPr id="6" name="TextBox 5">
            <a:extLst>
              <a:ext uri="{FF2B5EF4-FFF2-40B4-BE49-F238E27FC236}">
                <a16:creationId xmlns:a16="http://schemas.microsoft.com/office/drawing/2014/main" id="{330EAC77-60DD-177E-BE73-CBF405A1FBEF}"/>
              </a:ext>
            </a:extLst>
          </p:cNvPr>
          <p:cNvSpPr txBox="1"/>
          <p:nvPr/>
        </p:nvSpPr>
        <p:spPr>
          <a:xfrm>
            <a:off x="393896" y="264095"/>
            <a:ext cx="11043138" cy="6329810"/>
          </a:xfrm>
          <a:prstGeom prst="rect">
            <a:avLst/>
          </a:prstGeom>
          <a:noFill/>
        </p:spPr>
        <p:txBody>
          <a:bodyPr wrap="square">
            <a:spAutoFit/>
          </a:bodyPr>
          <a:lstStyle/>
          <a:p>
            <a:pPr indent="449580" algn="just">
              <a:lnSpc>
                <a:spcPct val="150000"/>
              </a:lnSpc>
            </a:pPr>
            <a:r>
              <a:rPr lang="ka-GE" sz="1800" dirty="0">
                <a:effectLst/>
                <a:latin typeface="Sylfaen" panose="010A0502050306030303" pitchFamily="18" charset="0"/>
                <a:ea typeface="Times New Roman" panose="02020603050405020304" pitchFamily="18" charset="0"/>
              </a:rPr>
              <a:t>მსოფლიო მითოლოგიაში </a:t>
            </a:r>
            <a:r>
              <a:rPr lang="ka-GE" sz="2000" b="1" dirty="0">
                <a:effectLst/>
                <a:latin typeface="Sylfaen" panose="010A0502050306030303" pitchFamily="18" charset="0"/>
                <a:ea typeface="Times New Roman" panose="02020603050405020304" pitchFamily="18" charset="0"/>
              </a:rPr>
              <a:t>გველი</a:t>
            </a:r>
            <a:r>
              <a:rPr lang="ka-GE" sz="1800" dirty="0">
                <a:effectLst/>
                <a:latin typeface="Sylfaen" panose="010A0502050306030303" pitchFamily="18" charset="0"/>
                <a:ea typeface="Times New Roman" panose="02020603050405020304" pitchFamily="18" charset="0"/>
              </a:rPr>
              <a:t> ცხოველთა სიმბოლოთაგან ერთ–ერთი მრავალსახოვანი და არქაული ანიმალისტური სიმბოლოა; იგი ადამიანთა მუდმივი თანმდევია, მტერიც არის და მფარველიც, ყოვლისშემძლეა და ადამიანისათვის სიცოცხლის მინიჭებაც ძალუძს და წართმევაც. ქართულ </a:t>
            </a:r>
            <a:r>
              <a:rPr lang="ka-GE" sz="1800" dirty="0" err="1">
                <a:effectLst/>
                <a:latin typeface="Sylfaen" panose="010A0502050306030303" pitchFamily="18" charset="0"/>
                <a:ea typeface="Times New Roman" panose="02020603050405020304" pitchFamily="18" charset="0"/>
              </a:rPr>
              <a:t>მითოსურ</a:t>
            </a:r>
            <a:r>
              <a:rPr lang="ka-GE" sz="1800" dirty="0">
                <a:effectLst/>
                <a:latin typeface="Sylfaen" panose="010A0502050306030303" pitchFamily="18" charset="0"/>
                <a:ea typeface="Times New Roman" panose="02020603050405020304" pitchFamily="18" charset="0"/>
              </a:rPr>
              <a:t> რწმენა–წარმოდგენებში გველისადმი ადამიანთა დამოკიდებულება </a:t>
            </a:r>
            <a:r>
              <a:rPr lang="ka-GE" sz="1800" b="1" dirty="0">
                <a:effectLst/>
                <a:latin typeface="Sylfaen" panose="010A0502050306030303" pitchFamily="18" charset="0"/>
                <a:ea typeface="Times New Roman" panose="02020603050405020304" pitchFamily="18" charset="0"/>
              </a:rPr>
              <a:t>თაყვანისცემიდან</a:t>
            </a:r>
            <a:r>
              <a:rPr lang="ka-GE" sz="1800" dirty="0">
                <a:effectLst/>
                <a:latin typeface="Sylfaen" panose="010A0502050306030303" pitchFamily="18" charset="0"/>
                <a:ea typeface="Times New Roman" panose="02020603050405020304" pitchFamily="18" charset="0"/>
              </a:rPr>
              <a:t> </a:t>
            </a:r>
            <a:r>
              <a:rPr lang="ka-GE" sz="1800" b="1" dirty="0">
                <a:solidFill>
                  <a:srgbClr val="FF0000"/>
                </a:solidFill>
                <a:effectLst/>
                <a:latin typeface="Sylfaen" panose="010A0502050306030303" pitchFamily="18" charset="0"/>
                <a:ea typeface="Times New Roman" panose="02020603050405020304" pitchFamily="18" charset="0"/>
              </a:rPr>
              <a:t>(„ფუძის ანგელოზი“, „წინაპარი“, „მკურნალი“, „ბრძენი“)</a:t>
            </a:r>
            <a:r>
              <a:rPr lang="ka-GE" sz="1800" dirty="0">
                <a:effectLst/>
                <a:latin typeface="Sylfaen" panose="010A0502050306030303" pitchFamily="18" charset="0"/>
                <a:ea typeface="Times New Roman" panose="02020603050405020304" pitchFamily="18" charset="0"/>
              </a:rPr>
              <a:t> </a:t>
            </a:r>
            <a:r>
              <a:rPr lang="ka-GE" sz="1800" b="1" dirty="0">
                <a:effectLst/>
                <a:latin typeface="Sylfaen" panose="010A0502050306030303" pitchFamily="18" charset="0"/>
                <a:ea typeface="Times New Roman" panose="02020603050405020304" pitchFamily="18" charset="0"/>
              </a:rPr>
              <a:t>მტრობამდეა</a:t>
            </a:r>
            <a:r>
              <a:rPr lang="ka-GE" sz="1800" dirty="0">
                <a:effectLst/>
                <a:latin typeface="Sylfaen" panose="010A0502050306030303" pitchFamily="18" charset="0"/>
                <a:ea typeface="Times New Roman" panose="02020603050405020304" pitchFamily="18" charset="0"/>
              </a:rPr>
              <a:t> გადაჭიმული </a:t>
            </a:r>
            <a:r>
              <a:rPr lang="ka-GE" sz="1800" b="1" dirty="0">
                <a:solidFill>
                  <a:srgbClr val="FF0000"/>
                </a:solidFill>
                <a:effectLst/>
                <a:latin typeface="Sylfaen" panose="010A0502050306030303" pitchFamily="18" charset="0"/>
                <a:ea typeface="Times New Roman" panose="02020603050405020304" pitchFamily="18" charset="0"/>
              </a:rPr>
              <a:t>(„ადამის მოდგმის მტერი“, „უხსენებელი“, „</a:t>
            </a:r>
            <a:r>
              <a:rPr lang="ka-GE" sz="1800" b="1" dirty="0" err="1">
                <a:solidFill>
                  <a:srgbClr val="FF0000"/>
                </a:solidFill>
                <a:effectLst/>
                <a:latin typeface="Sylfaen" panose="010A0502050306030303" pitchFamily="18" charset="0"/>
                <a:ea typeface="Times New Roman" panose="02020603050405020304" pitchFamily="18" charset="0"/>
              </a:rPr>
              <a:t>ბანალდასაწვავი</a:t>
            </a:r>
            <a:r>
              <a:rPr lang="ka-GE" sz="1800" b="1" dirty="0">
                <a:solidFill>
                  <a:srgbClr val="FF0000"/>
                </a:solidFill>
                <a:effectLst/>
                <a:latin typeface="Sylfaen" panose="010A0502050306030303" pitchFamily="18" charset="0"/>
                <a:ea typeface="Times New Roman" panose="02020603050405020304" pitchFamily="18" charset="0"/>
              </a:rPr>
              <a:t>“, „უსახელო“).</a:t>
            </a:r>
          </a:p>
          <a:p>
            <a:pPr indent="449580" algn="just">
              <a:lnSpc>
                <a:spcPct val="150000"/>
              </a:lnSpc>
            </a:pPr>
            <a:r>
              <a:rPr lang="ka-GE" sz="1800" b="1" i="1" dirty="0">
                <a:solidFill>
                  <a:srgbClr val="002060"/>
                </a:solidFill>
                <a:effectLst/>
                <a:latin typeface="Sylfaen" panose="010A0502050306030303" pitchFamily="18" charset="0"/>
                <a:ea typeface="Times New Roman" panose="02020603050405020304" pitchFamily="18" charset="0"/>
              </a:rPr>
              <a:t>საყურადღებოა, რომ გველის ნაირგვარ ბიბლიურ </a:t>
            </a:r>
            <a:r>
              <a:rPr lang="ka-GE" sz="1800" b="1" i="1" dirty="0" err="1">
                <a:solidFill>
                  <a:srgbClr val="002060"/>
                </a:solidFill>
                <a:effectLst/>
                <a:latin typeface="Sylfaen" panose="010A0502050306030303" pitchFamily="18" charset="0"/>
                <a:ea typeface="Times New Roman" panose="02020603050405020304" pitchFamily="18" charset="0"/>
              </a:rPr>
              <a:t>ინტერპრეტაციათაგან</a:t>
            </a:r>
            <a:endParaRPr lang="ka-GE" b="1" i="1" dirty="0">
              <a:solidFill>
                <a:srgbClr val="002060"/>
              </a:solidFill>
              <a:latin typeface="Sylfaen" panose="010A0502050306030303" pitchFamily="18" charset="0"/>
              <a:ea typeface="Times New Roman" panose="02020603050405020304" pitchFamily="18" charset="0"/>
            </a:endParaRPr>
          </a:p>
          <a:p>
            <a:pPr marL="285750" indent="-285750" algn="just">
              <a:lnSpc>
                <a:spcPct val="150000"/>
              </a:lnSpc>
              <a:buFont typeface="Arial" panose="020B0604020202020204" pitchFamily="34" charset="0"/>
              <a:buChar char="•"/>
            </a:pPr>
            <a:r>
              <a:rPr lang="ka-GE" sz="1800" b="1" dirty="0">
                <a:effectLst/>
                <a:latin typeface="Sylfaen" panose="010A0502050306030303" pitchFamily="18" charset="0"/>
                <a:ea typeface="Times New Roman" panose="02020603050405020304" pitchFamily="18" charset="0"/>
              </a:rPr>
              <a:t>უარყოფითი: </a:t>
            </a:r>
            <a:r>
              <a:rPr lang="ka-GE" sz="1800" b="1" dirty="0">
                <a:solidFill>
                  <a:srgbClr val="FF0000"/>
                </a:solidFill>
                <a:effectLst/>
                <a:latin typeface="Sylfaen" panose="010A0502050306030303" pitchFamily="18" charset="0"/>
                <a:ea typeface="Times New Roman" panose="02020603050405020304" pitchFamily="18" charset="0"/>
              </a:rPr>
              <a:t>„გადმოვარდა დიდი ურჩხული, დასაბამის გველი, რომელსაც ეწოდება ეშმაკი და სატანა, მთელი სამყაროს მაცდური...“</a:t>
            </a:r>
            <a:r>
              <a:rPr lang="ka-GE" sz="1800" dirty="0">
                <a:effectLst/>
                <a:latin typeface="Sylfaen" panose="010A0502050306030303" pitchFamily="18" charset="0"/>
                <a:ea typeface="Times New Roman" panose="02020603050405020304" pitchFamily="18" charset="0"/>
              </a:rPr>
              <a:t> (გამოცხ., 12: 9); </a:t>
            </a:r>
          </a:p>
          <a:p>
            <a:pPr marL="285750" indent="-285750" algn="just">
              <a:lnSpc>
                <a:spcPct val="150000"/>
              </a:lnSpc>
              <a:buFont typeface="Arial" panose="020B0604020202020204" pitchFamily="34" charset="0"/>
              <a:buChar char="•"/>
            </a:pPr>
            <a:r>
              <a:rPr lang="ka-GE" sz="1800" b="1" dirty="0">
                <a:effectLst/>
                <a:latin typeface="Sylfaen" panose="010A0502050306030303" pitchFamily="18" charset="0"/>
                <a:ea typeface="Times New Roman" panose="02020603050405020304" pitchFamily="18" charset="0"/>
              </a:rPr>
              <a:t>დადებითი:</a:t>
            </a:r>
            <a:r>
              <a:rPr lang="ka-GE" sz="1800" dirty="0">
                <a:effectLst/>
                <a:latin typeface="Sylfaen" panose="010A0502050306030303" pitchFamily="18" charset="0"/>
                <a:ea typeface="Times New Roman" panose="02020603050405020304" pitchFamily="18" charset="0"/>
              </a:rPr>
              <a:t> </a:t>
            </a:r>
            <a:r>
              <a:rPr lang="ka-GE" sz="1800" b="1" dirty="0">
                <a:solidFill>
                  <a:srgbClr val="FF0000"/>
                </a:solidFill>
                <a:effectLst/>
                <a:latin typeface="Sylfaen" panose="010A0502050306030303" pitchFamily="18" charset="0"/>
                <a:ea typeface="Times New Roman" panose="02020603050405020304" pitchFamily="18" charset="0"/>
              </a:rPr>
              <a:t>„იყავით გონიერნი, როგორც გველნი და უმანკონი, როგორც მტრედნი“ </a:t>
            </a:r>
            <a:r>
              <a:rPr lang="ka-GE" sz="1800" dirty="0">
                <a:effectLst/>
                <a:latin typeface="Sylfaen" panose="010A0502050306030303" pitchFamily="18" charset="0"/>
                <a:ea typeface="Times New Roman" panose="02020603050405020304" pitchFamily="18" charset="0"/>
              </a:rPr>
              <a:t>(მათე, 10: 16) </a:t>
            </a:r>
            <a:endParaRPr lang="ka-GE" dirty="0">
              <a:latin typeface="Sylfaen" panose="010A0502050306030303" pitchFamily="18" charset="0"/>
              <a:ea typeface="Times New Roman" panose="02020603050405020304" pitchFamily="18" charset="0"/>
            </a:endParaRPr>
          </a:p>
          <a:p>
            <a:pPr algn="just">
              <a:lnSpc>
                <a:spcPct val="150000"/>
              </a:lnSpc>
            </a:pPr>
            <a:r>
              <a:rPr lang="ka-GE" sz="1800" dirty="0">
                <a:effectLst/>
                <a:latin typeface="Sylfaen" panose="010A0502050306030303" pitchFamily="18" charset="0"/>
                <a:ea typeface="Times New Roman" panose="02020603050405020304" pitchFamily="18" charset="0"/>
              </a:rPr>
              <a:t>   ხალხში მაინც სატანური არქეტიპი დამკვიდრდა. ანა კალანდაძის დიდებული ლექსი </a:t>
            </a:r>
            <a:r>
              <a:rPr lang="ka-GE" sz="1800" b="1" dirty="0">
                <a:solidFill>
                  <a:srgbClr val="005426"/>
                </a:solidFill>
                <a:effectLst/>
                <a:latin typeface="Sylfaen" panose="010A0502050306030303" pitchFamily="18" charset="0"/>
                <a:ea typeface="Times New Roman" panose="02020603050405020304" pitchFamily="18" charset="0"/>
              </a:rPr>
              <a:t>„ლოცულობს გველი“ </a:t>
            </a:r>
            <a:r>
              <a:rPr lang="ka-GE" sz="1800" dirty="0">
                <a:effectLst/>
                <a:latin typeface="Sylfaen" panose="010A0502050306030303" pitchFamily="18" charset="0"/>
                <a:ea typeface="Times New Roman" panose="02020603050405020304" pitchFamily="18" charset="0"/>
              </a:rPr>
              <a:t>ამ არქეტიპის დამსხვრევის ერთგვარი მცდელობაა: ჯერ ულამაზესი ქვეწარმავლის „ლოცვაზე“ ყურადღების მიქცევა, თითქოს ცოდვილ სულს ავედრებდეს უფალს, ხოლო ლოცვის შემდეგ ტყის ამ მშვენიერი „ბანოვანის“ ცეკვის მისტერიის უიშვიათესი მხატვრულ–ვერბალური წარმოჩენა ამისი ნათელი დასტურია:</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3108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8BBFD7EF-E411-30E1-0075-30CF309CEDEF}"/>
              </a:ext>
            </a:extLst>
          </p:cNvPr>
          <p:cNvSpPr>
            <a:spLocks noGrp="1"/>
          </p:cNvSpPr>
          <p:nvPr>
            <p:ph type="dt" sz="half" idx="10"/>
          </p:nvPr>
        </p:nvSpPr>
        <p:spPr/>
        <p:txBody>
          <a:bodyPr/>
          <a:lstStyle/>
          <a:p>
            <a:pPr rtl="0"/>
            <a:fld id="{7EA467F0-67F1-4FFB-84D6-E0366AF5D58F}" type="datetime1">
              <a:rPr lang="ru-RU" smtClean="0"/>
              <a:t>18.06.2022</a:t>
            </a:fld>
            <a:endParaRPr lang="en-US"/>
          </a:p>
        </p:txBody>
      </p:sp>
      <p:pic>
        <p:nvPicPr>
          <p:cNvPr id="9218" name="Picture 2" descr="როგორ დავიცვათ აგარაკის ეზო გველებისგან.">
            <a:extLst>
              <a:ext uri="{FF2B5EF4-FFF2-40B4-BE49-F238E27FC236}">
                <a16:creationId xmlns:a16="http://schemas.microsoft.com/office/drawing/2014/main" id="{36A0E6C3-F100-B264-787B-FF52FA1EB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351" y="4480062"/>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F20D208-941F-01F4-42C8-AAEDF9423590}"/>
              </a:ext>
            </a:extLst>
          </p:cNvPr>
          <p:cNvSpPr txBox="1"/>
          <p:nvPr/>
        </p:nvSpPr>
        <p:spPr>
          <a:xfrm>
            <a:off x="225083" y="717452"/>
            <a:ext cx="11549575" cy="6250706"/>
          </a:xfrm>
          <a:prstGeom prst="rect">
            <a:avLst/>
          </a:prstGeom>
          <a:noFill/>
        </p:spPr>
        <p:txBody>
          <a:bodyPr wrap="square" numCol="2">
            <a:spAutoFit/>
          </a:bodyPr>
          <a:lstStyle/>
          <a:p>
            <a:pPr indent="449580">
              <a:lnSpc>
                <a:spcPts val="2160"/>
              </a:lnSpc>
            </a:pPr>
            <a:r>
              <a:rPr lang="ka-GE" b="1" dirty="0">
                <a:solidFill>
                  <a:srgbClr val="00642D"/>
                </a:solidFill>
                <a:effectLst/>
                <a:latin typeface="Sylfaen" panose="010A0502050306030303" pitchFamily="18" charset="0"/>
                <a:ea typeface="Times New Roman" panose="02020603050405020304" pitchFamily="18" charset="0"/>
              </a:rPr>
              <a:t>„გასრიალდება ხევში ზმორებით</a:t>
            </a:r>
            <a:endParaRPr lang="en-US" b="1" dirty="0">
              <a:solidFill>
                <a:srgbClr val="00642D"/>
              </a:solidFill>
              <a:effectLst/>
              <a:latin typeface="Times New Roman" panose="02020603050405020304" pitchFamily="18" charset="0"/>
              <a:ea typeface="Times New Roman" panose="02020603050405020304" pitchFamily="18" charset="0"/>
            </a:endParaRPr>
          </a:p>
          <a:p>
            <a:pPr indent="449580">
              <a:lnSpc>
                <a:spcPts val="2160"/>
              </a:lnSpc>
            </a:pPr>
            <a:r>
              <a:rPr lang="ka-GE" b="1" dirty="0" err="1">
                <a:solidFill>
                  <a:srgbClr val="00642D"/>
                </a:solidFill>
                <a:effectLst/>
                <a:latin typeface="Sylfaen" panose="010A0502050306030303" pitchFamily="18" charset="0"/>
                <a:ea typeface="Times New Roman" panose="02020603050405020304" pitchFamily="18" charset="0"/>
              </a:rPr>
              <a:t>ტანმოხატული</a:t>
            </a:r>
            <a:r>
              <a:rPr lang="ka-GE" b="1" dirty="0">
                <a:solidFill>
                  <a:srgbClr val="00642D"/>
                </a:solidFill>
                <a:effectLst/>
                <a:latin typeface="Sylfaen" panose="010A0502050306030303" pitchFamily="18" charset="0"/>
                <a:ea typeface="Times New Roman" panose="02020603050405020304" pitchFamily="18" charset="0"/>
              </a:rPr>
              <a:t> უცხო ზოლებით,</a:t>
            </a:r>
            <a:endParaRPr lang="en-US" b="1" dirty="0">
              <a:solidFill>
                <a:srgbClr val="00642D"/>
              </a:solidFill>
              <a:effectLst/>
              <a:latin typeface="Times New Roman" panose="02020603050405020304" pitchFamily="18" charset="0"/>
              <a:ea typeface="Times New Roman" panose="02020603050405020304" pitchFamily="18" charset="0"/>
            </a:endParaRPr>
          </a:p>
          <a:p>
            <a:pPr indent="449580">
              <a:lnSpc>
                <a:spcPts val="2160"/>
              </a:lnSpc>
            </a:pPr>
            <a:r>
              <a:rPr lang="ka-GE" b="1" dirty="0">
                <a:solidFill>
                  <a:srgbClr val="00642D"/>
                </a:solidFill>
                <a:effectLst/>
                <a:latin typeface="Sylfaen" panose="010A0502050306030303" pitchFamily="18" charset="0"/>
                <a:ea typeface="Times New Roman" panose="02020603050405020304" pitchFamily="18" charset="0"/>
              </a:rPr>
              <a:t>მუხლებს მოიყრის და, </a:t>
            </a:r>
            <a:r>
              <a:rPr lang="ka-GE" b="1" dirty="0" err="1">
                <a:solidFill>
                  <a:srgbClr val="00642D"/>
                </a:solidFill>
                <a:effectLst/>
                <a:latin typeface="Sylfaen" panose="010A0502050306030303" pitchFamily="18" charset="0"/>
                <a:ea typeface="Times New Roman" panose="02020603050405020304" pitchFamily="18" charset="0"/>
              </a:rPr>
              <a:t>შიშისმგვრელი</a:t>
            </a:r>
            <a:r>
              <a:rPr lang="ka-GE" b="1" dirty="0">
                <a:solidFill>
                  <a:srgbClr val="00642D"/>
                </a:solidFill>
                <a:effectLst/>
                <a:latin typeface="Sylfaen" panose="010A0502050306030303" pitchFamily="18" charset="0"/>
                <a:ea typeface="Times New Roman" panose="02020603050405020304" pitchFamily="18" charset="0"/>
              </a:rPr>
              <a:t>,</a:t>
            </a:r>
            <a:endParaRPr lang="en-US" b="1" dirty="0">
              <a:solidFill>
                <a:srgbClr val="00642D"/>
              </a:solidFill>
              <a:effectLst/>
              <a:latin typeface="Times New Roman" panose="02020603050405020304" pitchFamily="18" charset="0"/>
              <a:ea typeface="Times New Roman" panose="02020603050405020304" pitchFamily="18" charset="0"/>
            </a:endParaRPr>
          </a:p>
          <a:p>
            <a:pPr indent="449580">
              <a:lnSpc>
                <a:spcPts val="2160"/>
              </a:lnSpc>
            </a:pPr>
            <a:r>
              <a:rPr lang="ka-GE" b="1" dirty="0">
                <a:solidFill>
                  <a:srgbClr val="00642D"/>
                </a:solidFill>
                <a:effectLst/>
                <a:latin typeface="Sylfaen" panose="010A0502050306030303" pitchFamily="18" charset="0"/>
                <a:ea typeface="Times New Roman" panose="02020603050405020304" pitchFamily="18" charset="0"/>
              </a:rPr>
              <a:t>ლოცულობს გველი...	</a:t>
            </a:r>
            <a:endParaRPr lang="en-US" b="1" dirty="0">
              <a:solidFill>
                <a:srgbClr val="00642D"/>
              </a:solidFill>
              <a:effectLst/>
              <a:latin typeface="Times New Roman" panose="02020603050405020304" pitchFamily="18" charset="0"/>
              <a:ea typeface="Times New Roman" panose="02020603050405020304" pitchFamily="18" charset="0"/>
            </a:endParaRPr>
          </a:p>
          <a:p>
            <a:pPr indent="449580">
              <a:lnSpc>
                <a:spcPts val="2160"/>
              </a:lnSpc>
            </a:pPr>
            <a:r>
              <a:rPr lang="ka-GE" b="1" dirty="0">
                <a:solidFill>
                  <a:srgbClr val="00642D"/>
                </a:solidFill>
                <a:effectLst/>
                <a:latin typeface="Sylfaen" panose="010A0502050306030303" pitchFamily="18" charset="0"/>
                <a:ea typeface="Times New Roman" panose="02020603050405020304" pitchFamily="18" charset="0"/>
              </a:rPr>
              <a:t>ალბათ, ცოდვილ სულს ავედრებს ღმერთსა,</a:t>
            </a:r>
            <a:endParaRPr lang="en-US" b="1" dirty="0">
              <a:solidFill>
                <a:srgbClr val="00642D"/>
              </a:solidFill>
              <a:effectLst/>
              <a:latin typeface="Times New Roman" panose="02020603050405020304" pitchFamily="18" charset="0"/>
              <a:ea typeface="Times New Roman" panose="02020603050405020304" pitchFamily="18" charset="0"/>
            </a:endParaRPr>
          </a:p>
          <a:p>
            <a:pPr indent="449580">
              <a:lnSpc>
                <a:spcPts val="2160"/>
              </a:lnSpc>
            </a:pPr>
            <a:r>
              <a:rPr lang="ka-GE" b="1" dirty="0">
                <a:solidFill>
                  <a:srgbClr val="00642D"/>
                </a:solidFill>
                <a:effectLst/>
                <a:latin typeface="Sylfaen" panose="010A0502050306030303" pitchFamily="18" charset="0"/>
                <a:ea typeface="Times New Roman" panose="02020603050405020304" pitchFamily="18" charset="0"/>
              </a:rPr>
              <a:t>რომ იდუმალებს,</a:t>
            </a:r>
            <a:endParaRPr lang="en-US" b="1" dirty="0">
              <a:solidFill>
                <a:srgbClr val="00642D"/>
              </a:solidFill>
              <a:effectLst/>
              <a:latin typeface="Times New Roman" panose="02020603050405020304" pitchFamily="18" charset="0"/>
              <a:ea typeface="Times New Roman" panose="02020603050405020304" pitchFamily="18" charset="0"/>
            </a:endParaRPr>
          </a:p>
          <a:p>
            <a:pPr indent="449580">
              <a:lnSpc>
                <a:spcPts val="2160"/>
              </a:lnSpc>
            </a:pPr>
            <a:r>
              <a:rPr lang="ka-GE" b="1" dirty="0">
                <a:solidFill>
                  <a:srgbClr val="00642D"/>
                </a:solidFill>
                <a:latin typeface="Sylfaen" panose="010A0502050306030303" pitchFamily="18" charset="0"/>
              </a:rPr>
              <a:t>სევდიან თვალებს</a:t>
            </a:r>
            <a:endParaRPr lang="en-US" b="1" dirty="0">
              <a:solidFill>
                <a:srgbClr val="00642D"/>
              </a:solidFill>
              <a:latin typeface="Sylfaen" panose="010A0502050306030303" pitchFamily="18" charset="0"/>
            </a:endParaRPr>
          </a:p>
          <a:p>
            <a:pPr indent="449580">
              <a:lnSpc>
                <a:spcPts val="2160"/>
              </a:lnSpc>
            </a:pPr>
            <a:r>
              <a:rPr lang="ka-GE" b="1" dirty="0">
                <a:solidFill>
                  <a:srgbClr val="00642D"/>
                </a:solidFill>
                <a:latin typeface="Sylfaen" panose="010A0502050306030303" pitchFamily="18" charset="0"/>
              </a:rPr>
              <a:t>მიაპყრობს ზეცას,</a:t>
            </a:r>
            <a:endParaRPr lang="en-US" b="1" dirty="0">
              <a:solidFill>
                <a:srgbClr val="00642D"/>
              </a:solidFill>
              <a:latin typeface="Sylfaen" panose="010A0502050306030303" pitchFamily="18" charset="0"/>
            </a:endParaRPr>
          </a:p>
          <a:p>
            <a:pPr indent="449580">
              <a:lnSpc>
                <a:spcPts val="2160"/>
              </a:lnSpc>
            </a:pPr>
            <a:r>
              <a:rPr lang="ka-GE" b="1" dirty="0">
                <a:solidFill>
                  <a:srgbClr val="00642D"/>
                </a:solidFill>
                <a:latin typeface="Sylfaen" panose="010A0502050306030303" pitchFamily="18" charset="0"/>
              </a:rPr>
              <a:t>ჩუმად ჩურჩულებს გესლიან ენით...</a:t>
            </a:r>
            <a:endParaRPr lang="en-US" b="1" dirty="0">
              <a:solidFill>
                <a:srgbClr val="00642D"/>
              </a:solidFill>
              <a:latin typeface="Sylfaen" panose="010A0502050306030303" pitchFamily="18" charset="0"/>
            </a:endParaRPr>
          </a:p>
          <a:p>
            <a:pPr indent="449580">
              <a:lnSpc>
                <a:spcPts val="2160"/>
              </a:lnSpc>
            </a:pPr>
            <a:r>
              <a:rPr lang="ka-GE" b="1" dirty="0">
                <a:solidFill>
                  <a:srgbClr val="00642D"/>
                </a:solidFill>
                <a:latin typeface="Sylfaen" panose="010A0502050306030303" pitchFamily="18" charset="0"/>
              </a:rPr>
              <a:t>გრილი ნიავი, ფოთლებთან </a:t>
            </a:r>
            <a:r>
              <a:rPr lang="ka-GE" b="1" dirty="0" err="1">
                <a:solidFill>
                  <a:srgbClr val="00642D"/>
                </a:solidFill>
                <a:latin typeface="Sylfaen" panose="010A0502050306030303" pitchFamily="18" charset="0"/>
              </a:rPr>
              <a:t>მრკენი</a:t>
            </a:r>
            <a:r>
              <a:rPr lang="ka-GE" b="1" dirty="0">
                <a:solidFill>
                  <a:srgbClr val="00642D"/>
                </a:solidFill>
                <a:latin typeface="Sylfaen" panose="010A0502050306030303" pitchFamily="18" charset="0"/>
              </a:rPr>
              <a:t>,</a:t>
            </a:r>
            <a:endParaRPr lang="en-US" b="1" dirty="0">
              <a:solidFill>
                <a:srgbClr val="00642D"/>
              </a:solidFill>
              <a:latin typeface="Sylfaen" panose="010A0502050306030303" pitchFamily="18" charset="0"/>
            </a:endParaRPr>
          </a:p>
          <a:p>
            <a:pPr indent="449580">
              <a:lnSpc>
                <a:spcPts val="2160"/>
              </a:lnSpc>
            </a:pPr>
            <a:r>
              <a:rPr lang="ka-GE" b="1" dirty="0">
                <a:solidFill>
                  <a:srgbClr val="00642D"/>
                </a:solidFill>
                <a:latin typeface="Sylfaen" panose="010A0502050306030303" pitchFamily="18" charset="0"/>
              </a:rPr>
              <a:t>შეარხევს ბალბას, შრიალებს ლელი</a:t>
            </a:r>
            <a:endParaRPr lang="en-US" b="1" dirty="0">
              <a:solidFill>
                <a:srgbClr val="00642D"/>
              </a:solidFill>
              <a:latin typeface="Sylfaen" panose="010A0502050306030303" pitchFamily="18" charset="0"/>
            </a:endParaRPr>
          </a:p>
          <a:p>
            <a:pPr indent="449580">
              <a:lnSpc>
                <a:spcPts val="2160"/>
              </a:lnSpc>
            </a:pPr>
            <a:r>
              <a:rPr lang="ka-GE" b="1" dirty="0">
                <a:solidFill>
                  <a:srgbClr val="00642D"/>
                </a:solidFill>
                <a:latin typeface="Sylfaen" panose="010A0502050306030303" pitchFamily="18" charset="0"/>
              </a:rPr>
              <a:t>და, </a:t>
            </a:r>
            <a:r>
              <a:rPr lang="ka-GE" b="1" dirty="0" err="1">
                <a:solidFill>
                  <a:srgbClr val="00642D"/>
                </a:solidFill>
                <a:latin typeface="Sylfaen" panose="010A0502050306030303" pitchFamily="18" charset="0"/>
              </a:rPr>
              <a:t>შიშისმგვრელი</a:t>
            </a:r>
            <a:r>
              <a:rPr lang="ka-GE" b="1" dirty="0">
                <a:solidFill>
                  <a:srgbClr val="00642D"/>
                </a:solidFill>
                <a:latin typeface="Sylfaen" panose="010A0502050306030303" pitchFamily="18" charset="0"/>
              </a:rPr>
              <a:t>,</a:t>
            </a:r>
            <a:endParaRPr lang="en-US" b="1" dirty="0">
              <a:solidFill>
                <a:srgbClr val="00642D"/>
              </a:solidFill>
              <a:latin typeface="Sylfaen" panose="010A0502050306030303" pitchFamily="18" charset="0"/>
            </a:endParaRPr>
          </a:p>
          <a:p>
            <a:pPr indent="449580">
              <a:lnSpc>
                <a:spcPts val="2160"/>
              </a:lnSpc>
            </a:pPr>
            <a:r>
              <a:rPr lang="ka-GE" b="1" dirty="0">
                <a:solidFill>
                  <a:srgbClr val="00642D"/>
                </a:solidFill>
                <a:latin typeface="Sylfaen" panose="010A0502050306030303" pitchFamily="18" charset="0"/>
              </a:rPr>
              <a:t>ლოცულობს გველი...</a:t>
            </a:r>
            <a:endParaRPr lang="en-US" b="1" dirty="0">
              <a:solidFill>
                <a:srgbClr val="00642D"/>
              </a:solidFill>
              <a:latin typeface="Sylfaen" panose="010A0502050306030303" pitchFamily="18" charset="0"/>
            </a:endParaRPr>
          </a:p>
          <a:p>
            <a:pPr indent="449580">
              <a:lnSpc>
                <a:spcPts val="2160"/>
              </a:lnSpc>
            </a:pPr>
            <a:r>
              <a:rPr lang="ka-GE" b="1" dirty="0">
                <a:solidFill>
                  <a:srgbClr val="00642D"/>
                </a:solidFill>
                <a:latin typeface="Sylfaen" panose="010A0502050306030303" pitchFamily="18" charset="0"/>
              </a:rPr>
              <a:t>ვინ იტყვის, ახლა </a:t>
            </a:r>
            <a:r>
              <a:rPr lang="ka-GE" b="1" dirty="0" err="1">
                <a:solidFill>
                  <a:srgbClr val="00642D"/>
                </a:solidFill>
                <a:latin typeface="Sylfaen" panose="010A0502050306030303" pitchFamily="18" charset="0"/>
              </a:rPr>
              <a:t>ერჩოდეს</a:t>
            </a:r>
            <a:r>
              <a:rPr lang="ka-GE" b="1" dirty="0">
                <a:solidFill>
                  <a:srgbClr val="00642D"/>
                </a:solidFill>
                <a:latin typeface="Sylfaen" panose="010A0502050306030303" pitchFamily="18" charset="0"/>
              </a:rPr>
              <a:t> კაცთა,</a:t>
            </a:r>
            <a:endParaRPr lang="en-US" b="1" dirty="0">
              <a:solidFill>
                <a:srgbClr val="00642D"/>
              </a:solidFill>
              <a:latin typeface="Sylfaen" panose="010A0502050306030303" pitchFamily="18" charset="0"/>
            </a:endParaRPr>
          </a:p>
          <a:p>
            <a:pPr indent="449580">
              <a:lnSpc>
                <a:spcPts val="2160"/>
              </a:lnSpc>
            </a:pPr>
            <a:r>
              <a:rPr lang="ka-GE" b="1" dirty="0" err="1">
                <a:solidFill>
                  <a:srgbClr val="00642D"/>
                </a:solidFill>
                <a:latin typeface="Sylfaen" panose="010A0502050306030303" pitchFamily="18" charset="0"/>
              </a:rPr>
              <a:t>ნაიდუმალევს</a:t>
            </a:r>
            <a:endParaRPr lang="ka-GE" b="1" dirty="0">
              <a:solidFill>
                <a:srgbClr val="00642D"/>
              </a:solidFill>
              <a:latin typeface="Sylfaen" panose="010A0502050306030303" pitchFamily="18" charset="0"/>
            </a:endParaRPr>
          </a:p>
          <a:p>
            <a:pPr indent="449580">
              <a:lnSpc>
                <a:spcPts val="2160"/>
              </a:lnSpc>
            </a:pPr>
            <a:r>
              <a:rPr lang="ka-GE" b="1" dirty="0">
                <a:solidFill>
                  <a:srgbClr val="00642D"/>
                </a:solidFill>
                <a:latin typeface="Sylfaen" panose="010A0502050306030303" pitchFamily="18" charset="0"/>
              </a:rPr>
              <a:t>როს მზეს აჩვენებს დაწინწკლულ ტანს და</a:t>
            </a:r>
            <a:endParaRPr lang="en-US" b="1" dirty="0">
              <a:solidFill>
                <a:srgbClr val="00642D"/>
              </a:solidFill>
              <a:latin typeface="Sylfaen" panose="010A0502050306030303" pitchFamily="18" charset="0"/>
            </a:endParaRPr>
          </a:p>
          <a:p>
            <a:pPr indent="449580">
              <a:lnSpc>
                <a:spcPts val="2160"/>
              </a:lnSpc>
            </a:pPr>
            <a:r>
              <a:rPr lang="ka-GE" b="1" dirty="0">
                <a:solidFill>
                  <a:srgbClr val="00642D"/>
                </a:solidFill>
                <a:latin typeface="Sylfaen" panose="010A0502050306030303" pitchFamily="18" charset="0"/>
              </a:rPr>
              <a:t> სევდიან თვალებს?</a:t>
            </a:r>
            <a:endParaRPr lang="en-US" b="1" dirty="0">
              <a:solidFill>
                <a:srgbClr val="00642D"/>
              </a:solidFill>
              <a:latin typeface="Sylfaen" panose="010A0502050306030303" pitchFamily="18" charset="0"/>
            </a:endParaRPr>
          </a:p>
          <a:p>
            <a:pPr indent="449580">
              <a:lnSpc>
                <a:spcPts val="2160"/>
              </a:lnSpc>
            </a:pPr>
            <a:endParaRPr lang="ka-GE" b="1" dirty="0">
              <a:solidFill>
                <a:srgbClr val="00642D"/>
              </a:solidFill>
              <a:latin typeface="Sylfaen" panose="010A0502050306030303" pitchFamily="18" charset="0"/>
            </a:endParaRPr>
          </a:p>
          <a:p>
            <a:pPr marL="1348740" indent="449580" algn="just">
              <a:lnSpc>
                <a:spcPts val="2160"/>
              </a:lnSpc>
            </a:pPr>
            <a:endParaRPr lang="ka-GE" b="1" dirty="0">
              <a:solidFill>
                <a:srgbClr val="00642D"/>
              </a:solidFill>
              <a:latin typeface="Sylfaen" panose="010A0502050306030303" pitchFamily="18" charset="0"/>
              <a:ea typeface="Times New Roman" panose="02020603050405020304" pitchFamily="18" charset="0"/>
            </a:endParaRPr>
          </a:p>
          <a:p>
            <a:pPr marL="1348740" indent="449580" algn="just">
              <a:lnSpc>
                <a:spcPts val="2160"/>
              </a:lnSpc>
            </a:pPr>
            <a:endParaRPr lang="ka-GE" b="1" dirty="0">
              <a:solidFill>
                <a:srgbClr val="00642D"/>
              </a:solidFill>
              <a:effectLst/>
              <a:latin typeface="Sylfaen" panose="010A0502050306030303" pitchFamily="18" charset="0"/>
              <a:ea typeface="Times New Roman" panose="02020603050405020304" pitchFamily="18" charset="0"/>
            </a:endParaRPr>
          </a:p>
          <a:p>
            <a:pPr marL="1348740" indent="449580" algn="just">
              <a:lnSpc>
                <a:spcPts val="2160"/>
              </a:lnSpc>
            </a:pPr>
            <a:endParaRPr lang="ka-GE" b="1" dirty="0">
              <a:solidFill>
                <a:srgbClr val="00642D"/>
              </a:solidFill>
              <a:latin typeface="Sylfaen" panose="010A0502050306030303" pitchFamily="18" charset="0"/>
              <a:ea typeface="Times New Roman" panose="02020603050405020304" pitchFamily="18" charset="0"/>
            </a:endParaRPr>
          </a:p>
          <a:p>
            <a:pPr marL="1348740" indent="449580" algn="just">
              <a:lnSpc>
                <a:spcPts val="2160"/>
              </a:lnSpc>
            </a:pPr>
            <a:endParaRPr lang="ka-GE" b="1" dirty="0">
              <a:solidFill>
                <a:srgbClr val="00642D"/>
              </a:solidFill>
              <a:effectLst/>
              <a:latin typeface="Sylfaen" panose="010A0502050306030303" pitchFamily="18" charset="0"/>
              <a:ea typeface="Times New Roman" panose="02020603050405020304" pitchFamily="18" charset="0"/>
            </a:endParaRPr>
          </a:p>
          <a:p>
            <a:pPr marL="1348740" indent="449580" algn="just">
              <a:lnSpc>
                <a:spcPts val="2160"/>
              </a:lnSpc>
            </a:pPr>
            <a:r>
              <a:rPr lang="ka-GE" b="1" dirty="0">
                <a:solidFill>
                  <a:srgbClr val="00642D"/>
                </a:solidFill>
                <a:effectLst/>
                <a:latin typeface="Sylfaen" panose="010A0502050306030303" pitchFamily="18" charset="0"/>
                <a:ea typeface="Times New Roman" panose="02020603050405020304" pitchFamily="18" charset="0"/>
              </a:rPr>
              <a:t>ტყის ბანოვანი ზანტი ზმორებით,</a:t>
            </a:r>
            <a:endParaRPr lang="en-US" b="1" dirty="0">
              <a:solidFill>
                <a:srgbClr val="00642D"/>
              </a:solidFill>
              <a:effectLst/>
              <a:latin typeface="Times New Roman" panose="02020603050405020304" pitchFamily="18" charset="0"/>
              <a:ea typeface="Times New Roman" panose="02020603050405020304" pitchFamily="18" charset="0"/>
            </a:endParaRPr>
          </a:p>
          <a:p>
            <a:pPr marL="1348740" indent="449580" algn="just">
              <a:lnSpc>
                <a:spcPts val="2160"/>
              </a:lnSpc>
            </a:pPr>
            <a:r>
              <a:rPr lang="ka-GE" b="1" dirty="0" err="1">
                <a:solidFill>
                  <a:srgbClr val="00642D"/>
                </a:solidFill>
                <a:effectLst/>
                <a:latin typeface="Sylfaen" panose="010A0502050306030303" pitchFamily="18" charset="0"/>
                <a:ea typeface="Times New Roman" panose="02020603050405020304" pitchFamily="18" charset="0"/>
              </a:rPr>
              <a:t>ტანმოხატული</a:t>
            </a:r>
            <a:r>
              <a:rPr lang="ka-GE" b="1" dirty="0">
                <a:solidFill>
                  <a:srgbClr val="00642D"/>
                </a:solidFill>
                <a:effectLst/>
                <a:latin typeface="Sylfaen" panose="010A0502050306030303" pitchFamily="18" charset="0"/>
                <a:ea typeface="Times New Roman" panose="02020603050405020304" pitchFamily="18" charset="0"/>
              </a:rPr>
              <a:t> უცხო ზოლებით</a:t>
            </a:r>
            <a:endParaRPr lang="en-US" b="1" dirty="0">
              <a:solidFill>
                <a:srgbClr val="00642D"/>
              </a:solidFill>
              <a:effectLst/>
              <a:latin typeface="Times New Roman" panose="02020603050405020304" pitchFamily="18" charset="0"/>
              <a:ea typeface="Times New Roman" panose="02020603050405020304" pitchFamily="18" charset="0"/>
            </a:endParaRPr>
          </a:p>
          <a:p>
            <a:pPr marL="1348740" indent="449580" algn="just">
              <a:lnSpc>
                <a:spcPts val="2160"/>
              </a:lnSpc>
            </a:pPr>
            <a:r>
              <a:rPr lang="ka-GE" b="1" dirty="0">
                <a:solidFill>
                  <a:srgbClr val="00642D"/>
                </a:solidFill>
                <a:effectLst/>
                <a:latin typeface="Sylfaen" panose="010A0502050306030303" pitchFamily="18" charset="0"/>
                <a:ea typeface="Times New Roman" panose="02020603050405020304" pitchFamily="18" charset="0"/>
              </a:rPr>
              <a:t>მორჩება ლოცვას და, </a:t>
            </a:r>
            <a:r>
              <a:rPr lang="ka-GE" b="1" dirty="0" err="1">
                <a:solidFill>
                  <a:srgbClr val="00642D"/>
                </a:solidFill>
                <a:effectLst/>
                <a:latin typeface="Sylfaen" panose="010A0502050306030303" pitchFamily="18" charset="0"/>
                <a:ea typeface="Times New Roman" panose="02020603050405020304" pitchFamily="18" charset="0"/>
              </a:rPr>
              <a:t>შიშისმგვრელი</a:t>
            </a:r>
            <a:r>
              <a:rPr lang="ka-GE" b="1" dirty="0">
                <a:solidFill>
                  <a:srgbClr val="00642D"/>
                </a:solidFill>
                <a:effectLst/>
                <a:latin typeface="Sylfaen" panose="010A0502050306030303" pitchFamily="18" charset="0"/>
                <a:ea typeface="Times New Roman" panose="02020603050405020304" pitchFamily="18" charset="0"/>
              </a:rPr>
              <a:t>,</a:t>
            </a:r>
            <a:endParaRPr lang="en-US" b="1" dirty="0">
              <a:solidFill>
                <a:srgbClr val="00642D"/>
              </a:solidFill>
              <a:effectLst/>
              <a:latin typeface="Times New Roman" panose="02020603050405020304" pitchFamily="18" charset="0"/>
              <a:ea typeface="Times New Roman" panose="02020603050405020304" pitchFamily="18" charset="0"/>
            </a:endParaRPr>
          </a:p>
          <a:p>
            <a:pPr marL="1348740" indent="449580" algn="just">
              <a:lnSpc>
                <a:spcPts val="2160"/>
              </a:lnSpc>
            </a:pPr>
            <a:r>
              <a:rPr lang="ka-GE" b="1" dirty="0">
                <a:solidFill>
                  <a:srgbClr val="00642D"/>
                </a:solidFill>
                <a:effectLst/>
                <a:latin typeface="Sylfaen" panose="010A0502050306030303" pitchFamily="18" charset="0"/>
                <a:ea typeface="Times New Roman" panose="02020603050405020304" pitchFamily="18" charset="0"/>
              </a:rPr>
              <a:t>ხელში დაირით</a:t>
            </a:r>
            <a:endParaRPr lang="en-US" b="1" dirty="0">
              <a:solidFill>
                <a:srgbClr val="00642D"/>
              </a:solidFill>
              <a:effectLst/>
              <a:latin typeface="Times New Roman" panose="02020603050405020304" pitchFamily="18" charset="0"/>
              <a:ea typeface="Times New Roman" panose="02020603050405020304" pitchFamily="18" charset="0"/>
            </a:endParaRPr>
          </a:p>
          <a:p>
            <a:pPr marL="1348740" indent="449580" algn="just">
              <a:lnSpc>
                <a:spcPts val="2160"/>
              </a:lnSpc>
            </a:pPr>
            <a:r>
              <a:rPr lang="ka-GE" b="1" dirty="0">
                <a:solidFill>
                  <a:srgbClr val="00642D"/>
                </a:solidFill>
                <a:effectLst/>
                <a:latin typeface="Sylfaen" panose="010A0502050306030303" pitchFamily="18" charset="0"/>
                <a:ea typeface="Times New Roman" panose="02020603050405020304" pitchFamily="18" charset="0"/>
              </a:rPr>
              <a:t>ველებს </a:t>
            </a:r>
            <a:r>
              <a:rPr lang="ka-GE" b="1" dirty="0" err="1">
                <a:solidFill>
                  <a:srgbClr val="00642D"/>
                </a:solidFill>
                <a:effectLst/>
                <a:latin typeface="Sylfaen" panose="010A0502050306030303" pitchFamily="18" charset="0"/>
                <a:ea typeface="Times New Roman" panose="02020603050405020304" pitchFamily="18" charset="0"/>
              </a:rPr>
              <a:t>დაივლის</a:t>
            </a:r>
            <a:endParaRPr lang="en-US" b="1" dirty="0">
              <a:solidFill>
                <a:srgbClr val="00642D"/>
              </a:solidFill>
              <a:effectLst/>
              <a:latin typeface="Times New Roman" panose="02020603050405020304" pitchFamily="18" charset="0"/>
              <a:ea typeface="Times New Roman" panose="02020603050405020304" pitchFamily="18" charset="0"/>
            </a:endParaRPr>
          </a:p>
          <a:p>
            <a:pPr marL="1348740" indent="449580" algn="just">
              <a:lnSpc>
                <a:spcPts val="2160"/>
              </a:lnSpc>
            </a:pPr>
            <a:r>
              <a:rPr lang="ka-GE" b="1" dirty="0">
                <a:solidFill>
                  <a:srgbClr val="00642D"/>
                </a:solidFill>
                <a:effectLst/>
                <a:latin typeface="Sylfaen" panose="010A0502050306030303" pitchFamily="18" charset="0"/>
                <a:ea typeface="Times New Roman" panose="02020603050405020304" pitchFamily="18" charset="0"/>
              </a:rPr>
              <a:t>და უზუნდარას იცეკვებს გველი...“</a:t>
            </a:r>
            <a:endParaRPr lang="en-US" b="1" dirty="0">
              <a:solidFill>
                <a:srgbClr val="00642D"/>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746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D5255BDA-EED6-95E3-3151-6B07B76C4617}"/>
              </a:ext>
            </a:extLst>
          </p:cNvPr>
          <p:cNvSpPr>
            <a:spLocks noGrp="1"/>
          </p:cNvSpPr>
          <p:nvPr>
            <p:ph type="dt" sz="half" idx="10"/>
          </p:nvPr>
        </p:nvSpPr>
        <p:spPr/>
        <p:txBody>
          <a:bodyPr/>
          <a:lstStyle/>
          <a:p>
            <a:pPr rtl="0"/>
            <a:fld id="{7EA467F0-67F1-4FFB-84D6-E0366AF5D58F}" type="datetime1">
              <a:rPr lang="ru-RU" smtClean="0"/>
              <a:t>18.06.2022</a:t>
            </a:fld>
            <a:endParaRPr lang="en-US"/>
          </a:p>
        </p:txBody>
      </p:sp>
      <p:pic>
        <p:nvPicPr>
          <p:cNvPr id="10242" name="Picture 2" descr="როგორ გამოიყურება ეშმაკი? — საგუშაგო კოშკის ონლაინ ბიბლიოთეკა">
            <a:extLst>
              <a:ext uri="{FF2B5EF4-FFF2-40B4-BE49-F238E27FC236}">
                <a16:creationId xmlns:a16="http://schemas.microsoft.com/office/drawing/2014/main" id="{7E2D59FE-5F59-A198-B2B4-612AF8806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8303" y="42576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მთის ამბები">
            <a:extLst>
              <a:ext uri="{FF2B5EF4-FFF2-40B4-BE49-F238E27FC236}">
                <a16:creationId xmlns:a16="http://schemas.microsoft.com/office/drawing/2014/main" id="{9AA814CF-C6E1-290F-62A8-A62258922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72" y="4857750"/>
            <a:ext cx="2952750" cy="1543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FCAFEE4-B5A2-FC86-91FC-BFD5095442AC}"/>
              </a:ext>
            </a:extLst>
          </p:cNvPr>
          <p:cNvSpPr txBox="1"/>
          <p:nvPr/>
        </p:nvSpPr>
        <p:spPr>
          <a:xfrm>
            <a:off x="379828" y="457200"/>
            <a:ext cx="11331600" cy="6009209"/>
          </a:xfrm>
          <a:prstGeom prst="rect">
            <a:avLst/>
          </a:prstGeom>
          <a:noFill/>
        </p:spPr>
        <p:txBody>
          <a:bodyPr wrap="square">
            <a:spAutoFit/>
          </a:bodyPr>
          <a:lstStyle/>
          <a:p>
            <a:pPr algn="just">
              <a:lnSpc>
                <a:spcPts val="2160"/>
              </a:lnSpc>
            </a:pPr>
            <a:r>
              <a:rPr lang="ka-GE" sz="1800" dirty="0">
                <a:effectLst/>
                <a:latin typeface="Sylfaen" panose="010A0502050306030303" pitchFamily="18" charset="0"/>
                <a:ea typeface="Times New Roman" panose="02020603050405020304" pitchFamily="18" charset="0"/>
              </a:rPr>
              <a:t>ფშავ–ხევსურეთის, მისი </a:t>
            </a:r>
            <a:r>
              <a:rPr lang="ka-GE" sz="1800" dirty="0" err="1">
                <a:effectLst/>
                <a:latin typeface="Sylfaen" panose="010A0502050306030303" pitchFamily="18" charset="0"/>
                <a:ea typeface="Times New Roman" panose="02020603050405020304" pitchFamily="18" charset="0"/>
              </a:rPr>
              <a:t>არქაიკისა</a:t>
            </a:r>
            <a:r>
              <a:rPr lang="ka-GE" sz="1800" dirty="0">
                <a:effectLst/>
                <a:latin typeface="Sylfaen" panose="010A0502050306030303" pitchFamily="18" charset="0"/>
                <a:ea typeface="Times New Roman" panose="02020603050405020304" pitchFamily="18" charset="0"/>
              </a:rPr>
              <a:t> და თანადროულობის უზომოდ მოტრფიალე პოეტის შთაგონებას როდი </a:t>
            </a:r>
            <a:r>
              <a:rPr lang="ka-GE" sz="1800" dirty="0" err="1">
                <a:effectLst/>
                <a:latin typeface="Sylfaen" panose="010A0502050306030303" pitchFamily="18" charset="0"/>
                <a:ea typeface="Times New Roman" panose="02020603050405020304" pitchFamily="18" charset="0"/>
              </a:rPr>
              <a:t>გამორჩა</a:t>
            </a:r>
            <a:r>
              <a:rPr lang="ka-GE" sz="1800" dirty="0">
                <a:effectLst/>
                <a:latin typeface="Sylfaen" panose="010A0502050306030303" pitchFamily="18" charset="0"/>
                <a:ea typeface="Times New Roman" panose="02020603050405020304" pitchFamily="18" charset="0"/>
              </a:rPr>
              <a:t> აღმოსავლეთ საქართველოს მთიანეთში ფართოდ გავრცელებული </a:t>
            </a:r>
            <a:r>
              <a:rPr lang="ka-GE" sz="1800" dirty="0" err="1">
                <a:effectLst/>
                <a:latin typeface="Sylfaen" panose="010A0502050306030303" pitchFamily="18" charset="0"/>
                <a:ea typeface="Times New Roman" panose="02020603050405020304" pitchFamily="18" charset="0"/>
              </a:rPr>
              <a:t>მითოსური</a:t>
            </a:r>
            <a:r>
              <a:rPr lang="ka-GE" sz="1800" dirty="0">
                <a:effectLst/>
                <a:latin typeface="Sylfaen" panose="010A0502050306030303" pitchFamily="18" charset="0"/>
                <a:ea typeface="Times New Roman" panose="02020603050405020304" pitchFamily="18" charset="0"/>
              </a:rPr>
              <a:t> თქმულება </a:t>
            </a:r>
            <a:r>
              <a:rPr lang="ka-GE" sz="1800" b="1" dirty="0">
                <a:solidFill>
                  <a:srgbClr val="C00000"/>
                </a:solidFill>
                <a:effectLst/>
                <a:latin typeface="Sylfaen" panose="010A0502050306030303" pitchFamily="18" charset="0"/>
                <a:ea typeface="Times New Roman" panose="02020603050405020304" pitchFamily="18" charset="0"/>
              </a:rPr>
              <a:t>„</a:t>
            </a:r>
            <a:r>
              <a:rPr lang="ka-GE" sz="1800" b="1" dirty="0" err="1">
                <a:solidFill>
                  <a:srgbClr val="C00000"/>
                </a:solidFill>
                <a:effectLst/>
                <a:latin typeface="Sylfaen" panose="010A0502050306030303" pitchFamily="18" charset="0"/>
                <a:ea typeface="Times New Roman" panose="02020603050405020304" pitchFamily="18" charset="0"/>
              </a:rPr>
              <a:t>გაბუურთ</a:t>
            </a:r>
            <a:r>
              <a:rPr lang="ka-GE" sz="1800" b="1" dirty="0">
                <a:solidFill>
                  <a:srgbClr val="C00000"/>
                </a:solidFill>
                <a:effectLst/>
                <a:latin typeface="Sylfaen" panose="010A0502050306030303" pitchFamily="18" charset="0"/>
                <a:ea typeface="Times New Roman" panose="02020603050405020304" pitchFamily="18" charset="0"/>
              </a:rPr>
              <a:t> ეშმას“ </a:t>
            </a:r>
            <a:r>
              <a:rPr lang="ka-GE" sz="1800" dirty="0">
                <a:effectLst/>
                <a:latin typeface="Sylfaen" panose="010A0502050306030303" pitchFamily="18" charset="0"/>
                <a:ea typeface="Times New Roman" panose="02020603050405020304" pitchFamily="18" charset="0"/>
              </a:rPr>
              <a:t>შესახებ. ლექსს </a:t>
            </a:r>
            <a:r>
              <a:rPr lang="ka-GE" sz="1800" b="1" dirty="0">
                <a:solidFill>
                  <a:srgbClr val="C00000"/>
                </a:solidFill>
                <a:effectLst/>
                <a:latin typeface="Sylfaen" panose="010A0502050306030303" pitchFamily="18" charset="0"/>
                <a:ea typeface="Times New Roman" panose="02020603050405020304" pitchFamily="18" charset="0"/>
              </a:rPr>
              <a:t>„... </a:t>
            </a:r>
            <a:r>
              <a:rPr lang="ka-GE" sz="1800" b="1" dirty="0" err="1">
                <a:solidFill>
                  <a:srgbClr val="C00000"/>
                </a:solidFill>
                <a:effectLst/>
                <a:latin typeface="Sylfaen" panose="010A0502050306030303" pitchFamily="18" charset="0"/>
                <a:ea typeface="Times New Roman" panose="02020603050405020304" pitchFamily="18" charset="0"/>
              </a:rPr>
              <a:t>ჭიმღის</a:t>
            </a:r>
            <a:r>
              <a:rPr lang="ka-GE" sz="1800" b="1" dirty="0">
                <a:solidFill>
                  <a:srgbClr val="C00000"/>
                </a:solidFill>
                <a:effectLst/>
                <a:latin typeface="Sylfaen" panose="010A0502050306030303" pitchFamily="18" charset="0"/>
                <a:ea typeface="Times New Roman" panose="02020603050405020304" pitchFamily="18" charset="0"/>
              </a:rPr>
              <a:t> კლდეს ეშმა ბინადრობს...“ </a:t>
            </a:r>
            <a:r>
              <a:rPr lang="ka-GE" sz="1800" dirty="0">
                <a:effectLst/>
                <a:latin typeface="Sylfaen" panose="010A0502050306030303" pitchFamily="18" charset="0"/>
                <a:ea typeface="Times New Roman" panose="02020603050405020304" pitchFamily="18" charset="0"/>
              </a:rPr>
              <a:t>ეპიგრაფად სწორედ ამ ხალხური თქმულების მოკლე რეზიუმე უძღვის: „გადმოცემით, სოფელ </a:t>
            </a:r>
            <a:r>
              <a:rPr lang="ka-GE" sz="1800" dirty="0" err="1">
                <a:effectLst/>
                <a:latin typeface="Sylfaen" panose="010A0502050306030303" pitchFamily="18" charset="0"/>
                <a:ea typeface="Times New Roman" panose="02020603050405020304" pitchFamily="18" charset="0"/>
              </a:rPr>
              <a:t>ჭიმღაში</a:t>
            </a:r>
            <a:r>
              <a:rPr lang="ka-GE" sz="1800" dirty="0">
                <a:effectLst/>
                <a:latin typeface="Sylfaen" panose="010A0502050306030303" pitchFamily="18" charset="0"/>
                <a:ea typeface="Times New Roman" panose="02020603050405020304" pitchFamily="18" charset="0"/>
              </a:rPr>
              <a:t> (არხოტი) მცხოვრებ ვინმე გაბურს მკის დროს ეშმა დაუჭერია და მოუშინაურებია, მაგრამ კარგა ხნის შემდეგ ეშმა მაინც გაპარულა“. ამ არქაული თქმულების </a:t>
            </a:r>
            <a:r>
              <a:rPr lang="ka-GE" sz="1800" dirty="0" err="1">
                <a:effectLst/>
                <a:latin typeface="Sylfaen" panose="010A0502050306030303" pitchFamily="18" charset="0"/>
                <a:ea typeface="Times New Roman" panose="02020603050405020304" pitchFamily="18" charset="0"/>
              </a:rPr>
              <a:t>ანასეული</a:t>
            </a:r>
            <a:r>
              <a:rPr lang="ka-GE" sz="1800" dirty="0">
                <a:effectLst/>
                <a:latin typeface="Sylfaen" panose="010A0502050306030303" pitchFamily="18" charset="0"/>
                <a:ea typeface="Times New Roman" panose="02020603050405020304" pitchFamily="18" charset="0"/>
              </a:rPr>
              <a:t> გამოძახილი დემონური პერსონაჟის გაკეთილშობილების ნიმუშია. ეშმა, რომელიც, ხალხური მითოსის მიხედვით, ოჯახის ბავშვებს მოატყუებს, კერიაში გადამალულ ფრჩხილებს (მაგიური ფუნქცია) დაიბრუნებს და გაიქცევა, ანა კალანდაძის ლექსის თანახმად, კვლავ ადამიანებისაკენ ისწრაფვის, გაბურებს დაეძებს, სოფელ </a:t>
            </a:r>
            <a:r>
              <a:rPr lang="ka-GE" sz="1800" dirty="0" err="1">
                <a:effectLst/>
                <a:latin typeface="Sylfaen" panose="010A0502050306030303" pitchFamily="18" charset="0"/>
                <a:ea typeface="Times New Roman" panose="02020603050405020304" pitchFamily="18" charset="0"/>
              </a:rPr>
              <a:t>ჭიმღის</a:t>
            </a:r>
            <a:r>
              <a:rPr lang="ka-GE" sz="1800" dirty="0">
                <a:effectLst/>
                <a:latin typeface="Sylfaen" panose="010A0502050306030303" pitchFamily="18" charset="0"/>
                <a:ea typeface="Times New Roman" panose="02020603050405020304" pitchFamily="18" charset="0"/>
              </a:rPr>
              <a:t> სანახებს უტრიალებს, ტირის, მოთქვამს, მაგრამ ვერავის აგონებს, რადგან დაცლილა ერთ დროს ხალხით სავსე სოფელი, აღარავინ ბინადრობს... აი, ეს არის პოეტის სადარდებელი – დაცლილი ხევსურული სოფელი:</a:t>
            </a:r>
            <a:endParaRPr lang="en-US" sz="1800" dirty="0">
              <a:effectLst/>
              <a:latin typeface="Times New Roman" panose="02020603050405020304" pitchFamily="18" charset="0"/>
              <a:ea typeface="Times New Roman" panose="02020603050405020304" pitchFamily="18" charset="0"/>
            </a:endParaRPr>
          </a:p>
          <a:p>
            <a:pPr algn="just">
              <a:lnSpc>
                <a:spcPts val="2160"/>
              </a:lnSpc>
            </a:pPr>
            <a:r>
              <a:rPr lang="en-US" sz="1800" dirty="0">
                <a:effectLst/>
                <a:latin typeface="Sylfaen" panose="010A0502050306030303" pitchFamily="18" charset="0"/>
                <a:ea typeface="Times New Roman" panose="02020603050405020304" pitchFamily="18" charset="0"/>
              </a:rPr>
              <a:t>				</a:t>
            </a:r>
            <a:r>
              <a:rPr lang="ka-GE" sz="1800" b="1" dirty="0">
                <a:solidFill>
                  <a:srgbClr val="00642D"/>
                </a:solidFill>
                <a:effectLst/>
                <a:latin typeface="Sylfaen" panose="010A0502050306030303" pitchFamily="18" charset="0"/>
                <a:ea typeface="Times New Roman" panose="02020603050405020304" pitchFamily="18" charset="0"/>
              </a:rPr>
              <a:t>„</a:t>
            </a:r>
            <a:r>
              <a:rPr lang="ka-GE" sz="1800" b="1" dirty="0" err="1">
                <a:solidFill>
                  <a:srgbClr val="00642D"/>
                </a:solidFill>
                <a:effectLst/>
                <a:latin typeface="Sylfaen" panose="010A0502050306030303" pitchFamily="18" charset="0"/>
                <a:ea typeface="Times New Roman" panose="02020603050405020304" pitchFamily="18" charset="0"/>
              </a:rPr>
              <a:t>ჭიმღის</a:t>
            </a:r>
            <a:r>
              <a:rPr lang="ka-GE" sz="1800" b="1" dirty="0">
                <a:solidFill>
                  <a:srgbClr val="00642D"/>
                </a:solidFill>
                <a:effectLst/>
                <a:latin typeface="Sylfaen" panose="010A0502050306030303" pitchFamily="18" charset="0"/>
                <a:ea typeface="Times New Roman" panose="02020603050405020304" pitchFamily="18" charset="0"/>
              </a:rPr>
              <a:t> კლდეს ეშმა ბინადრობს,</a:t>
            </a:r>
            <a:endParaRPr lang="en-US" sz="1800" b="1" dirty="0">
              <a:solidFill>
                <a:srgbClr val="00642D"/>
              </a:solidFill>
              <a:effectLst/>
              <a:latin typeface="Times New Roman" panose="02020603050405020304" pitchFamily="18" charset="0"/>
              <a:ea typeface="Times New Roman" panose="02020603050405020304" pitchFamily="18" charset="0"/>
            </a:endParaRPr>
          </a:p>
          <a:p>
            <a:pPr algn="just">
              <a:lnSpc>
                <a:spcPts val="2160"/>
              </a:lnSpc>
            </a:pPr>
            <a:r>
              <a:rPr lang="ka-GE" sz="1800" b="1" dirty="0">
                <a:solidFill>
                  <a:srgbClr val="00642D"/>
                </a:solidFill>
                <a:effectLst/>
                <a:latin typeface="Sylfaen" panose="010A0502050306030303" pitchFamily="18" charset="0"/>
                <a:ea typeface="Times New Roman" panose="02020603050405020304" pitchFamily="18" charset="0"/>
              </a:rPr>
              <a:t>				ტირის, დაეძებს გაბურებს,</a:t>
            </a:r>
            <a:endParaRPr lang="en-US" sz="1800" b="1" dirty="0">
              <a:solidFill>
                <a:srgbClr val="00642D"/>
              </a:solidFill>
              <a:effectLst/>
              <a:latin typeface="Times New Roman" panose="02020603050405020304" pitchFamily="18" charset="0"/>
              <a:ea typeface="Times New Roman" panose="02020603050405020304" pitchFamily="18" charset="0"/>
            </a:endParaRPr>
          </a:p>
          <a:p>
            <a:pPr algn="just">
              <a:lnSpc>
                <a:spcPts val="2160"/>
              </a:lnSpc>
            </a:pPr>
            <a:r>
              <a:rPr lang="ka-GE" sz="1800" b="1" dirty="0">
                <a:solidFill>
                  <a:srgbClr val="00642D"/>
                </a:solidFill>
                <a:effectLst/>
                <a:latin typeface="Sylfaen" panose="010A0502050306030303" pitchFamily="18" charset="0"/>
                <a:ea typeface="Times New Roman" panose="02020603050405020304" pitchFamily="18" charset="0"/>
              </a:rPr>
              <a:t>				ხან დიყ–</a:t>
            </a:r>
            <a:r>
              <a:rPr lang="ka-GE" sz="1800" b="1" dirty="0" err="1">
                <a:solidFill>
                  <a:srgbClr val="00642D"/>
                </a:solidFill>
                <a:effectLst/>
                <a:latin typeface="Sylfaen" panose="010A0502050306030303" pitchFamily="18" charset="0"/>
                <a:ea typeface="Times New Roman" panose="02020603050405020304" pitchFamily="18" charset="0"/>
              </a:rPr>
              <a:t>ჟალტამში</a:t>
            </a:r>
            <a:r>
              <a:rPr lang="ka-GE" sz="1800" b="1" dirty="0">
                <a:solidFill>
                  <a:srgbClr val="00642D"/>
                </a:solidFill>
                <a:effectLst/>
                <a:latin typeface="Sylfaen" panose="010A0502050306030303" pitchFamily="18" charset="0"/>
                <a:ea typeface="Times New Roman" panose="02020603050405020304" pitchFamily="18" charset="0"/>
              </a:rPr>
              <a:t> გორაობს,</a:t>
            </a:r>
            <a:endParaRPr lang="en-US" sz="1800" b="1" dirty="0">
              <a:solidFill>
                <a:srgbClr val="00642D"/>
              </a:solidFill>
              <a:effectLst/>
              <a:latin typeface="Times New Roman" panose="02020603050405020304" pitchFamily="18" charset="0"/>
              <a:ea typeface="Times New Roman" panose="02020603050405020304" pitchFamily="18" charset="0"/>
            </a:endParaRPr>
          </a:p>
          <a:p>
            <a:pPr algn="just">
              <a:lnSpc>
                <a:spcPts val="2160"/>
              </a:lnSpc>
            </a:pPr>
            <a:r>
              <a:rPr lang="ka-GE" sz="1800" b="1" dirty="0">
                <a:solidFill>
                  <a:srgbClr val="00642D"/>
                </a:solidFill>
                <a:effectLst/>
                <a:latin typeface="Sylfaen" panose="010A0502050306030303" pitchFamily="18" charset="0"/>
                <a:ea typeface="Times New Roman" panose="02020603050405020304" pitchFamily="18" charset="0"/>
              </a:rPr>
              <a:t>				ხანაც წყალს შეაჩქაფუნებს...</a:t>
            </a:r>
            <a:endParaRPr lang="en-US" sz="1800" b="1" dirty="0">
              <a:solidFill>
                <a:srgbClr val="00642D"/>
              </a:solidFill>
              <a:effectLst/>
              <a:latin typeface="Times New Roman" panose="02020603050405020304" pitchFamily="18" charset="0"/>
              <a:ea typeface="Times New Roman" panose="02020603050405020304" pitchFamily="18" charset="0"/>
            </a:endParaRPr>
          </a:p>
          <a:p>
            <a:pPr algn="just">
              <a:lnSpc>
                <a:spcPts val="2160"/>
              </a:lnSpc>
            </a:pPr>
            <a:r>
              <a:rPr lang="ka-GE" sz="1800" b="1" dirty="0">
                <a:solidFill>
                  <a:srgbClr val="00642D"/>
                </a:solidFill>
                <a:effectLst/>
                <a:latin typeface="Sylfaen" panose="010A0502050306030303" pitchFamily="18" charset="0"/>
                <a:ea typeface="Times New Roman" panose="02020603050405020304" pitchFamily="18" charset="0"/>
              </a:rPr>
              <a:t>				</a:t>
            </a:r>
            <a:r>
              <a:rPr lang="ka-GE" sz="1800" b="1" dirty="0" err="1">
                <a:solidFill>
                  <a:srgbClr val="00642D"/>
                </a:solidFill>
                <a:effectLst/>
                <a:latin typeface="Sylfaen" panose="010A0502050306030303" pitchFamily="18" charset="0"/>
                <a:ea typeface="Times New Roman" panose="02020603050405020304" pitchFamily="18" charset="0"/>
              </a:rPr>
              <a:t>ჭიმღის</a:t>
            </a:r>
            <a:r>
              <a:rPr lang="ka-GE" sz="1800" b="1" dirty="0">
                <a:solidFill>
                  <a:srgbClr val="00642D"/>
                </a:solidFill>
                <a:effectLst/>
                <a:latin typeface="Sylfaen" panose="010A0502050306030303" pitchFamily="18" charset="0"/>
                <a:ea typeface="Times New Roman" panose="02020603050405020304" pitchFamily="18" charset="0"/>
              </a:rPr>
              <a:t> კლდეებში იზამთრებს,</a:t>
            </a:r>
            <a:endParaRPr lang="en-US" sz="1800" b="1" dirty="0">
              <a:solidFill>
                <a:srgbClr val="00642D"/>
              </a:solidFill>
              <a:effectLst/>
              <a:latin typeface="Times New Roman" panose="02020603050405020304" pitchFamily="18" charset="0"/>
              <a:ea typeface="Times New Roman" panose="02020603050405020304" pitchFamily="18" charset="0"/>
            </a:endParaRPr>
          </a:p>
          <a:p>
            <a:pPr algn="just">
              <a:lnSpc>
                <a:spcPts val="2160"/>
              </a:lnSpc>
            </a:pPr>
            <a:r>
              <a:rPr lang="ka-GE" sz="1800" b="1" dirty="0">
                <a:solidFill>
                  <a:srgbClr val="00642D"/>
                </a:solidFill>
                <a:effectLst/>
                <a:latin typeface="Sylfaen" panose="010A0502050306030303" pitchFamily="18" charset="0"/>
                <a:ea typeface="Times New Roman" panose="02020603050405020304" pitchFamily="18" charset="0"/>
              </a:rPr>
              <a:t>				ტირის, ქვა–ლოდებს აგორებს...</a:t>
            </a:r>
            <a:endParaRPr lang="en-US" sz="1800" b="1" dirty="0">
              <a:solidFill>
                <a:srgbClr val="00642D"/>
              </a:solidFill>
              <a:effectLst/>
              <a:latin typeface="Times New Roman" panose="02020603050405020304" pitchFamily="18" charset="0"/>
              <a:ea typeface="Times New Roman" panose="02020603050405020304" pitchFamily="18" charset="0"/>
            </a:endParaRPr>
          </a:p>
          <a:p>
            <a:pPr algn="just">
              <a:lnSpc>
                <a:spcPts val="2160"/>
              </a:lnSpc>
            </a:pPr>
            <a:r>
              <a:rPr lang="ka-GE" sz="1800" b="1" dirty="0">
                <a:solidFill>
                  <a:srgbClr val="00642D"/>
                </a:solidFill>
                <a:effectLst/>
                <a:latin typeface="Sylfaen" panose="010A0502050306030303" pitchFamily="18" charset="0"/>
                <a:ea typeface="Times New Roman" panose="02020603050405020304" pitchFamily="18" charset="0"/>
              </a:rPr>
              <a:t>				შორს </a:t>
            </a:r>
            <a:r>
              <a:rPr lang="ka-GE" sz="1800" b="1" dirty="0" err="1">
                <a:solidFill>
                  <a:srgbClr val="00642D"/>
                </a:solidFill>
                <a:effectLst/>
                <a:latin typeface="Sylfaen" panose="010A0502050306030303" pitchFamily="18" charset="0"/>
                <a:ea typeface="Times New Roman" panose="02020603050405020304" pitchFamily="18" charset="0"/>
              </a:rPr>
              <a:t>შეგიტყუებს</a:t>
            </a:r>
            <a:r>
              <a:rPr lang="ka-GE" sz="1800" b="1" dirty="0">
                <a:solidFill>
                  <a:srgbClr val="00642D"/>
                </a:solidFill>
                <a:effectLst/>
                <a:latin typeface="Sylfaen" panose="010A0502050306030303" pitchFamily="18" charset="0"/>
                <a:ea typeface="Times New Roman" panose="02020603050405020304" pitchFamily="18" charset="0"/>
              </a:rPr>
              <a:t> </a:t>
            </a:r>
            <a:r>
              <a:rPr lang="ka-GE" sz="1800" b="1" dirty="0" err="1">
                <a:solidFill>
                  <a:srgbClr val="00642D"/>
                </a:solidFill>
                <a:effectLst/>
                <a:latin typeface="Sylfaen" panose="010A0502050306030303" pitchFamily="18" charset="0"/>
                <a:ea typeface="Times New Roman" panose="02020603050405020304" pitchFamily="18" charset="0"/>
              </a:rPr>
              <a:t>შალშავი</a:t>
            </a:r>
            <a:r>
              <a:rPr lang="ka-GE" sz="1800" b="1" dirty="0">
                <a:solidFill>
                  <a:srgbClr val="00642D"/>
                </a:solidFill>
                <a:effectLst/>
                <a:latin typeface="Sylfaen" panose="010A0502050306030303" pitchFamily="18" charset="0"/>
                <a:ea typeface="Times New Roman" panose="02020603050405020304" pitchFamily="18" charset="0"/>
              </a:rPr>
              <a:t> –</a:t>
            </a:r>
            <a:endParaRPr lang="en-US" sz="1800" b="1" dirty="0">
              <a:solidFill>
                <a:srgbClr val="00642D"/>
              </a:solidFill>
              <a:effectLst/>
              <a:latin typeface="Times New Roman" panose="02020603050405020304" pitchFamily="18" charset="0"/>
              <a:ea typeface="Times New Roman" panose="02020603050405020304" pitchFamily="18" charset="0"/>
            </a:endParaRPr>
          </a:p>
          <a:p>
            <a:pPr algn="just">
              <a:lnSpc>
                <a:spcPts val="2160"/>
              </a:lnSpc>
            </a:pPr>
            <a:r>
              <a:rPr lang="ka-GE" sz="1800" b="1" dirty="0">
                <a:solidFill>
                  <a:srgbClr val="00642D"/>
                </a:solidFill>
                <a:effectLst/>
                <a:latin typeface="Sylfaen" panose="010A0502050306030303" pitchFamily="18" charset="0"/>
                <a:ea typeface="Times New Roman" panose="02020603050405020304" pitchFamily="18" charset="0"/>
              </a:rPr>
              <a:t>				რაღაც გათრობს და გაბრუებს...</a:t>
            </a:r>
            <a:endParaRPr lang="en-US" sz="1800" b="1" dirty="0">
              <a:solidFill>
                <a:srgbClr val="00642D"/>
              </a:solidFill>
              <a:effectLst/>
              <a:latin typeface="Times New Roman" panose="02020603050405020304" pitchFamily="18" charset="0"/>
              <a:ea typeface="Times New Roman" panose="02020603050405020304" pitchFamily="18" charset="0"/>
            </a:endParaRPr>
          </a:p>
          <a:p>
            <a:pPr algn="just">
              <a:lnSpc>
                <a:spcPts val="2160"/>
              </a:lnSpc>
            </a:pPr>
            <a:r>
              <a:rPr lang="ka-GE" sz="1800" b="1" dirty="0">
                <a:solidFill>
                  <a:srgbClr val="00642D"/>
                </a:solidFill>
                <a:effectLst/>
                <a:latin typeface="Sylfaen" panose="010A0502050306030303" pitchFamily="18" charset="0"/>
                <a:ea typeface="Times New Roman" panose="02020603050405020304" pitchFamily="18" charset="0"/>
              </a:rPr>
              <a:t>				დარბის ეშმაკი გზაწვრილზე, –</a:t>
            </a:r>
            <a:endParaRPr lang="en-US" sz="1800" b="1" dirty="0">
              <a:solidFill>
                <a:srgbClr val="00642D"/>
              </a:solidFill>
              <a:effectLst/>
              <a:latin typeface="Times New Roman" panose="02020603050405020304" pitchFamily="18" charset="0"/>
              <a:ea typeface="Times New Roman" panose="02020603050405020304" pitchFamily="18" charset="0"/>
            </a:endParaRPr>
          </a:p>
          <a:p>
            <a:pPr algn="just">
              <a:lnSpc>
                <a:spcPts val="2160"/>
              </a:lnSpc>
            </a:pPr>
            <a:r>
              <a:rPr lang="ka-GE" sz="1800" b="1" dirty="0">
                <a:solidFill>
                  <a:srgbClr val="00642D"/>
                </a:solidFill>
                <a:effectLst/>
                <a:latin typeface="Sylfaen" panose="010A0502050306030303" pitchFamily="18" charset="0"/>
                <a:ea typeface="Times New Roman" panose="02020603050405020304" pitchFamily="18" charset="0"/>
              </a:rPr>
              <a:t>				დარდობს, დაეძებს გაბურებს...“</a:t>
            </a:r>
            <a:endParaRPr lang="en-US" sz="1800" b="1" dirty="0">
              <a:solidFill>
                <a:srgbClr val="00642D"/>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1202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D78C6D35-87C9-D7A2-220D-73D4E1B73427}"/>
              </a:ext>
            </a:extLst>
          </p:cNvPr>
          <p:cNvSpPr>
            <a:spLocks noGrp="1"/>
          </p:cNvSpPr>
          <p:nvPr>
            <p:ph type="dt" sz="half" idx="10"/>
          </p:nvPr>
        </p:nvSpPr>
        <p:spPr/>
        <p:txBody>
          <a:bodyPr/>
          <a:lstStyle/>
          <a:p>
            <a:pPr rtl="0"/>
            <a:fld id="{7EA467F0-67F1-4FFB-84D6-E0366AF5D58F}" type="datetime1">
              <a:rPr lang="ru-RU" smtClean="0"/>
              <a:t>18.06.2022</a:t>
            </a:fld>
            <a:endParaRPr lang="en-US"/>
          </a:p>
        </p:txBody>
      </p:sp>
      <p:sp>
        <p:nvSpPr>
          <p:cNvPr id="6" name="TextBox 5">
            <a:extLst>
              <a:ext uri="{FF2B5EF4-FFF2-40B4-BE49-F238E27FC236}">
                <a16:creationId xmlns:a16="http://schemas.microsoft.com/office/drawing/2014/main" id="{1F1E5A34-FAB1-C45F-8EF2-0B3746141962}"/>
              </a:ext>
            </a:extLst>
          </p:cNvPr>
          <p:cNvSpPr txBox="1"/>
          <p:nvPr/>
        </p:nvSpPr>
        <p:spPr>
          <a:xfrm>
            <a:off x="518160" y="585609"/>
            <a:ext cx="11155680" cy="5909310"/>
          </a:xfrm>
          <a:prstGeom prst="rect">
            <a:avLst/>
          </a:prstGeom>
          <a:noFill/>
        </p:spPr>
        <p:txBody>
          <a:bodyPr wrap="square">
            <a:spAutoFit/>
          </a:bodyPr>
          <a:lstStyle/>
          <a:p>
            <a:pPr algn="just"/>
            <a:r>
              <a:rPr lang="ka-GE" sz="1800" dirty="0">
                <a:effectLst/>
                <a:latin typeface="Sylfaen" panose="010A0502050306030303" pitchFamily="18" charset="0"/>
                <a:ea typeface="Times New Roman" panose="02020603050405020304" pitchFamily="18" charset="0"/>
              </a:rPr>
              <a:t>    </a:t>
            </a:r>
            <a:r>
              <a:rPr lang="ka-GE" sz="1800" b="1" i="1" dirty="0">
                <a:solidFill>
                  <a:srgbClr val="FF0000"/>
                </a:solidFill>
                <a:effectLst/>
                <a:latin typeface="Sylfaen" panose="010A0502050306030303" pitchFamily="18" charset="0"/>
                <a:ea typeface="Times New Roman" panose="02020603050405020304" pitchFamily="18" charset="0"/>
              </a:rPr>
              <a:t>ბედისწერა, ბედი </a:t>
            </a:r>
            <a:r>
              <a:rPr lang="ka-GE" sz="1800" dirty="0">
                <a:effectLst/>
                <a:latin typeface="Sylfaen" panose="010A0502050306030303" pitchFamily="18" charset="0"/>
                <a:ea typeface="Times New Roman" panose="02020603050405020304" pitchFamily="18" charset="0"/>
              </a:rPr>
              <a:t>კაცობრიობის ოდინდელი, მარადიული დილემაა. სამყაროს შეცნობის ხანიერ გზაზე ამ იდუმალებით მოცულ, თითქოს რეალურ და იმავდროულად უკიდურესად არარეალურ, ფენომენს ვერა და ვერ ჩასწვდა ადამის მოდგმის ვერცერთი თაობა... მასთან მიახლოებისას, ძველი ბერძნების რწმენა–წარმოდგენებიდან მოყოლებული, წამსვე ყურადღება სიკვდილისაკენ მიექანება, რამდენადაც ბედისწერის ნომინაციისათვის გამოყენებული ყოველი ფრაზა, ყოველი სიტყვა უშუალოდ ეჯაჭვება სიკვდილს, გარდაცვალებას, სიცოცხლის დასასრულს; ფატალური გარდაუვალობით აღბეჭდილი ეს ფენომენი დღემდე „წყევლაკრულვიან“ საკითხად რჩება.</a:t>
            </a:r>
          </a:p>
          <a:p>
            <a:pPr algn="just"/>
            <a:r>
              <a:rPr lang="ka-GE" b="1" i="1" dirty="0">
                <a:solidFill>
                  <a:srgbClr val="0070C0"/>
                </a:solidFill>
                <a:latin typeface="Sylfaen" panose="010A0502050306030303" pitchFamily="18" charset="0"/>
                <a:ea typeface="Times New Roman" panose="02020603050405020304" pitchFamily="18" charset="0"/>
              </a:rPr>
              <a:t>   </a:t>
            </a:r>
            <a:r>
              <a:rPr lang="ka-GE" sz="1800" b="1" i="1" dirty="0">
                <a:solidFill>
                  <a:srgbClr val="0070C0"/>
                </a:solidFill>
                <a:effectLst/>
                <a:latin typeface="Sylfaen" panose="010A0502050306030303" pitchFamily="18" charset="0"/>
                <a:ea typeface="Times New Roman" panose="02020603050405020304" pitchFamily="18" charset="0"/>
              </a:rPr>
              <a:t> „კაცი ვერსაით წაუვა თავის ბედსა და წერასა!“ </a:t>
            </a:r>
            <a:r>
              <a:rPr lang="ka-GE" sz="1800" dirty="0">
                <a:effectLst/>
                <a:latin typeface="Sylfaen" panose="010A0502050306030303" pitchFamily="18" charset="0"/>
                <a:ea typeface="Times New Roman" panose="02020603050405020304" pitchFamily="18" charset="0"/>
              </a:rPr>
              <a:t>– ასეთია ქართული ხალხური ფილოსოფიური ლირიკის პირუთვნელი განაჩენი და მაინც, როგორც ნ. ბერდიაევი ბრძანებს:</a:t>
            </a:r>
          </a:p>
          <a:p>
            <a:pPr algn="just"/>
            <a:r>
              <a:rPr lang="ka-GE" sz="1800" b="1" i="1" dirty="0">
                <a:solidFill>
                  <a:srgbClr val="00642D"/>
                </a:solidFill>
                <a:effectLst/>
                <a:latin typeface="Sylfaen" panose="010A0502050306030303" pitchFamily="18" charset="0"/>
                <a:ea typeface="Times New Roman" panose="02020603050405020304" pitchFamily="18" charset="0"/>
              </a:rPr>
              <a:t>    „არაფერი ისე არ აღელვებს ადამიანს, როგორც – მისი ბედი“. </a:t>
            </a:r>
          </a:p>
          <a:p>
            <a:pPr algn="just"/>
            <a:r>
              <a:rPr lang="ka-GE" b="1" i="1" dirty="0">
                <a:solidFill>
                  <a:srgbClr val="00642D"/>
                </a:solidFill>
                <a:latin typeface="Sylfaen" panose="010A0502050306030303" pitchFamily="18" charset="0"/>
                <a:ea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rPr>
              <a:t>ბედისწერის პრობლემა, ბუნებრივია, აღელვებთ ესოდენ </a:t>
            </a:r>
            <a:r>
              <a:rPr lang="ka-GE" sz="1800" dirty="0" err="1">
                <a:effectLst/>
                <a:latin typeface="Sylfaen" panose="010A0502050306030303" pitchFamily="18" charset="0"/>
                <a:ea typeface="Times New Roman" panose="02020603050405020304" pitchFamily="18" charset="0"/>
              </a:rPr>
              <a:t>ფიქრიანსა</a:t>
            </a:r>
            <a:r>
              <a:rPr lang="ka-GE" sz="1800" dirty="0">
                <a:effectLst/>
                <a:latin typeface="Sylfaen" panose="010A0502050306030303" pitchFamily="18" charset="0"/>
                <a:ea typeface="Times New Roman" panose="02020603050405020304" pitchFamily="18" charset="0"/>
              </a:rPr>
              <a:t> და ხშირად გულჩათხრობილ ანა კალანდაძის პოეზიის ლირიკულ გმირებსაც. უმშვენიერეს ლექსში </a:t>
            </a:r>
            <a:r>
              <a:rPr lang="ka-GE" sz="1800" b="1" dirty="0">
                <a:solidFill>
                  <a:schemeClr val="tx1">
                    <a:lumMod val="85000"/>
                    <a:lumOff val="15000"/>
                  </a:schemeClr>
                </a:solidFill>
                <a:effectLst/>
                <a:latin typeface="Sylfaen" panose="010A0502050306030303" pitchFamily="18" charset="0"/>
                <a:ea typeface="Times New Roman" panose="02020603050405020304" pitchFamily="18" charset="0"/>
              </a:rPr>
              <a:t>„აღარავინ აღარ მიყვარს“ </a:t>
            </a:r>
            <a:r>
              <a:rPr lang="ka-GE" sz="1800" dirty="0">
                <a:effectLst/>
                <a:latin typeface="Sylfaen" panose="010A0502050306030303" pitchFamily="18" charset="0"/>
                <a:ea typeface="Times New Roman" panose="02020603050405020304" pitchFamily="18" charset="0"/>
              </a:rPr>
              <a:t>პოეტმა შესანიშნავად გადმოსცა ხალხური რწმენა–წარმოდგენები წერა–მწერალზე, რომელსაც მშობელი ხალხის არქაული წეს–ჩვეულებებისა და ტრადიციების საუკეთესო მცოდნე ვაჟა–ფშაველა ამგვარად განმარტავს: „ყველა ადამიანს აქვს თანდაყოლილი ბედი და წერა; რასაც წერა–მწერალი დაუწერს თავის დაბადების დღეს, იმას კაცი ვერ ასცილდება, რაც უნდა ბევრი ეცადოს, ბეწვის ტოლად ვერ ძალუძს, შეცვალოს ბედის განაჩენი“. ვინ, თუ არა ჭეშმარიტი პოეტის წარმოსახვამ, კარგად იცის ეს ყოველივე, თუმცა ამ უაღრესად ირაციონალური ფენომენის სრული წარმოდგენა–გადააზრება ანა კალანდაძესთან კვლავაც სავსებით ორიგინალურია, დუალისტურ ჭრილშია წარმოდგენილი, ანგელოზსა და სატანას მარადიული ჭიდილის ველზეა გადატანილი და ამით დარღვეულია ერთპიროვნული „ნება–სურვილი“ ტრადიციული რწმენა–წარმოდგენების წერა–მწერლისა, განსაზღვროს ახალშობილის ბედი;</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9266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06A6537E-09AB-817A-A034-E4D31F4D7040}"/>
              </a:ext>
            </a:extLst>
          </p:cNvPr>
          <p:cNvSpPr>
            <a:spLocks noGrp="1"/>
          </p:cNvSpPr>
          <p:nvPr>
            <p:ph type="dt" sz="half" idx="10"/>
          </p:nvPr>
        </p:nvSpPr>
        <p:spPr/>
        <p:txBody>
          <a:bodyPr/>
          <a:lstStyle/>
          <a:p>
            <a:pPr rtl="0"/>
            <a:fld id="{7EA467F0-67F1-4FFB-84D6-E0366AF5D58F}" type="datetime1">
              <a:rPr lang="ru-RU" smtClean="0"/>
              <a:t>18.06.2022</a:t>
            </a:fld>
            <a:endParaRPr lang="en-US"/>
          </a:p>
        </p:txBody>
      </p:sp>
      <p:pic>
        <p:nvPicPr>
          <p:cNvPr id="11266" name="Picture 2" descr="პუბლიკაციები - ლუციფერის ისტორია - აპოკალიფსისი">
            <a:extLst>
              <a:ext uri="{FF2B5EF4-FFF2-40B4-BE49-F238E27FC236}">
                <a16:creationId xmlns:a16="http://schemas.microsoft.com/office/drawing/2014/main" id="{29D3D016-01B8-3C10-3310-B50E9D3A8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30" y="4560611"/>
            <a:ext cx="2331994" cy="175142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magma.ge - შემეცნებითი ვებგვერდი ანგელოზთა კრებული">
            <a:extLst>
              <a:ext uri="{FF2B5EF4-FFF2-40B4-BE49-F238E27FC236}">
                <a16:creationId xmlns:a16="http://schemas.microsoft.com/office/drawing/2014/main" id="{7EF375DD-092A-E1AD-8A1B-A29C0105E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1801" y="450043"/>
            <a:ext cx="2488420" cy="24183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7A3D179-21F4-7171-C0E8-FC74824948A0}"/>
              </a:ext>
            </a:extLst>
          </p:cNvPr>
          <p:cNvSpPr txBox="1"/>
          <p:nvPr/>
        </p:nvSpPr>
        <p:spPr>
          <a:xfrm>
            <a:off x="688230" y="457200"/>
            <a:ext cx="10815540" cy="5355312"/>
          </a:xfrm>
          <a:prstGeom prst="rect">
            <a:avLst/>
          </a:prstGeom>
          <a:noFill/>
        </p:spPr>
        <p:txBody>
          <a:bodyPr wrap="square">
            <a:spAutoFit/>
          </a:bodyPr>
          <a:lstStyle/>
          <a:p>
            <a:r>
              <a:rPr lang="ka-GE" sz="1800" b="1" dirty="0">
                <a:solidFill>
                  <a:srgbClr val="005426"/>
                </a:solidFill>
                <a:effectLst/>
                <a:latin typeface="Sylfaen" panose="010A0502050306030303" pitchFamily="18" charset="0"/>
                <a:ea typeface="Times New Roman" panose="02020603050405020304" pitchFamily="18" charset="0"/>
              </a:rPr>
              <a:t>	„და</a:t>
            </a:r>
            <a:r>
              <a:rPr lang="ka-GE" b="1" dirty="0">
                <a:solidFill>
                  <a:srgbClr val="005426"/>
                </a:solidFill>
                <a:latin typeface="Sylfaen" panose="010A0502050306030303" pitchFamily="18" charset="0"/>
              </a:rPr>
              <a:t>... როდესაც მზეს შევხედე გვირგვინოსანს,</a:t>
            </a:r>
            <a:endParaRPr lang="en-US" b="1" dirty="0">
              <a:solidFill>
                <a:srgbClr val="005426"/>
              </a:solidFill>
              <a:latin typeface="Sylfaen" panose="010A0502050306030303" pitchFamily="18" charset="0"/>
            </a:endParaRPr>
          </a:p>
          <a:p>
            <a:r>
              <a:rPr lang="ka-GE" b="1" dirty="0">
                <a:solidFill>
                  <a:srgbClr val="005426"/>
                </a:solidFill>
                <a:latin typeface="Sylfaen" panose="010A0502050306030303" pitchFamily="18" charset="0"/>
              </a:rPr>
              <a:t>	ჩემო კარგო, ქვეყანაზე გავჩნდი ოდეს,</a:t>
            </a:r>
            <a:endParaRPr lang="en-US" b="1" dirty="0">
              <a:solidFill>
                <a:srgbClr val="005426"/>
              </a:solidFill>
              <a:latin typeface="Sylfaen" panose="010A0502050306030303" pitchFamily="18" charset="0"/>
            </a:endParaRPr>
          </a:p>
          <a:p>
            <a:pPr marL="1257300" lvl="2" indent="-342900">
              <a:buFont typeface="Sylfaen" panose="010A0502050306030303" pitchFamily="18" charset="0"/>
              <a:buChar char="–"/>
              <a:tabLst>
                <a:tab pos="2030730" algn="l"/>
              </a:tabLst>
            </a:pPr>
            <a:r>
              <a:rPr lang="ka-GE" b="1" dirty="0">
                <a:solidFill>
                  <a:srgbClr val="005426"/>
                </a:solidFill>
                <a:latin typeface="Sylfaen" panose="010A0502050306030303" pitchFamily="18" charset="0"/>
              </a:rPr>
              <a:t>ბედი ჰქონდეს! – თქვა შავთვალა ანგელოსმა,</a:t>
            </a:r>
            <a:endParaRPr lang="en-US" b="1" dirty="0">
              <a:solidFill>
                <a:srgbClr val="005426"/>
              </a:solidFill>
              <a:latin typeface="Sylfaen" panose="010A0502050306030303" pitchFamily="18" charset="0"/>
            </a:endParaRPr>
          </a:p>
          <a:p>
            <a:pPr marL="1257300" lvl="2" indent="-342900">
              <a:buFont typeface="Sylfaen" panose="010A0502050306030303" pitchFamily="18" charset="0"/>
              <a:buChar char="–"/>
              <a:tabLst>
                <a:tab pos="2030730" algn="l"/>
              </a:tabLst>
            </a:pPr>
            <a:r>
              <a:rPr lang="ka-GE" b="1" dirty="0">
                <a:solidFill>
                  <a:srgbClr val="005426"/>
                </a:solidFill>
                <a:latin typeface="Sylfaen" panose="010A0502050306030303" pitchFamily="18" charset="0"/>
              </a:rPr>
              <a:t>ბედი ჰქონდეს? </a:t>
            </a:r>
            <a:r>
              <a:rPr lang="ka-GE" b="1" dirty="0" err="1">
                <a:solidFill>
                  <a:srgbClr val="005426"/>
                </a:solidFill>
                <a:latin typeface="Sylfaen" panose="010A0502050306030303" pitchFamily="18" charset="0"/>
              </a:rPr>
              <a:t>ხა</a:t>
            </a:r>
            <a:r>
              <a:rPr lang="ka-GE" b="1" dirty="0">
                <a:solidFill>
                  <a:srgbClr val="005426"/>
                </a:solidFill>
                <a:latin typeface="Sylfaen" panose="010A0502050306030303" pitchFamily="18" charset="0"/>
              </a:rPr>
              <a:t>, </a:t>
            </a:r>
            <a:r>
              <a:rPr lang="ka-GE" b="1" dirty="0" err="1">
                <a:solidFill>
                  <a:srgbClr val="005426"/>
                </a:solidFill>
                <a:latin typeface="Sylfaen" panose="010A0502050306030303" pitchFamily="18" charset="0"/>
              </a:rPr>
              <a:t>ხა</a:t>
            </a:r>
            <a:r>
              <a:rPr lang="ka-GE" b="1" dirty="0">
                <a:solidFill>
                  <a:srgbClr val="005426"/>
                </a:solidFill>
                <a:latin typeface="Sylfaen" panose="010A0502050306030303" pitchFamily="18" charset="0"/>
              </a:rPr>
              <a:t>, </a:t>
            </a:r>
            <a:r>
              <a:rPr lang="ka-GE" b="1" dirty="0" err="1">
                <a:solidFill>
                  <a:srgbClr val="005426"/>
                </a:solidFill>
                <a:latin typeface="Sylfaen" panose="010A0502050306030303" pitchFamily="18" charset="0"/>
              </a:rPr>
              <a:t>ხა</a:t>
            </a:r>
            <a:r>
              <a:rPr lang="ka-GE" b="1" dirty="0">
                <a:solidFill>
                  <a:srgbClr val="005426"/>
                </a:solidFill>
                <a:latin typeface="Sylfaen" panose="010A0502050306030303" pitchFamily="18" charset="0"/>
              </a:rPr>
              <a:t>, </a:t>
            </a:r>
            <a:r>
              <a:rPr lang="ka-GE" b="1" dirty="0" err="1">
                <a:solidFill>
                  <a:srgbClr val="005426"/>
                </a:solidFill>
                <a:latin typeface="Sylfaen" panose="010A0502050306030303" pitchFamily="18" charset="0"/>
              </a:rPr>
              <a:t>ხა</a:t>
            </a:r>
            <a:r>
              <a:rPr lang="ka-GE" b="1" dirty="0">
                <a:solidFill>
                  <a:srgbClr val="005426"/>
                </a:solidFill>
                <a:latin typeface="Sylfaen" panose="010A0502050306030303" pitchFamily="18" charset="0"/>
              </a:rPr>
              <a:t>... არასოდეს! –</a:t>
            </a:r>
          </a:p>
          <a:p>
            <a:pPr lvl="2">
              <a:tabLst>
                <a:tab pos="2030730" algn="l"/>
              </a:tabLst>
            </a:pPr>
            <a:r>
              <a:rPr lang="ka-GE" b="1" dirty="0">
                <a:solidFill>
                  <a:srgbClr val="005426"/>
                </a:solidFill>
                <a:latin typeface="Sylfaen" panose="010A0502050306030303" pitchFamily="18" charset="0"/>
              </a:rPr>
              <a:t>თქვა სატანამ, ზღვას ფოლადის ხმალი დაჰკრა, </a:t>
            </a:r>
          </a:p>
          <a:p>
            <a:pPr lvl="2">
              <a:tabLst>
                <a:tab pos="2030730" algn="l"/>
              </a:tabLst>
            </a:pPr>
            <a:r>
              <a:rPr lang="ka-GE" b="1" dirty="0">
                <a:solidFill>
                  <a:srgbClr val="005426"/>
                </a:solidFill>
                <a:latin typeface="Sylfaen" panose="010A0502050306030303" pitchFamily="18" charset="0"/>
              </a:rPr>
              <a:t>ზღვამ წამიღო, უდაბნოში გამომრიყა...</a:t>
            </a:r>
          </a:p>
          <a:p>
            <a:pPr lvl="2">
              <a:tabLst>
                <a:tab pos="2030730" algn="l"/>
              </a:tabLst>
            </a:pPr>
            <a:r>
              <a:rPr lang="ka-GE" b="1" dirty="0">
                <a:solidFill>
                  <a:srgbClr val="005426"/>
                </a:solidFill>
                <a:latin typeface="Sylfaen" panose="010A0502050306030303" pitchFamily="18" charset="0"/>
              </a:rPr>
              <a:t>სულში, გულში გრძნობა გაქრა, გრძნობა გაქრა,</a:t>
            </a:r>
          </a:p>
          <a:p>
            <a:pPr lvl="2">
              <a:tabLst>
                <a:tab pos="2030730" algn="l"/>
              </a:tabLst>
            </a:pPr>
            <a:r>
              <a:rPr lang="ka-GE" b="1" dirty="0">
                <a:solidFill>
                  <a:srgbClr val="005426"/>
                </a:solidFill>
                <a:latin typeface="Sylfaen" panose="010A0502050306030303" pitchFamily="18" charset="0"/>
              </a:rPr>
              <a:t>ქვეყანაზე </a:t>
            </a:r>
            <a:r>
              <a:rPr lang="ka-GE" sz="1800" b="1" dirty="0">
                <a:solidFill>
                  <a:srgbClr val="005426"/>
                </a:solidFill>
                <a:effectLst/>
                <a:latin typeface="Sylfaen" panose="010A0502050306030303" pitchFamily="18" charset="0"/>
                <a:ea typeface="Times New Roman" panose="02020603050405020304" pitchFamily="18" charset="0"/>
              </a:rPr>
              <a:t>აღარავინ აღარ მიყვარს...“</a:t>
            </a:r>
          </a:p>
          <a:p>
            <a:pPr lvl="0">
              <a:tabLst>
                <a:tab pos="2030730" algn="l"/>
              </a:tabLst>
            </a:pPr>
            <a:endParaRPr lang="en-US" sz="1800" dirty="0">
              <a:effectLst/>
              <a:latin typeface="Times New Roman" panose="02020603050405020304" pitchFamily="18" charset="0"/>
              <a:ea typeface="Times New Roman" panose="02020603050405020304" pitchFamily="18" charset="0"/>
            </a:endParaRPr>
          </a:p>
          <a:p>
            <a:pPr algn="just"/>
            <a:r>
              <a:rPr lang="ka-GE" sz="1800" dirty="0">
                <a:effectLst/>
                <a:latin typeface="Sylfaen" panose="010A0502050306030303" pitchFamily="18" charset="0"/>
                <a:ea typeface="Times New Roman" panose="02020603050405020304" pitchFamily="18" charset="0"/>
              </a:rPr>
              <a:t>	აქაც უაღრესად არსებითისა და ნიშანდობლივის წამოწევა – </a:t>
            </a:r>
            <a:r>
              <a:rPr lang="ka-GE" sz="1800" dirty="0" err="1">
                <a:effectLst/>
                <a:latin typeface="Sylfaen" panose="010A0502050306030303" pitchFamily="18" charset="0"/>
                <a:ea typeface="Times New Roman" panose="02020603050405020304" pitchFamily="18" charset="0"/>
              </a:rPr>
              <a:t>სატანისეული</a:t>
            </a:r>
            <a:r>
              <a:rPr lang="ka-GE" sz="1800" dirty="0">
                <a:effectLst/>
                <a:latin typeface="Sylfaen" panose="010A0502050306030303" pitchFamily="18" charset="0"/>
                <a:ea typeface="Times New Roman" panose="02020603050405020304" pitchFamily="18" charset="0"/>
              </a:rPr>
              <a:t> ნამოქმედარის უნდობარი შედეგი – </a:t>
            </a:r>
            <a:r>
              <a:rPr lang="ka-GE" sz="1800" b="1" dirty="0">
                <a:effectLst/>
                <a:latin typeface="Sylfaen" panose="010A0502050306030303" pitchFamily="18" charset="0"/>
                <a:ea typeface="Times New Roman" panose="02020603050405020304" pitchFamily="18" charset="0"/>
              </a:rPr>
              <a:t>უსიყვარულობა</a:t>
            </a:r>
            <a:r>
              <a:rPr lang="ka-GE" sz="1800" dirty="0">
                <a:effectLst/>
                <a:latin typeface="Sylfaen" panose="010A0502050306030303" pitchFamily="18" charset="0"/>
                <a:ea typeface="Times New Roman" panose="02020603050405020304" pitchFamily="18" charset="0"/>
              </a:rPr>
              <a:t>, რაც იმთავითვე მიუღებელია უფლის მსგავსად და ხატად დაბადებული ადამიანისათვის; საბოლოოდ კი ეს ლირიკული შედევრი ჭეშმარიტებისაკენ მავალ მარადიულ </a:t>
            </a:r>
            <a:r>
              <a:rPr lang="ka-GE" sz="1800" b="1" dirty="0" err="1">
                <a:effectLst/>
                <a:latin typeface="Sylfaen" panose="010A0502050306030303" pitchFamily="18" charset="0"/>
                <a:ea typeface="Times New Roman" panose="02020603050405020304" pitchFamily="18" charset="0"/>
              </a:rPr>
              <a:t>პოლემიკაზეა</a:t>
            </a:r>
            <a:r>
              <a:rPr lang="ka-GE" sz="1800" dirty="0">
                <a:effectLst/>
                <a:latin typeface="Sylfaen" panose="010A0502050306030303" pitchFamily="18" charset="0"/>
                <a:ea typeface="Times New Roman" panose="02020603050405020304" pitchFamily="18" charset="0"/>
              </a:rPr>
              <a:t> აგებული, რასაც ლექსის დასასრულს </a:t>
            </a:r>
            <a:r>
              <a:rPr lang="ka-GE" sz="1800" b="1" dirty="0">
                <a:effectLst/>
                <a:latin typeface="Sylfaen" panose="010A0502050306030303" pitchFamily="18" charset="0"/>
                <a:ea typeface="Times New Roman" panose="02020603050405020304" pitchFamily="18" charset="0"/>
              </a:rPr>
              <a:t>რიტორიკული განმეორებითაც</a:t>
            </a:r>
            <a:r>
              <a:rPr lang="ka-GE" sz="1800" dirty="0">
                <a:effectLst/>
                <a:latin typeface="Sylfaen" panose="010A0502050306030303" pitchFamily="18" charset="0"/>
                <a:ea typeface="Times New Roman" panose="02020603050405020304" pitchFamily="18" charset="0"/>
              </a:rPr>
              <a:t> მშვენივრად აღწევს პოეტი:</a:t>
            </a:r>
            <a:endParaRPr lang="en-US" sz="1800" dirty="0">
              <a:effectLst/>
              <a:latin typeface="Times New Roman" panose="02020603050405020304" pitchFamily="18" charset="0"/>
              <a:ea typeface="Times New Roman" panose="02020603050405020304" pitchFamily="18" charset="0"/>
            </a:endParaRPr>
          </a:p>
          <a:p>
            <a:pPr algn="just"/>
            <a:r>
              <a:rPr lang="ka-GE" sz="1800" dirty="0">
                <a:effectLst/>
                <a:latin typeface="Sylfaen" panose="010A0502050306030303" pitchFamily="18" charset="0"/>
                <a:ea typeface="Times New Roman" panose="02020603050405020304" pitchFamily="18" charset="0"/>
              </a:rPr>
              <a:t>				</a:t>
            </a:r>
            <a:r>
              <a:rPr lang="ka-GE" sz="1800" b="1" dirty="0">
                <a:solidFill>
                  <a:srgbClr val="005426"/>
                </a:solidFill>
                <a:effectLst/>
                <a:latin typeface="Sylfaen" panose="010A0502050306030303" pitchFamily="18" charset="0"/>
                <a:ea typeface="Times New Roman" panose="02020603050405020304" pitchFamily="18" charset="0"/>
              </a:rPr>
              <a:t>„ჰო, როდესაც მზეს შევხედე გვირგვინოსანს,</a:t>
            </a:r>
            <a:endParaRPr lang="en-US" sz="1800" b="1" dirty="0">
              <a:solidFill>
                <a:srgbClr val="005426"/>
              </a:solidFill>
              <a:effectLst/>
              <a:latin typeface="Times New Roman" panose="02020603050405020304" pitchFamily="18" charset="0"/>
              <a:ea typeface="Times New Roman" panose="02020603050405020304" pitchFamily="18" charset="0"/>
            </a:endParaRPr>
          </a:p>
          <a:p>
            <a:pPr algn="just"/>
            <a:r>
              <a:rPr lang="ka-GE" sz="1800" b="1" dirty="0">
                <a:solidFill>
                  <a:srgbClr val="005426"/>
                </a:solidFill>
                <a:effectLst/>
                <a:latin typeface="Sylfaen" panose="010A0502050306030303" pitchFamily="18" charset="0"/>
                <a:ea typeface="Times New Roman" panose="02020603050405020304" pitchFamily="18" charset="0"/>
              </a:rPr>
              <a:t>				იცი, თურმე, ქვეყანაზე გავჩნდი ოდეს,</a:t>
            </a:r>
            <a:endParaRPr lang="en-US" sz="1800" b="1" dirty="0">
              <a:solidFill>
                <a:srgbClr val="005426"/>
              </a:solidFill>
              <a:effectLst/>
              <a:latin typeface="Times New Roman" panose="02020603050405020304" pitchFamily="18" charset="0"/>
              <a:ea typeface="Times New Roman" panose="02020603050405020304" pitchFamily="18" charset="0"/>
            </a:endParaRPr>
          </a:p>
          <a:p>
            <a:pPr lvl="0" algn="just">
              <a:tabLst>
                <a:tab pos="2030730" algn="l"/>
              </a:tabLst>
            </a:pPr>
            <a:r>
              <a:rPr lang="ka-GE" sz="1800" b="1" dirty="0">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			- ბედნიერი იყოს! – უთქვამს ანგელოსსა,</a:t>
            </a:r>
            <a:endParaRPr lang="en-US" sz="1800" b="1" dirty="0">
              <a:solidFill>
                <a:srgbClr val="00542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802130" algn="just"/>
            <a:r>
              <a:rPr lang="ka-GE" sz="1800" b="1" dirty="0">
                <a:solidFill>
                  <a:srgbClr val="005426"/>
                </a:solidFill>
                <a:effectLst/>
                <a:latin typeface="Sylfaen" panose="010A0502050306030303" pitchFamily="18" charset="0"/>
                <a:ea typeface="Times New Roman" panose="02020603050405020304" pitchFamily="18" charset="0"/>
              </a:rPr>
              <a:t>			სატანამ თქვა;</a:t>
            </a:r>
            <a:endParaRPr lang="en-US" sz="1800" b="1" dirty="0">
              <a:solidFill>
                <a:srgbClr val="005426"/>
              </a:solidFill>
              <a:effectLst/>
              <a:latin typeface="Times New Roman" panose="02020603050405020304" pitchFamily="18" charset="0"/>
              <a:ea typeface="Times New Roman" panose="02020603050405020304" pitchFamily="18" charset="0"/>
            </a:endParaRPr>
          </a:p>
          <a:p>
            <a:pPr lvl="0" algn="just">
              <a:tabLst>
                <a:tab pos="2030730" algn="l"/>
              </a:tabLst>
            </a:pPr>
            <a:r>
              <a:rPr lang="ka-GE" sz="1800" b="1" dirty="0">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			- </a:t>
            </a:r>
            <a:r>
              <a:rPr lang="ka-GE" sz="1800" b="1" dirty="0" err="1">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ხა</a:t>
            </a:r>
            <a:r>
              <a:rPr lang="ka-GE" sz="1800" b="1" dirty="0">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 </a:t>
            </a:r>
            <a:r>
              <a:rPr lang="ka-GE" sz="1800" b="1" dirty="0" err="1">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ხა</a:t>
            </a:r>
            <a:r>
              <a:rPr lang="ka-GE" sz="1800" b="1" dirty="0">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 </a:t>
            </a:r>
            <a:r>
              <a:rPr lang="ka-GE" sz="1800" b="1" dirty="0" err="1">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ხა</a:t>
            </a:r>
            <a:r>
              <a:rPr lang="ka-GE" sz="1800" b="1" dirty="0">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 </a:t>
            </a:r>
            <a:r>
              <a:rPr lang="ka-GE" sz="1800" b="1" dirty="0" err="1">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ხა</a:t>
            </a:r>
            <a:r>
              <a:rPr lang="ka-GE" sz="1800" b="1" dirty="0">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 არასოდეს!“ </a:t>
            </a:r>
            <a:endParaRPr lang="en-US" sz="1800" b="1" dirty="0">
              <a:solidFill>
                <a:srgbClr val="00542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0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8393CF1B-B83C-6992-D082-76D689B7682C}"/>
              </a:ext>
            </a:extLst>
          </p:cNvPr>
          <p:cNvSpPr>
            <a:spLocks noGrp="1"/>
          </p:cNvSpPr>
          <p:nvPr>
            <p:ph type="dt" sz="half" idx="10"/>
          </p:nvPr>
        </p:nvSpPr>
        <p:spPr/>
        <p:txBody>
          <a:bodyPr/>
          <a:lstStyle/>
          <a:p>
            <a:pPr rtl="0"/>
            <a:fld id="{7EA467F0-67F1-4FFB-84D6-E0366AF5D58F}" type="datetime1">
              <a:rPr lang="ru-RU" smtClean="0"/>
              <a:t>18.06.2022</a:t>
            </a:fld>
            <a:endParaRPr lang="en-US"/>
          </a:p>
        </p:txBody>
      </p:sp>
      <p:sp>
        <p:nvSpPr>
          <p:cNvPr id="6" name="TextBox 5">
            <a:extLst>
              <a:ext uri="{FF2B5EF4-FFF2-40B4-BE49-F238E27FC236}">
                <a16:creationId xmlns:a16="http://schemas.microsoft.com/office/drawing/2014/main" id="{AA69C53F-2BB9-7392-C19B-DF338F6D7099}"/>
              </a:ext>
            </a:extLst>
          </p:cNvPr>
          <p:cNvSpPr txBox="1"/>
          <p:nvPr/>
        </p:nvSpPr>
        <p:spPr>
          <a:xfrm>
            <a:off x="858130" y="457200"/>
            <a:ext cx="10761784" cy="5632311"/>
          </a:xfrm>
          <a:prstGeom prst="rect">
            <a:avLst/>
          </a:prstGeom>
          <a:noFill/>
        </p:spPr>
        <p:txBody>
          <a:bodyPr wrap="square">
            <a:spAutoFit/>
          </a:bodyPr>
          <a:lstStyle/>
          <a:p>
            <a:pPr indent="342900" algn="just"/>
            <a:r>
              <a:rPr lang="en-US" sz="1800" dirty="0">
                <a:effectLst/>
                <a:latin typeface="Sylfaen" panose="010A0502050306030303" pitchFamily="18" charset="0"/>
                <a:ea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rPr>
              <a:t>პოეტის ყოვლისმომცველი, გულთამხილავი მზერა სულ მცირე ნიუანსსაც ვერ დატოვებს უყურადღებოდ; ანა კალანდაძის ლირიკული გმირი ერთნაირად ესათუთება:</a:t>
            </a:r>
          </a:p>
          <a:p>
            <a:pPr marL="285750" indent="-285750" algn="just">
              <a:buFont typeface="Arial" panose="020B0604020202020204" pitchFamily="34" charset="0"/>
              <a:buChar char="•"/>
            </a:pPr>
            <a:r>
              <a:rPr lang="ka-GE" sz="1800" b="1" dirty="0">
                <a:solidFill>
                  <a:srgbClr val="7030A0"/>
                </a:solidFill>
                <a:effectLst/>
                <a:latin typeface="Sylfaen" panose="010A0502050306030303" pitchFamily="18" charset="0"/>
                <a:ea typeface="Times New Roman" panose="02020603050405020304" pitchFamily="18" charset="0"/>
              </a:rPr>
              <a:t> ფართოდ გაშლილ ქართლის მინდვრებსა თუ ვარსკვლავებით მოჭედილ ცას, </a:t>
            </a:r>
          </a:p>
          <a:p>
            <a:pPr marL="285750" indent="-285750" algn="just">
              <a:buFont typeface="Arial" panose="020B0604020202020204" pitchFamily="34" charset="0"/>
              <a:buChar char="•"/>
            </a:pPr>
            <a:r>
              <a:rPr lang="ka-GE" sz="1800" b="1" dirty="0">
                <a:solidFill>
                  <a:srgbClr val="7030A0"/>
                </a:solidFill>
                <a:effectLst/>
                <a:latin typeface="Sylfaen" panose="010A0502050306030303" pitchFamily="18" charset="0"/>
                <a:ea typeface="Times New Roman" panose="02020603050405020304" pitchFamily="18" charset="0"/>
              </a:rPr>
              <a:t>მხარგაშლილ ქედებსა თუ დაბინდულ ტყეებს, </a:t>
            </a:r>
          </a:p>
          <a:p>
            <a:pPr marL="285750" indent="-285750" algn="just">
              <a:buFont typeface="Arial" panose="020B0604020202020204" pitchFamily="34" charset="0"/>
              <a:buChar char="•"/>
            </a:pPr>
            <a:r>
              <a:rPr lang="ka-GE" sz="1800" b="1" dirty="0">
                <a:solidFill>
                  <a:srgbClr val="7030A0"/>
                </a:solidFill>
                <a:effectLst/>
                <a:latin typeface="Sylfaen" panose="010A0502050306030303" pitchFamily="18" charset="0"/>
                <a:ea typeface="Times New Roman" panose="02020603050405020304" pitchFamily="18" charset="0"/>
              </a:rPr>
              <a:t>მზის </a:t>
            </a:r>
            <a:r>
              <a:rPr lang="ka-GE" sz="1800" b="1" dirty="0" err="1">
                <a:solidFill>
                  <a:srgbClr val="7030A0"/>
                </a:solidFill>
                <a:effectLst/>
                <a:latin typeface="Sylfaen" panose="010A0502050306030303" pitchFamily="18" charset="0"/>
                <a:ea typeface="Times New Roman" panose="02020603050405020304" pitchFamily="18" charset="0"/>
              </a:rPr>
              <a:t>მოხოტბე</a:t>
            </a:r>
            <a:r>
              <a:rPr lang="ka-GE" sz="1800" b="1" dirty="0">
                <a:solidFill>
                  <a:srgbClr val="7030A0"/>
                </a:solidFill>
                <a:effectLst/>
                <a:latin typeface="Sylfaen" panose="010A0502050306030303" pitchFamily="18" charset="0"/>
                <a:ea typeface="Times New Roman" panose="02020603050405020304" pitchFamily="18" charset="0"/>
              </a:rPr>
              <a:t> ჩიტუნებსა თუ მარადიული თოვლის სავანეს – თეთნულდს, </a:t>
            </a:r>
          </a:p>
          <a:p>
            <a:pPr marL="285750" indent="-285750" algn="just">
              <a:buFont typeface="Arial" panose="020B0604020202020204" pitchFamily="34" charset="0"/>
              <a:buChar char="•"/>
            </a:pPr>
            <a:r>
              <a:rPr lang="ka-GE" sz="1800" b="1" dirty="0">
                <a:solidFill>
                  <a:srgbClr val="7030A0"/>
                </a:solidFill>
                <a:effectLst/>
                <a:latin typeface="Sylfaen" panose="010A0502050306030303" pitchFamily="18" charset="0"/>
                <a:ea typeface="Times New Roman" panose="02020603050405020304" pitchFamily="18" charset="0"/>
              </a:rPr>
              <a:t>ჭიუხებში ჯიხვების ნავარდსა,</a:t>
            </a:r>
          </a:p>
          <a:p>
            <a:pPr marL="285750" indent="-285750" algn="just">
              <a:buFont typeface="Arial" panose="020B0604020202020204" pitchFamily="34" charset="0"/>
              <a:buChar char="•"/>
            </a:pPr>
            <a:r>
              <a:rPr lang="ka-GE" sz="1800" b="1" dirty="0">
                <a:solidFill>
                  <a:srgbClr val="7030A0"/>
                </a:solidFill>
                <a:effectLst/>
                <a:latin typeface="Sylfaen" panose="010A0502050306030303" pitchFamily="18" charset="0"/>
                <a:ea typeface="Times New Roman" panose="02020603050405020304" pitchFamily="18" charset="0"/>
              </a:rPr>
              <a:t>ქართველი გლეხის ნაამაგარ ვენახზე უფლის მადლად გადმოსულ მზესა და ბადახშს...</a:t>
            </a:r>
          </a:p>
          <a:p>
            <a:pPr algn="just"/>
            <a:r>
              <a:rPr lang="ka-GE" sz="1800" dirty="0">
                <a:effectLst/>
                <a:latin typeface="Sylfaen" panose="010A0502050306030303" pitchFamily="18" charset="0"/>
                <a:ea typeface="Times New Roman" panose="02020603050405020304" pitchFamily="18" charset="0"/>
              </a:rPr>
              <a:t> და მაინც, სწორედაც პოეტის მზრუნველმა თვალმა უნდა შენიშნოს წვიმისაგან გალუმპული </a:t>
            </a:r>
            <a:r>
              <a:rPr lang="ka-GE" sz="1800" dirty="0" err="1">
                <a:effectLst/>
                <a:latin typeface="Sylfaen" panose="010A0502050306030303" pitchFamily="18" charset="0"/>
                <a:ea typeface="Times New Roman" panose="02020603050405020304" pitchFamily="18" charset="0"/>
              </a:rPr>
              <a:t>ფაფანაგა</a:t>
            </a:r>
            <a:r>
              <a:rPr lang="ka-GE" sz="1800" dirty="0">
                <a:effectLst/>
                <a:latin typeface="Sylfaen" panose="010A0502050306030303" pitchFamily="18" charset="0"/>
                <a:ea typeface="Times New Roman" panose="02020603050405020304" pitchFamily="18" charset="0"/>
              </a:rPr>
              <a:t> და მიეფეროს, დააიმედოს </a:t>
            </a:r>
            <a:r>
              <a:rPr lang="ka-GE" sz="1800" dirty="0" err="1">
                <a:effectLst/>
                <a:latin typeface="Sylfaen" panose="010A0502050306030303" pitchFamily="18" charset="0"/>
                <a:ea typeface="Times New Roman" panose="02020603050405020304" pitchFamily="18" charset="0"/>
              </a:rPr>
              <a:t>მაშარისძირას</a:t>
            </a:r>
            <a:r>
              <a:rPr lang="ka-GE" sz="1800" dirty="0">
                <a:effectLst/>
                <a:latin typeface="Sylfaen" panose="010A0502050306030303" pitchFamily="18" charset="0"/>
                <a:ea typeface="Times New Roman" panose="02020603050405020304" pitchFamily="18" charset="0"/>
              </a:rPr>
              <a:t> თავშეფარებული:</a:t>
            </a:r>
          </a:p>
          <a:p>
            <a:pPr indent="342900" algn="just"/>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				</a:t>
            </a:r>
            <a:r>
              <a:rPr lang="ka-GE" sz="1800" b="1" dirty="0">
                <a:solidFill>
                  <a:srgbClr val="005426"/>
                </a:solidFill>
                <a:effectLst/>
                <a:latin typeface="Sylfaen" panose="010A0502050306030303" pitchFamily="18" charset="0"/>
                <a:ea typeface="Times New Roman" panose="02020603050405020304" pitchFamily="18" charset="0"/>
              </a:rPr>
              <a:t>„წვიმს, </a:t>
            </a:r>
            <a:r>
              <a:rPr lang="ka-GE" sz="1800" b="1" dirty="0" err="1">
                <a:solidFill>
                  <a:srgbClr val="005426"/>
                </a:solidFill>
                <a:effectLst/>
                <a:latin typeface="Sylfaen" panose="010A0502050306030303" pitchFamily="18" charset="0"/>
                <a:ea typeface="Times New Roman" panose="02020603050405020304" pitchFamily="18" charset="0"/>
              </a:rPr>
              <a:t>ფაფანაგა</a:t>
            </a:r>
            <a:r>
              <a:rPr lang="ka-GE" sz="1800" b="1" dirty="0">
                <a:solidFill>
                  <a:srgbClr val="005426"/>
                </a:solidFill>
                <a:effectLst/>
                <a:latin typeface="Sylfaen" panose="010A0502050306030303" pitchFamily="18" charset="0"/>
                <a:ea typeface="Times New Roman" panose="02020603050405020304" pitchFamily="18" charset="0"/>
              </a:rPr>
              <a:t> სველდება</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1800" b="1" dirty="0">
                <a:solidFill>
                  <a:srgbClr val="005426"/>
                </a:solidFill>
                <a:effectLst/>
                <a:latin typeface="Sylfaen" panose="010A0502050306030303" pitchFamily="18" charset="0"/>
                <a:ea typeface="Times New Roman" panose="02020603050405020304" pitchFamily="18" charset="0"/>
              </a:rPr>
              <a:t>				</a:t>
            </a:r>
            <a:r>
              <a:rPr lang="ka-GE" sz="1800" b="1" dirty="0" err="1">
                <a:solidFill>
                  <a:srgbClr val="005426"/>
                </a:solidFill>
                <a:effectLst/>
                <a:latin typeface="Sylfaen" panose="010A0502050306030303" pitchFamily="18" charset="0"/>
                <a:ea typeface="Times New Roman" panose="02020603050405020304" pitchFamily="18" charset="0"/>
              </a:rPr>
              <a:t>ჭრელის</a:t>
            </a:r>
            <a:r>
              <a:rPr lang="ka-GE" sz="1800" b="1" dirty="0">
                <a:solidFill>
                  <a:srgbClr val="005426"/>
                </a:solidFill>
                <a:effectLst/>
                <a:latin typeface="Sylfaen" panose="010A0502050306030303" pitchFamily="18" charset="0"/>
                <a:ea typeface="Times New Roman" panose="02020603050405020304" pitchFamily="18" charset="0"/>
              </a:rPr>
              <a:t> </a:t>
            </a:r>
            <a:r>
              <a:rPr lang="ka-GE" sz="1800" b="1" dirty="0" err="1">
                <a:solidFill>
                  <a:srgbClr val="005426"/>
                </a:solidFill>
                <a:effectLst/>
                <a:latin typeface="Sylfaen" panose="010A0502050306030303" pitchFamily="18" charset="0"/>
                <a:ea typeface="Times New Roman" panose="02020603050405020304" pitchFamily="18" charset="0"/>
              </a:rPr>
              <a:t>მაშარისძირისა</a:t>
            </a:r>
            <a:r>
              <a:rPr lang="ka-GE" sz="1800" b="1" dirty="0">
                <a:solidFill>
                  <a:srgbClr val="005426"/>
                </a:solidFill>
                <a:effectLst/>
                <a:latin typeface="Sylfaen" panose="010A0502050306030303" pitchFamily="18" charset="0"/>
                <a:ea typeface="Times New Roman" panose="02020603050405020304" pitchFamily="18" charset="0"/>
              </a:rPr>
              <a:t>...</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1800" b="1" dirty="0">
                <a:solidFill>
                  <a:srgbClr val="005426"/>
                </a:solidFill>
                <a:effectLst/>
                <a:latin typeface="Sylfaen" panose="010A0502050306030303" pitchFamily="18" charset="0"/>
                <a:ea typeface="Times New Roman" panose="02020603050405020304" pitchFamily="18" charset="0"/>
              </a:rPr>
              <a:t>				ნუ ტირი, ჩემო პატარავ,</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1800" b="1" dirty="0">
                <a:solidFill>
                  <a:srgbClr val="005426"/>
                </a:solidFill>
                <a:effectLst/>
                <a:latin typeface="Sylfaen" panose="010A0502050306030303" pitchFamily="18" charset="0"/>
                <a:ea typeface="Times New Roman" panose="02020603050405020304" pitchFamily="18" charset="0"/>
              </a:rPr>
              <a:t>				მზე კვლავ დააფენს ღიმილსა...</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1800" b="1" dirty="0">
                <a:solidFill>
                  <a:srgbClr val="005426"/>
                </a:solidFill>
                <a:effectLst/>
                <a:latin typeface="Sylfaen" panose="010A0502050306030303" pitchFamily="18" charset="0"/>
                <a:ea typeface="Times New Roman" panose="02020603050405020304" pitchFamily="18" charset="0"/>
              </a:rPr>
              <a:t>				დიდი მინდვრები დანამოს,</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1800" b="1" dirty="0">
                <a:solidFill>
                  <a:srgbClr val="005426"/>
                </a:solidFill>
                <a:effectLst/>
                <a:latin typeface="Sylfaen" panose="010A0502050306030303" pitchFamily="18" charset="0"/>
                <a:ea typeface="Times New Roman" panose="02020603050405020304" pitchFamily="18" charset="0"/>
              </a:rPr>
              <a:t>				ეს ხომ... წესია წვიმისა?“</a:t>
            </a:r>
          </a:p>
          <a:p>
            <a:pPr indent="342900" algn="just"/>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 და ყველაფერი ხალხური პოეზიის უშრეტი ველიდან მონაბერი კილოთი და უშუალო, ხალხური ლექსიკით, ხალხური პოეზიის </a:t>
            </a:r>
            <a:r>
              <a:rPr lang="ka-GE" sz="1800" dirty="0" err="1">
                <a:effectLst/>
                <a:latin typeface="Sylfaen" panose="010A0502050306030303" pitchFamily="18" charset="0"/>
                <a:ea typeface="Times New Roman" panose="02020603050405020304" pitchFamily="18" charset="0"/>
              </a:rPr>
              <a:t>სამშვენისებითა</a:t>
            </a:r>
            <a:r>
              <a:rPr lang="ka-GE" sz="1800" dirty="0">
                <a:effectLst/>
                <a:latin typeface="Sylfaen" panose="010A0502050306030303" pitchFamily="18" charset="0"/>
                <a:ea typeface="Times New Roman" panose="02020603050405020304" pitchFamily="18" charset="0"/>
              </a:rPr>
              <a:t> და სულიერი შემართებით არის ნასაზრდოები...</a:t>
            </a:r>
            <a:endParaRPr lang="en-US" sz="1800" dirty="0">
              <a:effectLst/>
              <a:latin typeface="Times New Roman" panose="02020603050405020304" pitchFamily="18" charset="0"/>
              <a:ea typeface="Times New Roman" panose="02020603050405020304" pitchFamily="18" charset="0"/>
            </a:endParaRPr>
          </a:p>
        </p:txBody>
      </p:sp>
      <p:pic>
        <p:nvPicPr>
          <p:cNvPr id="12290" name="Picture 2" descr="საადრეო და საგვიანო წვიმის წინასწარმეტყველების აღსრულება">
            <a:extLst>
              <a:ext uri="{FF2B5EF4-FFF2-40B4-BE49-F238E27FC236}">
                <a16:creationId xmlns:a16="http://schemas.microsoft.com/office/drawing/2014/main" id="{6AFFFD0D-73A8-ECA5-59AD-2E92F8342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613" y="2954216"/>
            <a:ext cx="3029025" cy="206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6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BE60006-AF8C-CB57-9B82-B2E251878C13}"/>
              </a:ext>
            </a:extLst>
          </p:cNvPr>
          <p:cNvSpPr>
            <a:spLocks noGrp="1"/>
          </p:cNvSpPr>
          <p:nvPr>
            <p:ph idx="1"/>
          </p:nvPr>
        </p:nvSpPr>
        <p:spPr>
          <a:xfrm>
            <a:off x="168811" y="327074"/>
            <a:ext cx="11479237" cy="6203852"/>
          </a:xfrm>
        </p:spPr>
        <p:txBody>
          <a:bodyPr>
            <a:normAutofit lnSpcReduction="10000"/>
          </a:bodyPr>
          <a:lstStyle/>
          <a:p>
            <a:pPr indent="0" algn="just">
              <a:lnSpc>
                <a:spcPct val="150000"/>
              </a:lnSpc>
              <a:buNone/>
            </a:pPr>
            <a:r>
              <a:rPr lang="ka-GE" sz="1800" dirty="0">
                <a:effectLst/>
                <a:latin typeface="Sylfaen" panose="010A0502050306030303" pitchFamily="18" charset="0"/>
                <a:ea typeface="Times New Roman" panose="02020603050405020304" pitchFamily="18" charset="0"/>
              </a:rPr>
              <a:t>          ანა კალანდაძის (1924 – 2008) შემობრძანება ქართულ პოეზიაში ახალი ფერების ზეიმი, ახალი სურნელის მოფენა იყო; ეს ის ხელთუქმნელი ფერები და ზეგარდმო სურნელია, ამტანმა და გამტანმა, მართალმა და სულგრძელმა ქართულმა სოფელმა კეთილ  მეგზურად რომ გამოაყოლა გოგონას ჭრელსა და ხმაურიან, ხშირად გულცივსა და გოროზ ქალაქში, რათა ომისშემდგომი დაძაბულობა და </a:t>
            </a:r>
            <a:r>
              <a:rPr lang="ka-GE" sz="1800" dirty="0" err="1">
                <a:effectLst/>
                <a:latin typeface="Sylfaen" panose="010A0502050306030303" pitchFamily="18" charset="0"/>
                <a:ea typeface="Times New Roman" panose="02020603050405020304" pitchFamily="18" charset="0"/>
              </a:rPr>
              <a:t>დათალხულობა</a:t>
            </a:r>
            <a:r>
              <a:rPr lang="ka-GE" sz="1800" dirty="0">
                <a:effectLst/>
                <a:latin typeface="Sylfaen" panose="010A0502050306030303" pitchFamily="18" charset="0"/>
                <a:ea typeface="Times New Roman" panose="02020603050405020304" pitchFamily="18" charset="0"/>
              </a:rPr>
              <a:t> მისებური სინაზითა და სითბოთი გაეხარებინა, სისადავესა და </a:t>
            </a:r>
            <a:r>
              <a:rPr lang="ka-GE" sz="1800" dirty="0" err="1">
                <a:effectLst/>
                <a:latin typeface="Sylfaen" panose="010A0502050306030303" pitchFamily="18" charset="0"/>
                <a:ea typeface="Times New Roman" panose="02020603050405020304" pitchFamily="18" charset="0"/>
              </a:rPr>
              <a:t>უშუალობასთან</a:t>
            </a:r>
            <a:r>
              <a:rPr lang="ka-GE" sz="1800" dirty="0">
                <a:effectLst/>
                <a:latin typeface="Sylfaen" panose="010A0502050306030303" pitchFamily="18" charset="0"/>
                <a:ea typeface="Times New Roman" panose="02020603050405020304" pitchFamily="18" charset="0"/>
              </a:rPr>
              <a:t> წილნაყარი სიბრძნით გამოეფხიზლებინა მშობელი ხალხი... აკი თავადვე გრძნობდა საკუთარ შეუვალობას... პირად ცხოვრებაში უაღრესად მოკრძალებული პოეტი 1945 წელს დაწერილ ლექსში </a:t>
            </a:r>
            <a:r>
              <a:rPr lang="ka-GE" sz="2800" b="1" dirty="0">
                <a:solidFill>
                  <a:srgbClr val="7030A0"/>
                </a:solidFill>
                <a:effectLst/>
                <a:latin typeface="Sylfaen" panose="010A0502050306030303" pitchFamily="18" charset="0"/>
                <a:ea typeface="Times New Roman" panose="02020603050405020304" pitchFamily="18" charset="0"/>
              </a:rPr>
              <a:t>„რა ვარ!“ </a:t>
            </a:r>
            <a:r>
              <a:rPr lang="ka-GE" sz="1800" dirty="0">
                <a:effectLst/>
                <a:latin typeface="Sylfaen" panose="010A0502050306030303" pitchFamily="18" charset="0"/>
                <a:ea typeface="Times New Roman" panose="02020603050405020304" pitchFamily="18" charset="0"/>
              </a:rPr>
              <a:t>ამბობს: </a:t>
            </a:r>
            <a:r>
              <a:rPr lang="ka-GE" sz="2400" b="1" dirty="0">
                <a:solidFill>
                  <a:srgbClr val="C00000"/>
                </a:solidFill>
                <a:effectLst/>
                <a:latin typeface="Sylfaen" panose="010A0502050306030303" pitchFamily="18" charset="0"/>
                <a:ea typeface="Times New Roman" panose="02020603050405020304" pitchFamily="18" charset="0"/>
              </a:rPr>
              <a:t>„</a:t>
            </a:r>
            <a:r>
              <a:rPr lang="ka-GE" sz="2400" b="1" dirty="0" err="1">
                <a:solidFill>
                  <a:srgbClr val="C00000"/>
                </a:solidFill>
                <a:effectLst/>
                <a:latin typeface="Sylfaen" panose="010A0502050306030303" pitchFamily="18" charset="0"/>
                <a:ea typeface="Times New Roman" panose="02020603050405020304" pitchFamily="18" charset="0"/>
              </a:rPr>
              <a:t>იალაღებით</a:t>
            </a:r>
            <a:r>
              <a:rPr lang="ka-GE" sz="2400" b="1" dirty="0">
                <a:solidFill>
                  <a:srgbClr val="C00000"/>
                </a:solidFill>
                <a:effectLst/>
                <a:latin typeface="Sylfaen" panose="010A0502050306030303" pitchFamily="18" charset="0"/>
                <a:ea typeface="Times New Roman" panose="02020603050405020304" pitchFamily="18" charset="0"/>
              </a:rPr>
              <a:t> მობერილ ვარ </a:t>
            </a:r>
            <a:r>
              <a:rPr lang="ka-GE" sz="2400" b="1" dirty="0" err="1">
                <a:solidFill>
                  <a:srgbClr val="C00000"/>
                </a:solidFill>
                <a:effectLst/>
                <a:latin typeface="Sylfaen" panose="010A0502050306030303" pitchFamily="18" charset="0"/>
                <a:ea typeface="Times New Roman" panose="02020603050405020304" pitchFamily="18" charset="0"/>
              </a:rPr>
              <a:t>სიყვარულისად</a:t>
            </a:r>
            <a:r>
              <a:rPr lang="ka-GE" sz="2400" b="1" dirty="0">
                <a:solidFill>
                  <a:srgbClr val="C00000"/>
                </a:solidFill>
                <a:effectLst/>
                <a:latin typeface="Sylfaen" panose="010A0502050306030303" pitchFamily="18" charset="0"/>
                <a:ea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rPr>
              <a:t>და, საკუთარ პოეტურ ძალაში დარწმუნებული, რომ ძალუძს, გაარღვიოს უსანდომო ბანალური სივრცე, ხმამაღლა აცხადებს:</a:t>
            </a:r>
            <a:endParaRPr lang="en-US" sz="1800" dirty="0">
              <a:effectLst/>
              <a:latin typeface="Times New Roman" panose="02020603050405020304" pitchFamily="18" charset="0"/>
              <a:ea typeface="Times New Roman" panose="02020603050405020304" pitchFamily="18" charset="0"/>
            </a:endParaRPr>
          </a:p>
          <a:p>
            <a:pPr indent="0">
              <a:buNone/>
            </a:pPr>
            <a:r>
              <a:rPr lang="ka-GE" sz="1800" dirty="0">
                <a:effectLst/>
                <a:latin typeface="Sylfaen" panose="010A0502050306030303" pitchFamily="18" charset="0"/>
                <a:ea typeface="Times New Roman" panose="02020603050405020304" pitchFamily="18" charset="0"/>
              </a:rPr>
              <a:t>			</a:t>
            </a:r>
            <a:r>
              <a:rPr lang="ka-GE" sz="2000" b="1" i="1" dirty="0">
                <a:solidFill>
                  <a:srgbClr val="00B050"/>
                </a:solidFill>
                <a:effectLst/>
                <a:latin typeface="Sylfaen" panose="010A0502050306030303" pitchFamily="18" charset="0"/>
                <a:ea typeface="Times New Roman" panose="02020603050405020304" pitchFamily="18" charset="0"/>
              </a:rPr>
              <a:t>„მაგრამ... დახედეთ განჩინებას</a:t>
            </a:r>
            <a:endParaRPr lang="en-US" sz="2000" b="1" i="1" dirty="0">
              <a:solidFill>
                <a:srgbClr val="00B050"/>
              </a:solidFill>
              <a:effectLst/>
              <a:latin typeface="Times New Roman" panose="02020603050405020304" pitchFamily="18" charset="0"/>
              <a:ea typeface="Times New Roman" panose="02020603050405020304" pitchFamily="18" charset="0"/>
            </a:endParaRPr>
          </a:p>
          <a:p>
            <a:pPr indent="0">
              <a:buNone/>
            </a:pPr>
            <a:r>
              <a:rPr lang="ka-GE" sz="2000" b="1" i="1" dirty="0">
                <a:solidFill>
                  <a:srgbClr val="00B050"/>
                </a:solidFill>
                <a:effectLst/>
                <a:latin typeface="Sylfaen" panose="010A0502050306030303" pitchFamily="18" charset="0"/>
                <a:ea typeface="Times New Roman" panose="02020603050405020304" pitchFamily="18" charset="0"/>
              </a:rPr>
              <a:t>			ამა სოფლისას:</a:t>
            </a:r>
            <a:endParaRPr lang="en-US" sz="2000" b="1" i="1" dirty="0">
              <a:solidFill>
                <a:srgbClr val="00B050"/>
              </a:solidFill>
              <a:effectLst/>
              <a:latin typeface="Times New Roman" panose="02020603050405020304" pitchFamily="18" charset="0"/>
              <a:ea typeface="Times New Roman" panose="02020603050405020304" pitchFamily="18" charset="0"/>
            </a:endParaRPr>
          </a:p>
          <a:p>
            <a:pPr indent="0">
              <a:buNone/>
            </a:pPr>
            <a:r>
              <a:rPr lang="ka-GE" sz="2000" b="1" i="1" dirty="0">
                <a:solidFill>
                  <a:srgbClr val="00B050"/>
                </a:solidFill>
                <a:effectLst/>
                <a:latin typeface="Sylfaen" panose="010A0502050306030303" pitchFamily="18" charset="0"/>
                <a:ea typeface="Times New Roman" panose="02020603050405020304" pitchFamily="18" charset="0"/>
              </a:rPr>
              <a:t>			მეტყვი, სცდებიო, პატარა ქალო!</a:t>
            </a:r>
            <a:endParaRPr lang="en-US" sz="2000" b="1" i="1" dirty="0">
              <a:solidFill>
                <a:srgbClr val="00B050"/>
              </a:solidFill>
              <a:effectLst/>
              <a:latin typeface="Times New Roman" panose="02020603050405020304" pitchFamily="18" charset="0"/>
              <a:ea typeface="Times New Roman" panose="02020603050405020304" pitchFamily="18" charset="0"/>
            </a:endParaRPr>
          </a:p>
          <a:p>
            <a:pPr indent="0">
              <a:buNone/>
            </a:pPr>
            <a:r>
              <a:rPr lang="ka-GE" sz="2000" b="1" i="1" dirty="0">
                <a:solidFill>
                  <a:srgbClr val="00B050"/>
                </a:solidFill>
                <a:effectLst/>
                <a:latin typeface="Sylfaen" panose="010A0502050306030303" pitchFamily="18" charset="0"/>
                <a:ea typeface="Times New Roman" panose="02020603050405020304" pitchFamily="18" charset="0"/>
              </a:rPr>
              <a:t>			შთაბერე ქარო, – ნახონ ძალა</a:t>
            </a:r>
            <a:endParaRPr lang="en-US" sz="2000" b="1" i="1" dirty="0">
              <a:solidFill>
                <a:srgbClr val="00B050"/>
              </a:solidFill>
              <a:effectLst/>
              <a:latin typeface="Times New Roman" panose="02020603050405020304" pitchFamily="18" charset="0"/>
              <a:ea typeface="Times New Roman" panose="02020603050405020304" pitchFamily="18" charset="0"/>
            </a:endParaRPr>
          </a:p>
          <a:p>
            <a:pPr indent="0">
              <a:buNone/>
            </a:pPr>
            <a:r>
              <a:rPr lang="ka-GE" sz="2000" b="1" i="1" dirty="0">
                <a:solidFill>
                  <a:srgbClr val="00B050"/>
                </a:solidFill>
                <a:effectLst/>
                <a:latin typeface="Sylfaen" panose="010A0502050306030303" pitchFamily="18" charset="0"/>
                <a:ea typeface="Times New Roman" panose="02020603050405020304" pitchFamily="18" charset="0"/>
              </a:rPr>
              <a:t>			ჩემი გრძნობისა!“</a:t>
            </a:r>
            <a:endParaRPr lang="en-US" sz="2000" b="1" i="1" dirty="0">
              <a:solidFill>
                <a:srgbClr val="00B050"/>
              </a:solidFill>
              <a:effectLst/>
              <a:latin typeface="Times New Roman" panose="02020603050405020304" pitchFamily="18" charset="0"/>
              <a:ea typeface="Times New Roman" panose="02020603050405020304" pitchFamily="18" charset="0"/>
            </a:endParaRPr>
          </a:p>
          <a:p>
            <a:endParaRPr lang="en-US" dirty="0"/>
          </a:p>
        </p:txBody>
      </p:sp>
      <p:sp>
        <p:nvSpPr>
          <p:cNvPr id="4" name="Дата 3">
            <a:extLst>
              <a:ext uri="{FF2B5EF4-FFF2-40B4-BE49-F238E27FC236}">
                <a16:creationId xmlns:a16="http://schemas.microsoft.com/office/drawing/2014/main" id="{1BDC3768-16CC-D90E-6387-6288EB327193}"/>
              </a:ext>
            </a:extLst>
          </p:cNvPr>
          <p:cNvSpPr>
            <a:spLocks noGrp="1"/>
          </p:cNvSpPr>
          <p:nvPr>
            <p:ph type="dt" sz="half" idx="10"/>
          </p:nvPr>
        </p:nvSpPr>
        <p:spPr/>
        <p:txBody>
          <a:bodyPr/>
          <a:lstStyle/>
          <a:p>
            <a:pPr rtl="0"/>
            <a:fld id="{7EA467F0-67F1-4FFB-84D6-E0366AF5D58F}" type="datetime1">
              <a:rPr lang="ru-RU" smtClean="0"/>
              <a:t>18.06.2022</a:t>
            </a:fld>
            <a:endParaRPr lang="en-US"/>
          </a:p>
        </p:txBody>
      </p:sp>
    </p:spTree>
    <p:extLst>
      <p:ext uri="{BB962C8B-B14F-4D97-AF65-F5344CB8AC3E}">
        <p14:creationId xmlns:p14="http://schemas.microsoft.com/office/powerpoint/2010/main" val="228994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B95327A0-6B8D-974C-2A99-B9DB55D3E869}"/>
              </a:ext>
            </a:extLst>
          </p:cNvPr>
          <p:cNvSpPr>
            <a:spLocks noGrp="1"/>
          </p:cNvSpPr>
          <p:nvPr>
            <p:ph type="dt" sz="half" idx="10"/>
          </p:nvPr>
        </p:nvSpPr>
        <p:spPr/>
        <p:txBody>
          <a:bodyPr/>
          <a:lstStyle/>
          <a:p>
            <a:pPr rtl="0"/>
            <a:fld id="{7EA467F0-67F1-4FFB-84D6-E0366AF5D58F}" type="datetime1">
              <a:rPr lang="ru-RU" smtClean="0"/>
              <a:t>18.06.2022</a:t>
            </a:fld>
            <a:endParaRPr lang="en-US"/>
          </a:p>
        </p:txBody>
      </p:sp>
      <p:pic>
        <p:nvPicPr>
          <p:cNvPr id="13314" name="Picture 2" descr="რატომ მოხდა წარღვნა და მოსალოდნელია თუ არა მისი განმეორება -">
            <a:extLst>
              <a:ext uri="{FF2B5EF4-FFF2-40B4-BE49-F238E27FC236}">
                <a16:creationId xmlns:a16="http://schemas.microsoft.com/office/drawing/2014/main" id="{8BB47176-7DE7-0100-AB64-B2B948095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2327" y="1814731"/>
            <a:ext cx="2389842" cy="14978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842D033-BE9B-51A0-96B8-5641D602288D}"/>
              </a:ext>
            </a:extLst>
          </p:cNvPr>
          <p:cNvSpPr txBox="1"/>
          <p:nvPr/>
        </p:nvSpPr>
        <p:spPr>
          <a:xfrm>
            <a:off x="534573" y="590142"/>
            <a:ext cx="11176488" cy="5909310"/>
          </a:xfrm>
          <a:prstGeom prst="rect">
            <a:avLst/>
          </a:prstGeom>
          <a:noFill/>
        </p:spPr>
        <p:txBody>
          <a:bodyPr wrap="square">
            <a:spAutoFit/>
          </a:bodyPr>
          <a:lstStyle/>
          <a:p>
            <a:pPr indent="342900" algn="just"/>
            <a:r>
              <a:rPr lang="ka-GE" sz="1800" dirty="0">
                <a:effectLst/>
                <a:latin typeface="Sylfaen" panose="010A0502050306030303" pitchFamily="18" charset="0"/>
                <a:ea typeface="Times New Roman" panose="02020603050405020304" pitchFamily="18" charset="0"/>
              </a:rPr>
              <a:t>წვიმა, </a:t>
            </a:r>
            <a:r>
              <a:rPr lang="ka-GE" sz="1800" dirty="0" err="1">
                <a:effectLst/>
                <a:latin typeface="Sylfaen" panose="010A0502050306030303" pitchFamily="18" charset="0"/>
                <a:ea typeface="Times New Roman" panose="02020603050405020304" pitchFamily="18" charset="0"/>
              </a:rPr>
              <a:t>მითოსური</a:t>
            </a:r>
            <a:r>
              <a:rPr lang="ka-GE" sz="1800" dirty="0">
                <a:effectLst/>
                <a:latin typeface="Sylfaen" panose="010A0502050306030303" pitchFamily="18" charset="0"/>
                <a:ea typeface="Times New Roman" panose="02020603050405020304" pitchFamily="18" charset="0"/>
              </a:rPr>
              <a:t> მსოფლმხედველობითაც და ემპირიულადაც, უდიდესი ღვთაებრივ მადლისა და სასწაულის გამოვლინება, განსაკუთრებული ფუნქციით არის დატვირთული ანა კალანდაძის პოეზიაში და ეს შემთხვევითი როდია. წვიმის </a:t>
            </a:r>
            <a:r>
              <a:rPr lang="ka-GE" sz="1800" dirty="0" err="1">
                <a:effectLst/>
                <a:latin typeface="Sylfaen" panose="010A0502050306030303" pitchFamily="18" charset="0"/>
                <a:ea typeface="Times New Roman" panose="02020603050405020304" pitchFamily="18" charset="0"/>
              </a:rPr>
              <a:t>ტრდიციული</a:t>
            </a:r>
            <a:r>
              <a:rPr lang="ka-GE" sz="1800" dirty="0">
                <a:effectLst/>
                <a:latin typeface="Sylfaen" panose="010A0502050306030303" pitchFamily="18" charset="0"/>
                <a:ea typeface="Times New Roman" panose="02020603050405020304" pitchFamily="18" charset="0"/>
              </a:rPr>
              <a:t> სიმბოლიკა, რომელიც თითქოს მზის ანტაგონისტია, იმთავითვე, მზეს, მზის სხივებს ენათესავება, რამდენადაც მიწის განაყოფიერება, მისი სიცოცხლისუნარიანობა, მზესთან ერთად, წვიმის ფუნქციაც არის. </a:t>
            </a:r>
          </a:p>
          <a:p>
            <a:pPr indent="342900" algn="just"/>
            <a:endParaRPr lang="ka-GE" dirty="0">
              <a:latin typeface="Sylfaen" panose="010A0502050306030303" pitchFamily="18" charset="0"/>
              <a:ea typeface="Times New Roman" panose="02020603050405020304" pitchFamily="18" charset="0"/>
            </a:endParaRPr>
          </a:p>
          <a:p>
            <a:pPr indent="342900" algn="just"/>
            <a:endParaRPr lang="ka-GE" sz="1800" dirty="0">
              <a:effectLst/>
              <a:latin typeface="Sylfaen" panose="010A0502050306030303" pitchFamily="18" charset="0"/>
              <a:ea typeface="Times New Roman" panose="02020603050405020304" pitchFamily="18" charset="0"/>
            </a:endParaRPr>
          </a:p>
          <a:p>
            <a:pPr indent="342900" algn="just"/>
            <a:endParaRPr lang="ka-GE" dirty="0">
              <a:latin typeface="Sylfaen" panose="010A0502050306030303" pitchFamily="18" charset="0"/>
              <a:ea typeface="Times New Roman" panose="02020603050405020304" pitchFamily="18" charset="0"/>
            </a:endParaRPr>
          </a:p>
          <a:p>
            <a:pPr indent="342900" algn="just"/>
            <a:endParaRPr lang="ka-GE" sz="1800" dirty="0">
              <a:effectLst/>
              <a:latin typeface="Sylfaen" panose="010A0502050306030303" pitchFamily="18" charset="0"/>
              <a:ea typeface="Times New Roman" panose="02020603050405020304" pitchFamily="18" charset="0"/>
            </a:endParaRPr>
          </a:p>
          <a:p>
            <a:pPr indent="342900" algn="just"/>
            <a:endParaRPr lang="ka-GE" sz="1800" dirty="0">
              <a:effectLst/>
              <a:latin typeface="Sylfaen" panose="010A0502050306030303"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ბერძნული მითოსიდან მოყოლებული (ზევსი ოქროს წვიმად გარდაისახა, რათა შეეღწია კოშკში ჩაკეტილ </a:t>
            </a:r>
            <a:r>
              <a:rPr lang="ka-GE" sz="1800" dirty="0" err="1">
                <a:effectLst/>
                <a:latin typeface="Sylfaen" panose="010A0502050306030303" pitchFamily="18" charset="0"/>
                <a:ea typeface="Times New Roman" panose="02020603050405020304" pitchFamily="18" charset="0"/>
              </a:rPr>
              <a:t>დანაეასთან</a:t>
            </a:r>
            <a:r>
              <a:rPr lang="ka-GE" sz="1800" dirty="0">
                <a:effectLst/>
                <a:latin typeface="Sylfaen" panose="010A0502050306030303" pitchFamily="18" charset="0"/>
                <a:ea typeface="Times New Roman" panose="02020603050405020304" pitchFamily="18" charset="0"/>
              </a:rPr>
              <a:t>) წვიმა, ღრუბელი ნაყოფიერებასთან ასოცირდება; </a:t>
            </a:r>
          </a:p>
          <a:p>
            <a:pPr indent="342900" algn="just"/>
            <a:r>
              <a:rPr lang="ka-GE" sz="1800" dirty="0">
                <a:effectLst/>
                <a:latin typeface="Sylfaen" panose="010A0502050306030303" pitchFamily="18" charset="0"/>
                <a:ea typeface="Times New Roman" panose="02020603050405020304" pitchFamily="18" charset="0"/>
              </a:rPr>
              <a:t>წვიმაში განბანვა კი მსოფლიოს მრავალი ხალხის (და მათ შორის ქართველთა) რწმენა–წარმოდგენებში სულიერი განწმენდის სიმბოლური მეტაფორაა.  ბიბლიური სიმბოლიკითაც ღვთის რისხვის გამოხატულება და ნება, რათა განწმენდილიყო ცოდვილი დედამიწა, წარღვნით აღესრულა </a:t>
            </a:r>
            <a:r>
              <a:rPr lang="ka-GE" sz="1800" b="1" dirty="0">
                <a:solidFill>
                  <a:srgbClr val="C00000"/>
                </a:solidFill>
                <a:effectLst/>
                <a:latin typeface="Sylfaen" panose="010A0502050306030303" pitchFamily="18" charset="0"/>
                <a:ea typeface="Times New Roman" panose="02020603050405020304" pitchFamily="18" charset="0"/>
              </a:rPr>
              <a:t>(„აწვიმდა ქვეყანას ორმოცი დღე და ორმოცი ღამე“</a:t>
            </a:r>
            <a:r>
              <a:rPr lang="ka-GE" sz="1800" dirty="0">
                <a:effectLst/>
                <a:latin typeface="Sylfaen" panose="010A0502050306030303" pitchFamily="18" charset="0"/>
                <a:ea typeface="Times New Roman" panose="02020603050405020304" pitchFamily="18" charset="0"/>
              </a:rPr>
              <a:t>. – დაბ., 7: 12). </a:t>
            </a:r>
          </a:p>
          <a:p>
            <a:pPr indent="342900" algn="just"/>
            <a:r>
              <a:rPr lang="ka-GE" sz="1800" dirty="0">
                <a:effectLst/>
                <a:latin typeface="Sylfaen" panose="010A0502050306030303" pitchFamily="18" charset="0"/>
                <a:ea typeface="Times New Roman" panose="02020603050405020304" pitchFamily="18" charset="0"/>
              </a:rPr>
              <a:t>წვიმის ტრადიციული სიმბოლიკა ყველაზე უკეთ, ყველაზე შთამბეჭდავად</a:t>
            </a:r>
          </a:p>
          <a:p>
            <a:pPr indent="342900" algn="just"/>
            <a:r>
              <a:rPr lang="ka-GE" sz="1800" dirty="0">
                <a:effectLst/>
                <a:latin typeface="Sylfaen" panose="010A0502050306030303" pitchFamily="18" charset="0"/>
                <a:ea typeface="Times New Roman" panose="02020603050405020304" pitchFamily="18" charset="0"/>
              </a:rPr>
              <a:t>ხალხურმა შემოქმედებამ და წეს–ჩვეულებებმა შემოინახა, მასთან დედამიწისა და მისი ბინადრების სიჯანსაღე–სიცოცხლე ასოცირდება და, ბუნებრივია, ანა კალანდაძის ზეშთაგონებით დაპურებული პოეზიისათვის წვიმა სიცოცხლესთან, განახლებასთან, სრულყოფილებასთან არის ასოცირებული. ლექსი </a:t>
            </a:r>
            <a:r>
              <a:rPr lang="ka-GE" sz="1800" b="1" dirty="0">
                <a:solidFill>
                  <a:srgbClr val="0070C0"/>
                </a:solidFill>
                <a:effectLst/>
                <a:latin typeface="Sylfaen" panose="010A0502050306030303" pitchFamily="18" charset="0"/>
                <a:ea typeface="Times New Roman" panose="02020603050405020304" pitchFamily="18" charset="0"/>
              </a:rPr>
              <a:t>„ჟუჟუნა წვიმა მოვიდა“ </a:t>
            </a:r>
            <a:r>
              <a:rPr lang="ka-GE" sz="1800" dirty="0">
                <a:effectLst/>
                <a:latin typeface="Sylfaen" panose="010A0502050306030303" pitchFamily="18" charset="0"/>
                <a:ea typeface="Times New Roman" panose="02020603050405020304" pitchFamily="18" charset="0"/>
              </a:rPr>
              <a:t>სწორედაც ამგვარი განწყობით საზრდოობს.</a:t>
            </a:r>
            <a:endParaRPr lang="en-US" sz="1800" dirty="0">
              <a:effectLst/>
              <a:latin typeface="Times New Roman" panose="02020603050405020304" pitchFamily="18" charset="0"/>
              <a:ea typeface="Times New Roman" panose="02020603050405020304" pitchFamily="18" charset="0"/>
            </a:endParaRPr>
          </a:p>
        </p:txBody>
      </p:sp>
      <p:pic>
        <p:nvPicPr>
          <p:cNvPr id="13316" name="Picture 4" descr="ზევსი">
            <a:extLst>
              <a:ext uri="{FF2B5EF4-FFF2-40B4-BE49-F238E27FC236}">
                <a16:creationId xmlns:a16="http://schemas.microsoft.com/office/drawing/2014/main" id="{5246E4C8-729C-B3B6-DFF4-8306102AE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090" y="2039814"/>
            <a:ext cx="2055937" cy="129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63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8FCF2800-53A8-948E-75EC-F681FA654DFE}"/>
              </a:ext>
            </a:extLst>
          </p:cNvPr>
          <p:cNvSpPr>
            <a:spLocks noGrp="1"/>
          </p:cNvSpPr>
          <p:nvPr>
            <p:ph type="dt" sz="half" idx="10"/>
          </p:nvPr>
        </p:nvSpPr>
        <p:spPr/>
        <p:txBody>
          <a:bodyPr/>
          <a:lstStyle/>
          <a:p>
            <a:pPr rtl="0"/>
            <a:fld id="{7EA467F0-67F1-4FFB-84D6-E0366AF5D58F}" type="datetime1">
              <a:rPr lang="ru-RU" smtClean="0"/>
              <a:t>18.06.2022</a:t>
            </a:fld>
            <a:endParaRPr lang="en-US"/>
          </a:p>
        </p:txBody>
      </p:sp>
      <p:pic>
        <p:nvPicPr>
          <p:cNvPr id="14338" name="Picture 2" descr="დედა ენის&quot; დაბრუნება - სახელმძღვანელო თუ კლასგარეშე საკითხავი?">
            <a:extLst>
              <a:ext uri="{FF2B5EF4-FFF2-40B4-BE49-F238E27FC236}">
                <a16:creationId xmlns:a16="http://schemas.microsoft.com/office/drawing/2014/main" id="{F01C1AA2-D97E-B4AC-E0C7-CC4DA4EC3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260" y="4414441"/>
            <a:ext cx="3547069" cy="19863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3696D9A-491C-E0E8-7E1C-6D2AC4A9F1CE}"/>
              </a:ext>
            </a:extLst>
          </p:cNvPr>
          <p:cNvSpPr txBox="1"/>
          <p:nvPr/>
        </p:nvSpPr>
        <p:spPr>
          <a:xfrm>
            <a:off x="316858" y="548640"/>
            <a:ext cx="11220660" cy="5355312"/>
          </a:xfrm>
          <a:prstGeom prst="rect">
            <a:avLst/>
          </a:prstGeom>
          <a:noFill/>
        </p:spPr>
        <p:txBody>
          <a:bodyPr wrap="square">
            <a:spAutoFit/>
          </a:bodyPr>
          <a:lstStyle/>
          <a:p>
            <a:pPr indent="342900" algn="just"/>
            <a:r>
              <a:rPr lang="ka-GE" sz="1800" dirty="0">
                <a:effectLst/>
                <a:latin typeface="Sylfaen" panose="010A0502050306030303" pitchFamily="18" charset="0"/>
                <a:ea typeface="Times New Roman" panose="02020603050405020304" pitchFamily="18" charset="0"/>
              </a:rPr>
              <a:t>ქართველ ყრმათა აღმზრდელი, მრავალი თაობის უშრეტი სულიერი საბადო – „დედა ენა“, რომელშიც ქართველების სწორუპოვარმა მასწავლებელმა იაკობ გოგებაშვილმა ქართული ხალხური შემოქმედების მარგალიტებს მოუყარა თავი, რათა მათში საუკუნოვანი გამოცდილებით დაუნჯებული ხალხური სიბრძნე ყოფილიყო ყრმათა უტყუარი გზამკვლევი, ანა კალანდაძის პოეზიის ერთ–ერთ მარგალიტში „რა მოგწონს უფრო?“ ორიგინალურად, </a:t>
            </a:r>
            <a:r>
              <a:rPr lang="ka-GE" sz="1800" dirty="0" err="1">
                <a:effectLst/>
                <a:latin typeface="Sylfaen" panose="010A0502050306030303" pitchFamily="18" charset="0"/>
                <a:ea typeface="Times New Roman" panose="02020603050405020304" pitchFamily="18" charset="0"/>
              </a:rPr>
              <a:t>ანასეული</a:t>
            </a:r>
            <a:r>
              <a:rPr lang="ka-GE" sz="1800" dirty="0">
                <a:effectLst/>
                <a:latin typeface="Sylfaen" panose="010A0502050306030303" pitchFamily="18" charset="0"/>
                <a:ea typeface="Times New Roman" panose="02020603050405020304" pitchFamily="18" charset="0"/>
              </a:rPr>
              <a:t> რიტორიკული სტილით წარმოჩინდება; პოეტი მიმართავს პატარა შეგირდს:</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				„... „დედა ენაში“</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				რამ მოგხიბლა, ჩემო გოგონავ,</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				კურდღლის ბაჭიამ თუ ჩიტების სტვენამ ვენახში?“</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ლექსიც „დედა ენის“ მადლმოსილი ფურცლებივით გადაიშლება და ჩამოთვლის იმ მარადსახსოვარ, </a:t>
            </a:r>
            <a:r>
              <a:rPr lang="ka-GE" sz="1800" dirty="0" err="1">
                <a:effectLst/>
                <a:latin typeface="Sylfaen" panose="010A0502050306030303" pitchFamily="18" charset="0"/>
                <a:ea typeface="Times New Roman" panose="02020603050405020304" pitchFamily="18" charset="0"/>
              </a:rPr>
              <a:t>სულშიჩამწვდომ</a:t>
            </a:r>
            <a:r>
              <a:rPr lang="ka-GE" sz="1800" dirty="0">
                <a:effectLst/>
                <a:latin typeface="Sylfaen" panose="010A0502050306030303" pitchFamily="18" charset="0"/>
                <a:ea typeface="Times New Roman" panose="02020603050405020304" pitchFamily="18" charset="0"/>
              </a:rPr>
              <a:t> ხალხურ პასაჟებს, რაც ამ წიგნი–მოძღვრის მადლით მთელი ცხოვრება მიჰყვება ადამიანს კეთილ–ბოროტის </a:t>
            </a:r>
            <a:r>
              <a:rPr lang="ka-GE" sz="1800" dirty="0" err="1">
                <a:effectLst/>
                <a:latin typeface="Sylfaen" panose="010A0502050306030303" pitchFamily="18" charset="0"/>
                <a:ea typeface="Times New Roman" panose="02020603050405020304" pitchFamily="18" charset="0"/>
              </a:rPr>
              <a:t>გასამიჯნავად</a:t>
            </a:r>
            <a:r>
              <a:rPr lang="ka-GE" sz="1800" dirty="0">
                <a:effectLst/>
                <a:latin typeface="Sylfaen" panose="010A0502050306030303"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				„</a:t>
            </a:r>
            <a:r>
              <a:rPr lang="ka-GE" sz="1800" dirty="0" err="1">
                <a:effectLst/>
                <a:latin typeface="Sylfaen" panose="010A0502050306030303" pitchFamily="18" charset="0"/>
                <a:ea typeface="Times New Roman" panose="02020603050405020304" pitchFamily="18" charset="0"/>
              </a:rPr>
              <a:t>გრძნობაფაქიზი</a:t>
            </a:r>
            <a:r>
              <a:rPr lang="ka-GE" sz="1800" dirty="0">
                <a:effectLst/>
                <a:latin typeface="Sylfaen" panose="010A0502050306030303"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				დარდს ეძლევი, პაწიავ, დიდსა:</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				ბარტყებს რად სთხოვსო მელია ჩიტსა?..“</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			ანდა:</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				„... დედას შესჩივლებ:</a:t>
            </a:r>
            <a:endParaRPr lang="en-US" sz="1800" dirty="0">
              <a:effectLst/>
              <a:latin typeface="Times New Roman" panose="02020603050405020304" pitchFamily="18" charset="0"/>
              <a:ea typeface="Times New Roman" panose="02020603050405020304" pitchFamily="18" charset="0"/>
            </a:endParaRPr>
          </a:p>
          <a:p>
            <a:pPr marL="4000500" lvl="8" indent="-342900" algn="just">
              <a:buFont typeface="Sylfaen" panose="010A0502050306030303" pitchFamily="18" charset="0"/>
              <a:buChar char="–"/>
              <a:tabLst>
                <a:tab pos="2030730" algn="l"/>
              </a:tabLst>
            </a:pPr>
            <a:r>
              <a:rPr lang="ka-GE" dirty="0">
                <a:effectLst/>
                <a:latin typeface="Sylfaen" panose="010A0502050306030303" pitchFamily="18" charset="0"/>
                <a:ea typeface="Times New Roman" panose="02020603050405020304" pitchFamily="18" charset="0"/>
                <a:cs typeface="Times New Roman" panose="02020603050405020304" pitchFamily="18" charset="0"/>
              </a:rPr>
              <a:t>რად გააგდეს მჩხავანა კატა?</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2130" algn="just"/>
            <a:r>
              <a:rPr lang="ka-GE" sz="1800" dirty="0">
                <a:effectLst/>
                <a:latin typeface="Sylfaen" panose="010A0502050306030303" pitchFamily="18" charset="0"/>
                <a:ea typeface="Times New Roman" panose="02020603050405020304" pitchFamily="18" charset="0"/>
              </a:rPr>
              <a:t>		მასვე უამბობ სამი კნუტის თავგადასავალს...“</a:t>
            </a:r>
            <a:endParaRPr lang="en-US" sz="1800" dirty="0">
              <a:effectLst/>
              <a:latin typeface="Times New Roman" panose="02020603050405020304" pitchFamily="18" charset="0"/>
              <a:ea typeface="Times New Roman" panose="02020603050405020304" pitchFamily="18" charset="0"/>
            </a:endParaRPr>
          </a:p>
        </p:txBody>
      </p:sp>
      <p:pic>
        <p:nvPicPr>
          <p:cNvPr id="14340" name="Picture 4" descr="Stream Maria Bagho | Listen to ზღაპრები 2 playlist online for free on  SoundCloud">
            <a:extLst>
              <a:ext uri="{FF2B5EF4-FFF2-40B4-BE49-F238E27FC236}">
                <a16:creationId xmlns:a16="http://schemas.microsoft.com/office/drawing/2014/main" id="{AF216BF5-2E56-FFC5-9799-8983C4CAD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58" y="3939289"/>
            <a:ext cx="2707695" cy="270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610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982F084B-9E0B-E0C8-E6D0-7DB3B4B5381E}"/>
              </a:ext>
            </a:extLst>
          </p:cNvPr>
          <p:cNvSpPr>
            <a:spLocks noGrp="1"/>
          </p:cNvSpPr>
          <p:nvPr>
            <p:ph type="dt" sz="half" idx="10"/>
          </p:nvPr>
        </p:nvSpPr>
        <p:spPr/>
        <p:txBody>
          <a:bodyPr/>
          <a:lstStyle/>
          <a:p>
            <a:pPr rtl="0"/>
            <a:fld id="{7EA467F0-67F1-4FFB-84D6-E0366AF5D58F}" type="datetime1">
              <a:rPr lang="ru-RU" smtClean="0"/>
              <a:t>18.06.2022</a:t>
            </a:fld>
            <a:endParaRPr lang="en-US"/>
          </a:p>
        </p:txBody>
      </p:sp>
      <p:sp>
        <p:nvSpPr>
          <p:cNvPr id="6" name="TextBox 5">
            <a:extLst>
              <a:ext uri="{FF2B5EF4-FFF2-40B4-BE49-F238E27FC236}">
                <a16:creationId xmlns:a16="http://schemas.microsoft.com/office/drawing/2014/main" id="{86BAFBBB-A224-73FA-E084-BBCBBE353DEC}"/>
              </a:ext>
            </a:extLst>
          </p:cNvPr>
          <p:cNvSpPr txBox="1"/>
          <p:nvPr/>
        </p:nvSpPr>
        <p:spPr>
          <a:xfrm>
            <a:off x="363415" y="504240"/>
            <a:ext cx="11551920" cy="6002797"/>
          </a:xfrm>
          <a:prstGeom prst="rect">
            <a:avLst/>
          </a:prstGeom>
          <a:noFill/>
        </p:spPr>
        <p:txBody>
          <a:bodyPr wrap="square">
            <a:spAutoFit/>
          </a:bodyPr>
          <a:lstStyle/>
          <a:p>
            <a:pPr algn="just">
              <a:lnSpc>
                <a:spcPts val="2160"/>
              </a:lnSpc>
            </a:pPr>
            <a:r>
              <a:rPr lang="ka-GE" sz="1600" dirty="0">
                <a:effectLst/>
                <a:latin typeface="Sylfaen" panose="010A0502050306030303" pitchFamily="18" charset="0"/>
                <a:ea typeface="Times New Roman" panose="02020603050405020304" pitchFamily="18" charset="0"/>
              </a:rPr>
              <a:t>ამ მშვენიერი ლექსის რეზიუმე კი გაცხადებულია დასასრულის სტრიქონებში: </a:t>
            </a:r>
            <a:endParaRPr lang="en-US" sz="1600" dirty="0">
              <a:effectLst/>
              <a:latin typeface="Times New Roman" panose="02020603050405020304" pitchFamily="18" charset="0"/>
              <a:ea typeface="Times New Roman" panose="02020603050405020304" pitchFamily="18" charset="0"/>
            </a:endParaRPr>
          </a:p>
          <a:p>
            <a:pPr algn="just">
              <a:lnSpc>
                <a:spcPts val="2160"/>
              </a:lnSpc>
            </a:pPr>
            <a:r>
              <a:rPr lang="ka-GE" sz="1600" dirty="0">
                <a:effectLst/>
                <a:latin typeface="Sylfaen" panose="010A0502050306030303" pitchFamily="18" charset="0"/>
                <a:ea typeface="Times New Roman" panose="02020603050405020304" pitchFamily="18" charset="0"/>
              </a:rPr>
              <a:t>				</a:t>
            </a:r>
            <a:r>
              <a:rPr lang="ka-GE" sz="1600" b="1" dirty="0">
                <a:effectLst/>
                <a:latin typeface="Sylfaen" panose="010A0502050306030303" pitchFamily="18" charset="0"/>
                <a:ea typeface="Times New Roman" panose="02020603050405020304" pitchFamily="18" charset="0"/>
              </a:rPr>
              <a:t>„ისწავლე, ჩემო, შენი ქვეყნის მტერი, მოყვარე,</a:t>
            </a:r>
            <a:endParaRPr lang="en-US" sz="1600" b="1" dirty="0">
              <a:effectLst/>
              <a:latin typeface="Times New Roman" panose="02020603050405020304" pitchFamily="18" charset="0"/>
              <a:ea typeface="Times New Roman" panose="02020603050405020304" pitchFamily="18" charset="0"/>
            </a:endParaRPr>
          </a:p>
          <a:p>
            <a:pPr algn="just">
              <a:lnSpc>
                <a:spcPts val="2160"/>
              </a:lnSpc>
            </a:pPr>
            <a:r>
              <a:rPr lang="ka-GE" sz="1600" b="1" dirty="0">
                <a:effectLst/>
                <a:latin typeface="Sylfaen" panose="010A0502050306030303" pitchFamily="18" charset="0"/>
                <a:ea typeface="Times New Roman" panose="02020603050405020304" pitchFamily="18" charset="0"/>
              </a:rPr>
              <a:t>				გიყვარდეს მარად შენი ენა, შენი ქვეყანა...</a:t>
            </a:r>
            <a:endParaRPr lang="en-US" sz="1600" b="1" dirty="0">
              <a:effectLst/>
              <a:latin typeface="Times New Roman" panose="02020603050405020304" pitchFamily="18" charset="0"/>
              <a:ea typeface="Times New Roman" panose="02020603050405020304" pitchFamily="18" charset="0"/>
            </a:endParaRPr>
          </a:p>
          <a:p>
            <a:pPr algn="just">
              <a:lnSpc>
                <a:spcPts val="2160"/>
              </a:lnSpc>
            </a:pPr>
            <a:r>
              <a:rPr lang="ka-GE" sz="1600" b="1" dirty="0">
                <a:effectLst/>
                <a:latin typeface="Sylfaen" panose="010A0502050306030303" pitchFamily="18" charset="0"/>
                <a:ea typeface="Times New Roman" panose="02020603050405020304" pitchFamily="18" charset="0"/>
              </a:rPr>
              <a:t>				ფაფუკ ლოყებზე </a:t>
            </a:r>
            <a:r>
              <a:rPr lang="ka-GE" sz="1600" b="1" dirty="0" err="1">
                <a:effectLst/>
                <a:latin typeface="Sylfaen" panose="010A0502050306030303" pitchFamily="18" charset="0"/>
                <a:ea typeface="Times New Roman" panose="02020603050405020304" pitchFamily="18" charset="0"/>
              </a:rPr>
              <a:t>დაგეგზნება</a:t>
            </a:r>
            <a:r>
              <a:rPr lang="ka-GE" sz="1600" b="1" dirty="0">
                <a:effectLst/>
                <a:latin typeface="Sylfaen" panose="010A0502050306030303" pitchFamily="18" charset="0"/>
                <a:ea typeface="Times New Roman" panose="02020603050405020304" pitchFamily="18" charset="0"/>
              </a:rPr>
              <a:t> ჭიაკოკონა...</a:t>
            </a:r>
            <a:endParaRPr lang="en-US" sz="1600" b="1" dirty="0">
              <a:effectLst/>
              <a:latin typeface="Times New Roman" panose="02020603050405020304" pitchFamily="18" charset="0"/>
              <a:ea typeface="Times New Roman" panose="02020603050405020304" pitchFamily="18" charset="0"/>
            </a:endParaRPr>
          </a:p>
          <a:p>
            <a:pPr algn="just">
              <a:lnSpc>
                <a:spcPts val="2160"/>
              </a:lnSpc>
            </a:pPr>
            <a:r>
              <a:rPr lang="ka-GE" sz="1600" b="1" dirty="0">
                <a:effectLst/>
                <a:latin typeface="Sylfaen" panose="010A0502050306030303" pitchFamily="18" charset="0"/>
                <a:ea typeface="Times New Roman" panose="02020603050405020304" pitchFamily="18" charset="0"/>
              </a:rPr>
              <a:t>				გესმის, ვიოლა,  წიგნით მერცხლის ჭიკჭიკი გესმის...</a:t>
            </a:r>
            <a:endParaRPr lang="en-US" sz="1600" b="1" dirty="0">
              <a:effectLst/>
              <a:latin typeface="Times New Roman" panose="02020603050405020304" pitchFamily="18" charset="0"/>
              <a:ea typeface="Times New Roman" panose="02020603050405020304" pitchFamily="18" charset="0"/>
            </a:endParaRPr>
          </a:p>
          <a:p>
            <a:pPr algn="just">
              <a:lnSpc>
                <a:spcPts val="2160"/>
              </a:lnSpc>
            </a:pPr>
            <a:r>
              <a:rPr lang="ka-GE" sz="1600" b="1" dirty="0">
                <a:effectLst/>
                <a:latin typeface="Sylfaen" panose="010A0502050306030303" pitchFamily="18" charset="0"/>
                <a:ea typeface="Times New Roman" panose="02020603050405020304" pitchFamily="18" charset="0"/>
              </a:rPr>
              <a:t>				რა მოგწონს უფრო, ჩემო გოგონავ,</a:t>
            </a:r>
            <a:endParaRPr lang="en-US" sz="1600" b="1" dirty="0">
              <a:effectLst/>
              <a:latin typeface="Times New Roman" panose="02020603050405020304" pitchFamily="18" charset="0"/>
              <a:ea typeface="Times New Roman" panose="02020603050405020304" pitchFamily="18" charset="0"/>
            </a:endParaRPr>
          </a:p>
          <a:p>
            <a:pPr algn="just">
              <a:lnSpc>
                <a:spcPts val="2160"/>
              </a:lnSpc>
            </a:pPr>
            <a:r>
              <a:rPr lang="ka-GE" sz="1600" b="1" dirty="0">
                <a:effectLst/>
                <a:latin typeface="Sylfaen" panose="010A0502050306030303" pitchFamily="18" charset="0"/>
                <a:ea typeface="Times New Roman" panose="02020603050405020304" pitchFamily="18" charset="0"/>
              </a:rPr>
              <a:t>				ჩიტი–ჩიორა, შროშანი თუ ყაყაჩოს ლექსი?“</a:t>
            </a:r>
            <a:endParaRPr lang="en-US" sz="1600" b="1" dirty="0">
              <a:effectLst/>
              <a:latin typeface="Times New Roman" panose="02020603050405020304" pitchFamily="18" charset="0"/>
              <a:ea typeface="Times New Roman" panose="02020603050405020304" pitchFamily="18" charset="0"/>
            </a:endParaRPr>
          </a:p>
          <a:p>
            <a:pPr algn="just">
              <a:lnSpc>
                <a:spcPts val="2160"/>
              </a:lnSpc>
            </a:pPr>
            <a:r>
              <a:rPr lang="ka-GE" sz="1600" dirty="0">
                <a:effectLst/>
                <a:latin typeface="Sylfaen" panose="010A0502050306030303" pitchFamily="18" charset="0"/>
                <a:ea typeface="Times New Roman" panose="02020603050405020304" pitchFamily="18" charset="0"/>
              </a:rPr>
              <a:t>	ყაყაჩოს თემა ერთი ვრცელი სამყაროა ანა კალანდაძის პოეზიაში;  1953 წელს გამოქვეყნებულ მისი ლექსების პირველ კრებულს, რომელშიც 49 ლექსი შევიდა, ყდაზე სწორედ ყაყაჩო ახატია, რაც სიმბოლურად გამოხატავს ავტორისეულ </a:t>
            </a:r>
            <a:r>
              <a:rPr lang="ka-GE" sz="1600" dirty="0" err="1">
                <a:effectLst/>
                <a:latin typeface="Sylfaen" panose="010A0502050306030303" pitchFamily="18" charset="0"/>
                <a:ea typeface="Times New Roman" panose="02020603050405020304" pitchFamily="18" charset="0"/>
              </a:rPr>
              <a:t>მსოფლგაგებას</a:t>
            </a:r>
            <a:r>
              <a:rPr lang="ka-GE" sz="1600" dirty="0">
                <a:effectLst/>
                <a:latin typeface="Sylfaen" panose="010A0502050306030303" pitchFamily="18" charset="0"/>
                <a:ea typeface="Times New Roman" panose="02020603050405020304" pitchFamily="18" charset="0"/>
              </a:rPr>
              <a:t>, მრწამსს, ამ მეწამულ ყვავილის სიმბოლიკას. არქაული ბერძნული თუ რომაული გაგებიდან (ძილისა და სიზმრის ღვთაებათა თუ ზამთრის ძილის სიმბოლიკები) მოყოლებული, წითელი ყაყაჩო ქრისტიანულ ტრადიციაში მაცხოვრის მოწამეობის და „მარადიული ძილის“ სიმბოლოდ </a:t>
            </a:r>
            <a:r>
              <a:rPr lang="ka-GE" sz="1600" dirty="0" err="1">
                <a:effectLst/>
                <a:latin typeface="Sylfaen" panose="010A0502050306030303" pitchFamily="18" charset="0"/>
                <a:ea typeface="Times New Roman" panose="02020603050405020304" pitchFamily="18" charset="0"/>
              </a:rPr>
              <a:t>ტრანსმისირდა</a:t>
            </a:r>
            <a:r>
              <a:rPr lang="ka-GE" sz="1600" dirty="0">
                <a:effectLst/>
                <a:latin typeface="Sylfaen" panose="010A0502050306030303" pitchFamily="18" charset="0"/>
                <a:ea typeface="Times New Roman" panose="02020603050405020304" pitchFamily="18" charset="0"/>
              </a:rPr>
              <a:t>, ქართულ პოეზიაში კი მამულისათვის დაღვრილი წმინდა სისხლის სიმბოლოა (ლ. ასათიანი, მ. ლებანიძე) და ამდენად – სიწმინდისა და ზნეობრიობის დროშა, რომელიც აგრერიგად თამამად და მრავლისმეტყველად ფრიალებს </a:t>
            </a:r>
            <a:r>
              <a:rPr lang="ka-GE" sz="1600" dirty="0" err="1">
                <a:effectLst/>
                <a:latin typeface="Sylfaen" panose="010A0502050306030303" pitchFamily="18" charset="0"/>
                <a:ea typeface="Times New Roman" panose="02020603050405020304" pitchFamily="18" charset="0"/>
              </a:rPr>
              <a:t>ანასეული</a:t>
            </a:r>
            <a:r>
              <a:rPr lang="ka-GE" sz="1600" dirty="0">
                <a:effectLst/>
                <a:latin typeface="Sylfaen" panose="010A0502050306030303" pitchFamily="18" charset="0"/>
                <a:ea typeface="Times New Roman" panose="02020603050405020304" pitchFamily="18" charset="0"/>
              </a:rPr>
              <a:t> პოეზიის უმეტეს ნიმუშებში ცნობილი სპარსი (თუმცა, ბოლო დრომდე მსოფლიო მოქალაქედ აღიარებული) პოეტისა და მოაზროვნის – ომარ ხაიამის „მთვრალ ყაყაჩოდ“ </a:t>
            </a:r>
            <a:r>
              <a:rPr lang="ka-GE" sz="1600" dirty="0" err="1">
                <a:effectLst/>
                <a:latin typeface="Sylfaen" panose="010A0502050306030303" pitchFamily="18" charset="0"/>
                <a:ea typeface="Times New Roman" panose="02020603050405020304" pitchFamily="18" charset="0"/>
              </a:rPr>
              <a:t>მეტაფორიზებიდან</a:t>
            </a:r>
            <a:r>
              <a:rPr lang="ka-GE" sz="1600" dirty="0">
                <a:effectLst/>
                <a:latin typeface="Sylfaen" panose="010A0502050306030303" pitchFamily="18" charset="0"/>
                <a:ea typeface="Times New Roman" panose="02020603050405020304" pitchFamily="18" charset="0"/>
              </a:rPr>
              <a:t> სამშობლოს ველ–მინდვრებზე და ყველა ჭეშმარიტი მამულიშვილის სულში, ესოდენ მარტივად, ესოდენ ხალხურად, ესოდენ „დედა </a:t>
            </a:r>
            <a:r>
              <a:rPr lang="ka-GE" sz="1600" dirty="0" err="1">
                <a:effectLst/>
                <a:latin typeface="Sylfaen" panose="010A0502050306030303" pitchFamily="18" charset="0"/>
                <a:ea typeface="Times New Roman" panose="02020603050405020304" pitchFamily="18" charset="0"/>
              </a:rPr>
              <a:t>ენისეული</a:t>
            </a:r>
            <a:r>
              <a:rPr lang="ka-GE" sz="1600" dirty="0">
                <a:effectLst/>
                <a:latin typeface="Sylfaen" panose="010A0502050306030303" pitchFamily="18" charset="0"/>
                <a:ea typeface="Times New Roman" panose="02020603050405020304" pitchFamily="18" charset="0"/>
              </a:rPr>
              <a:t>“ ენით და მაინც – </a:t>
            </a:r>
            <a:r>
              <a:rPr lang="ka-GE" sz="1600" dirty="0" err="1">
                <a:effectLst/>
                <a:latin typeface="Sylfaen" panose="010A0502050306030303" pitchFamily="18" charset="0"/>
                <a:ea typeface="Times New Roman" panose="02020603050405020304" pitchFamily="18" charset="0"/>
              </a:rPr>
              <a:t>ანასეულად</a:t>
            </a:r>
            <a:r>
              <a:rPr lang="ka-GE" sz="1600" dirty="0">
                <a:effectLst/>
                <a:latin typeface="Sylfaen" panose="010A0502050306030303"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lnSpc>
                <a:spcPts val="2160"/>
              </a:lnSpc>
            </a:pPr>
            <a:r>
              <a:rPr lang="ka-GE" sz="1600" dirty="0">
                <a:effectLst/>
                <a:latin typeface="Sylfaen" panose="010A0502050306030303" pitchFamily="18" charset="0"/>
                <a:ea typeface="Times New Roman" panose="02020603050405020304" pitchFamily="18" charset="0"/>
              </a:rPr>
              <a:t>				</a:t>
            </a:r>
            <a:r>
              <a:rPr lang="ka-GE" sz="1600" b="1" dirty="0">
                <a:solidFill>
                  <a:srgbClr val="FF0000"/>
                </a:solidFill>
                <a:effectLst/>
                <a:latin typeface="Sylfaen" panose="010A0502050306030303" pitchFamily="18" charset="0"/>
                <a:ea typeface="Times New Roman" panose="02020603050405020304" pitchFamily="18" charset="0"/>
              </a:rPr>
              <a:t>„... ამ მშვენიერ მინდორ–ველზე</a:t>
            </a:r>
            <a:endParaRPr lang="en-US" sz="1600" b="1" dirty="0">
              <a:solidFill>
                <a:srgbClr val="FF0000"/>
              </a:solidFill>
              <a:effectLst/>
              <a:latin typeface="Times New Roman" panose="02020603050405020304" pitchFamily="18" charset="0"/>
              <a:ea typeface="Times New Roman" panose="02020603050405020304" pitchFamily="18" charset="0"/>
            </a:endParaRPr>
          </a:p>
          <a:p>
            <a:pPr algn="just">
              <a:lnSpc>
                <a:spcPts val="2160"/>
              </a:lnSpc>
            </a:pPr>
            <a:r>
              <a:rPr lang="ka-GE" sz="1600" b="1" dirty="0">
                <a:solidFill>
                  <a:srgbClr val="FF0000"/>
                </a:solidFill>
                <a:effectLst/>
                <a:latin typeface="Sylfaen" panose="010A0502050306030303" pitchFamily="18" charset="0"/>
                <a:ea typeface="Times New Roman" panose="02020603050405020304" pitchFamily="18" charset="0"/>
              </a:rPr>
              <a:t>				რა ნაირი ფერებია?!</a:t>
            </a:r>
            <a:endParaRPr lang="en-US" sz="1600" b="1" dirty="0">
              <a:solidFill>
                <a:srgbClr val="FF0000"/>
              </a:solidFill>
              <a:effectLst/>
              <a:latin typeface="Times New Roman" panose="02020603050405020304" pitchFamily="18" charset="0"/>
              <a:ea typeface="Times New Roman" panose="02020603050405020304" pitchFamily="18" charset="0"/>
            </a:endParaRPr>
          </a:p>
          <a:p>
            <a:pPr algn="just">
              <a:lnSpc>
                <a:spcPts val="2160"/>
              </a:lnSpc>
            </a:pPr>
            <a:r>
              <a:rPr lang="ka-GE" sz="1600" b="1" dirty="0">
                <a:solidFill>
                  <a:srgbClr val="FF0000"/>
                </a:solidFill>
                <a:effectLst/>
                <a:latin typeface="Sylfaen" panose="010A0502050306030303" pitchFamily="18" charset="0"/>
                <a:ea typeface="Times New Roman" panose="02020603050405020304" pitchFamily="18" charset="0"/>
              </a:rPr>
              <a:t>				„ყაყაჩოსა სიწითლითა</a:t>
            </a:r>
            <a:endParaRPr lang="en-US" sz="1600" b="1" dirty="0">
              <a:solidFill>
                <a:srgbClr val="FF0000"/>
              </a:solidFill>
              <a:effectLst/>
              <a:latin typeface="Times New Roman" panose="02020603050405020304" pitchFamily="18" charset="0"/>
              <a:ea typeface="Times New Roman" panose="02020603050405020304" pitchFamily="18" charset="0"/>
            </a:endParaRPr>
          </a:p>
          <a:p>
            <a:pPr>
              <a:lnSpc>
                <a:spcPts val="2160"/>
              </a:lnSpc>
            </a:pPr>
            <a:r>
              <a:rPr lang="ka-GE" sz="1600" b="1"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ყანა დაუმშვენებია...“</a:t>
            </a:r>
            <a:endParaRPr lang="en-US" sz="1600" b="1" dirty="0">
              <a:solidFill>
                <a:srgbClr val="FF0000"/>
              </a:solidFill>
            </a:endParaRPr>
          </a:p>
        </p:txBody>
      </p:sp>
      <p:pic>
        <p:nvPicPr>
          <p:cNvPr id="15362" name="Picture 2" descr="ყაყაჩოს დარგვა: როგორ მოვაყაროთ ყაყაჩო - ახალი">
            <a:extLst>
              <a:ext uri="{FF2B5EF4-FFF2-40B4-BE49-F238E27FC236}">
                <a16:creationId xmlns:a16="http://schemas.microsoft.com/office/drawing/2014/main" id="{A38272B6-73DE-8F17-253C-7A5070251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1897" y="5315097"/>
            <a:ext cx="2565531" cy="108570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ლამაზი მცენარეა ყაყაჩო!">
            <a:extLst>
              <a:ext uri="{FF2B5EF4-FFF2-40B4-BE49-F238E27FC236}">
                <a16:creationId xmlns:a16="http://schemas.microsoft.com/office/drawing/2014/main" id="{03A21B35-E6A5-8EC5-A0E4-530023E2A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91" y="868680"/>
            <a:ext cx="2198077" cy="164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07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45CA7FC9-7052-9D7A-E8FC-259976CDF032}"/>
              </a:ext>
            </a:extLst>
          </p:cNvPr>
          <p:cNvSpPr>
            <a:spLocks noGrp="1"/>
          </p:cNvSpPr>
          <p:nvPr>
            <p:ph type="dt" sz="half" idx="10"/>
          </p:nvPr>
        </p:nvSpPr>
        <p:spPr/>
        <p:txBody>
          <a:bodyPr/>
          <a:lstStyle/>
          <a:p>
            <a:pPr rtl="0"/>
            <a:fld id="{7EA467F0-67F1-4FFB-84D6-E0366AF5D58F}" type="datetime1">
              <a:rPr lang="ru-RU" smtClean="0"/>
              <a:t>18.06.2022</a:t>
            </a:fld>
            <a:endParaRPr lang="en-US"/>
          </a:p>
        </p:txBody>
      </p:sp>
      <p:pic>
        <p:nvPicPr>
          <p:cNvPr id="16386" name="Picture 2" descr="ქართული ეკოლოგიურად სუფთა პროდუქტები - 👉მუხა ძლიერების სიმბოლოა. მუხა  მდიდარია მერქანსა და ქერქში არსებული მთრიმლავი ნივთიერებებით ...">
            <a:extLst>
              <a:ext uri="{FF2B5EF4-FFF2-40B4-BE49-F238E27FC236}">
                <a16:creationId xmlns:a16="http://schemas.microsoft.com/office/drawing/2014/main" id="{B11C9FBA-3EB8-B180-1EC8-11E5E5D6C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535" y="2512569"/>
            <a:ext cx="5190988" cy="38882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9E58483-B06F-8D18-B967-4FF3CDA6245F}"/>
              </a:ext>
            </a:extLst>
          </p:cNvPr>
          <p:cNvSpPr txBox="1"/>
          <p:nvPr/>
        </p:nvSpPr>
        <p:spPr>
          <a:xfrm>
            <a:off x="808673" y="457200"/>
            <a:ext cx="9873395" cy="5452647"/>
          </a:xfrm>
          <a:prstGeom prst="rect">
            <a:avLst/>
          </a:prstGeom>
          <a:noFill/>
        </p:spPr>
        <p:txBody>
          <a:bodyPr wrap="square">
            <a:spAutoFit/>
          </a:bodyPr>
          <a:lstStyle/>
          <a:p>
            <a:pPr algn="just">
              <a:lnSpc>
                <a:spcPct val="150000"/>
              </a:lnSpc>
            </a:pPr>
            <a:r>
              <a:rPr lang="ka-GE" sz="1800" dirty="0">
                <a:effectLst/>
                <a:latin typeface="Sylfaen" panose="010A0502050306030303" pitchFamily="18" charset="0"/>
                <a:ea typeface="Times New Roman" panose="02020603050405020304" pitchFamily="18" charset="0"/>
              </a:rPr>
              <a:t>    მშობელი ერის </a:t>
            </a:r>
            <a:r>
              <a:rPr lang="ka-GE" sz="1800" dirty="0" err="1">
                <a:effectLst/>
                <a:latin typeface="Sylfaen" panose="010A0502050306030303" pitchFamily="18" charset="0"/>
                <a:ea typeface="Times New Roman" panose="02020603050405020304" pitchFamily="18" charset="0"/>
              </a:rPr>
              <a:t>მოძმეობა</a:t>
            </a:r>
            <a:r>
              <a:rPr lang="ka-GE" sz="1800" dirty="0">
                <a:effectLst/>
                <a:latin typeface="Sylfaen" panose="010A0502050306030303" pitchFamily="18" charset="0"/>
                <a:ea typeface="Times New Roman" panose="02020603050405020304" pitchFamily="18" charset="0"/>
              </a:rPr>
              <a:t>, ჭირსა თუ ლხინის </a:t>
            </a:r>
            <a:r>
              <a:rPr lang="ka-GE" sz="1800" dirty="0" err="1">
                <a:effectLst/>
                <a:latin typeface="Sylfaen" panose="010A0502050306030303" pitchFamily="18" charset="0"/>
                <a:ea typeface="Times New Roman" panose="02020603050405020304" pitchFamily="18" charset="0"/>
              </a:rPr>
              <a:t>მოზიარეობა</a:t>
            </a:r>
            <a:r>
              <a:rPr lang="ka-GE" sz="1800" dirty="0">
                <a:effectLst/>
                <a:latin typeface="Sylfaen" panose="010A0502050306030303" pitchFamily="18" charset="0"/>
                <a:ea typeface="Times New Roman" panose="02020603050405020304" pitchFamily="18" charset="0"/>
              </a:rPr>
              <a:t> იმთავითვე ხვედრი და მოვალეობაა პოეტისა და რა გასაკვირია, „გარემოების საყვირად“ ხმობილი, სხვაზე ადრე თუ შენიშნავს და შეიგრძნობს მამულის მუხაზე </a:t>
            </a:r>
            <a:r>
              <a:rPr lang="ka-GE" sz="1800" dirty="0" err="1">
                <a:effectLst/>
                <a:latin typeface="Sylfaen" panose="010A0502050306030303" pitchFamily="18" charset="0"/>
                <a:ea typeface="Times New Roman" panose="02020603050405020304" pitchFamily="18" charset="0"/>
              </a:rPr>
              <a:t>კვლავშესეულ</a:t>
            </a:r>
            <a:r>
              <a:rPr lang="ka-GE" sz="1800" dirty="0">
                <a:effectLst/>
                <a:latin typeface="Sylfaen" panose="010A0502050306030303" pitchFamily="18" charset="0"/>
                <a:ea typeface="Times New Roman" panose="02020603050405020304" pitchFamily="18" charset="0"/>
              </a:rPr>
              <a:t> მუმლს და მისებური პირუთვნელობით </a:t>
            </a:r>
            <a:r>
              <a:rPr lang="ka-GE" sz="1800" dirty="0" err="1">
                <a:effectLst/>
                <a:latin typeface="Sylfaen" panose="010A0502050306030303" pitchFamily="18" charset="0"/>
                <a:ea typeface="Times New Roman" panose="02020603050405020304" pitchFamily="18" charset="0"/>
              </a:rPr>
              <a:t>მითოსური</a:t>
            </a:r>
            <a:r>
              <a:rPr lang="ka-GE" sz="1800" dirty="0">
                <a:effectLst/>
                <a:latin typeface="Sylfaen" panose="010A0502050306030303" pitchFamily="18" charset="0"/>
                <a:ea typeface="Times New Roman" panose="02020603050405020304" pitchFamily="18" charset="0"/>
              </a:rPr>
              <a:t> </a:t>
            </a:r>
            <a:r>
              <a:rPr lang="ka-GE" sz="1800" dirty="0" err="1">
                <a:effectLst/>
                <a:latin typeface="Sylfaen" panose="010A0502050306030303" pitchFamily="18" charset="0"/>
                <a:ea typeface="Times New Roman" panose="02020603050405020304" pitchFamily="18" charset="0"/>
              </a:rPr>
              <a:t>არქაიკიდან</a:t>
            </a:r>
            <a:r>
              <a:rPr lang="ka-GE" sz="1800" dirty="0">
                <a:effectLst/>
                <a:latin typeface="Sylfaen" panose="010A0502050306030303" pitchFamily="18" charset="0"/>
                <a:ea typeface="Times New Roman" panose="02020603050405020304" pitchFamily="18" charset="0"/>
              </a:rPr>
              <a:t> მოიხმობს ქართველთა რწმენის ძირგამომთხრელ მწვალებელთა ეპითეტს და ამოიგმინებს:</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ka-GE" sz="1800" dirty="0">
                <a:effectLst/>
                <a:latin typeface="Sylfaen" panose="010A0502050306030303" pitchFamily="18" charset="0"/>
                <a:ea typeface="Times New Roman" panose="02020603050405020304" pitchFamily="18" charset="0"/>
              </a:rPr>
              <a:t>		</a:t>
            </a:r>
            <a:r>
              <a:rPr lang="ka-GE" sz="1800" b="1" dirty="0">
                <a:solidFill>
                  <a:srgbClr val="005426"/>
                </a:solidFill>
                <a:effectLst/>
                <a:latin typeface="Sylfaen" panose="010A0502050306030303" pitchFamily="18" charset="0"/>
                <a:ea typeface="Times New Roman" panose="02020603050405020304" pitchFamily="18" charset="0"/>
              </a:rPr>
              <a:t>„ძირს ვუთხრით რწმენას,</a:t>
            </a:r>
            <a:endParaRPr lang="en-US" sz="1800" b="1" dirty="0">
              <a:solidFill>
                <a:srgbClr val="005426"/>
              </a:solidFill>
              <a:effectLst/>
              <a:latin typeface="Times New Roman" panose="02020603050405020304" pitchFamily="18" charset="0"/>
              <a:ea typeface="Times New Roman" panose="02020603050405020304" pitchFamily="18" charset="0"/>
            </a:endParaRPr>
          </a:p>
          <a:p>
            <a:pPr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მწვალებლობის ზარი გუგუნებს, –</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ისევ ჭრელდება საუკუნე, </a:t>
            </a:r>
            <a:endParaRPr lang="en-US" sz="1800" b="1" dirty="0">
              <a:solidFill>
                <a:srgbClr val="005426"/>
              </a:solidFill>
              <a:effectLst/>
              <a:latin typeface="Times New Roman" panose="02020603050405020304" pitchFamily="18" charset="0"/>
              <a:ea typeface="Times New Roman" panose="02020603050405020304" pitchFamily="18" charset="0"/>
            </a:endParaRPr>
          </a:p>
          <a:p>
            <a:pPr marL="1348740" indent="44958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ეს საუკუნე...</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ეს ისევ ისე </a:t>
            </a:r>
            <a:r>
              <a:rPr lang="ka-GE" sz="1800" b="1" dirty="0" err="1">
                <a:solidFill>
                  <a:srgbClr val="005426"/>
                </a:solidFill>
                <a:effectLst/>
                <a:latin typeface="Sylfaen" panose="010A0502050306030303" pitchFamily="18" charset="0"/>
                <a:ea typeface="Times New Roman" panose="02020603050405020304" pitchFamily="18" charset="0"/>
              </a:rPr>
              <a:t>შეფრქვეული</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მუხას მუმლია:</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ივლის სიონი,</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lnSpc>
                <a:spcPct val="150000"/>
              </a:lnSpc>
            </a:pPr>
            <a:r>
              <a:rPr lang="ka-GE" sz="1800" b="1" dirty="0">
                <a:solidFill>
                  <a:srgbClr val="005426"/>
                </a:solidFill>
                <a:effectLst/>
                <a:latin typeface="Sylfaen" panose="010A0502050306030303" pitchFamily="18" charset="0"/>
                <a:ea typeface="Times New Roman" panose="02020603050405020304" pitchFamily="18" charset="0"/>
              </a:rPr>
              <a:t>		დასაბამით როგორც უვლია!“</a:t>
            </a:r>
            <a:endParaRPr lang="en-US" sz="1800" b="1" dirty="0">
              <a:solidFill>
                <a:srgbClr val="00542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1828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1A8AD241-6DDA-4B24-D7DD-B5B5A1E3F786}"/>
              </a:ext>
            </a:extLst>
          </p:cNvPr>
          <p:cNvSpPr>
            <a:spLocks noGrp="1"/>
          </p:cNvSpPr>
          <p:nvPr>
            <p:ph type="dt" sz="half" idx="10"/>
          </p:nvPr>
        </p:nvSpPr>
        <p:spPr/>
        <p:txBody>
          <a:bodyPr/>
          <a:lstStyle/>
          <a:p>
            <a:pPr rtl="0"/>
            <a:fld id="{7EA467F0-67F1-4FFB-84D6-E0366AF5D58F}" type="datetime1">
              <a:rPr lang="ru-RU" smtClean="0"/>
              <a:t>18.06.2022</a:t>
            </a:fld>
            <a:endParaRPr lang="en-US"/>
          </a:p>
        </p:txBody>
      </p:sp>
      <p:pic>
        <p:nvPicPr>
          <p:cNvPr id="17410" name="Picture 2" descr="თოვლიანი მთები - axali ambebi, ახალი ამბები დღის, ახალი ამბები საქართველოში">
            <a:extLst>
              <a:ext uri="{FF2B5EF4-FFF2-40B4-BE49-F238E27FC236}">
                <a16:creationId xmlns:a16="http://schemas.microsoft.com/office/drawing/2014/main" id="{4387B589-19D2-65CF-0469-B9C921B67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086" y="3534063"/>
            <a:ext cx="5119175" cy="28667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EEA4AFA-D6B6-36E1-F082-301C9FE60A6D}"/>
              </a:ext>
            </a:extLst>
          </p:cNvPr>
          <p:cNvSpPr txBox="1"/>
          <p:nvPr/>
        </p:nvSpPr>
        <p:spPr>
          <a:xfrm>
            <a:off x="404740" y="457200"/>
            <a:ext cx="11382520" cy="5816977"/>
          </a:xfrm>
          <a:prstGeom prst="rect">
            <a:avLst/>
          </a:prstGeom>
          <a:noFill/>
        </p:spPr>
        <p:txBody>
          <a:bodyPr wrap="square">
            <a:spAutoFit/>
          </a:bodyPr>
          <a:lstStyle/>
          <a:p>
            <a:pPr indent="342900" algn="just"/>
            <a:r>
              <a:rPr lang="ka-GE" sz="1800" dirty="0">
                <a:effectLst/>
                <a:latin typeface="Sylfaen" panose="010A0502050306030303" pitchFamily="18" charset="0"/>
                <a:ea typeface="Times New Roman" panose="02020603050405020304" pitchFamily="18" charset="0"/>
              </a:rPr>
              <a:t>და... მაინც რწმენა ხვალინდელი დღისა, „მრავალჟამიერისა“, ასე დიდებულად რომ ჩააქსოვა მრავალჭირგამოვლილმა ქართველმა ხალხმა თავის უკვდავ სიმღერაში, ანა კალანდაძის უკვდავი შემოქმედების მუდმივი თანამდევია; ლექსში „მრავალჟამიერ“ ათასგვარ ჭირ–ვარამში გამოწრთობილი, საუკუნეებგამოვლილი სულისკვეთებითა და სიყვარულით ლოცავს პოეტი მშობელ ქვეყანას:</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	</a:t>
            </a:r>
            <a:r>
              <a:rPr lang="ka-GE" sz="2000" b="1" dirty="0">
                <a:solidFill>
                  <a:srgbClr val="005426"/>
                </a:solidFill>
                <a:effectLst/>
                <a:latin typeface="Sylfaen" panose="010A0502050306030303" pitchFamily="18" charset="0"/>
                <a:ea typeface="Times New Roman" panose="02020603050405020304" pitchFamily="18" charset="0"/>
              </a:rPr>
              <a:t>„შენს ლურჯ მწვერვალებს, თოვლი რომ ფარავს,</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თერგს და დარიალს,</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ჩემო ქვეყანავ, დიდება მარად,</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მრავალჟამიერ!</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შენს შმაგ ჩანჩქერებს მთებიდან ბარად</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რომ იჩქარიან,</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ჩემო ქვეყანავ, დიდება მარად,</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მრავალჟამიერ!</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	.	.	.	.	. </a:t>
            </a: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რიონსა და ჭოროხს, მტკვარსა და არაგვს –</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მზიან–მთვარიანს...</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a:t>
            </a:r>
            <a:r>
              <a:rPr lang="ka-GE" sz="2000" b="1" dirty="0" err="1">
                <a:solidFill>
                  <a:srgbClr val="005426"/>
                </a:solidFill>
                <a:effectLst/>
                <a:latin typeface="Sylfaen" panose="010A0502050306030303" pitchFamily="18" charset="0"/>
                <a:ea typeface="Times New Roman" panose="02020603050405020304" pitchFamily="18" charset="0"/>
              </a:rPr>
              <a:t>მოეფონება</a:t>
            </a:r>
            <a:r>
              <a:rPr lang="ka-GE" sz="2000" b="1" dirty="0">
                <a:solidFill>
                  <a:srgbClr val="005426"/>
                </a:solidFill>
                <a:effectLst/>
                <a:latin typeface="Sylfaen" panose="010A0502050306030303" pitchFamily="18" charset="0"/>
                <a:ea typeface="Times New Roman" panose="02020603050405020304" pitchFamily="18" charset="0"/>
              </a:rPr>
              <a:t> შრიალი ხეთა</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მიწას გვალვიანს...</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მშვიდობა, მარად მშვიდობა შენდა,</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2000" b="1" dirty="0">
                <a:solidFill>
                  <a:srgbClr val="005426"/>
                </a:solidFill>
                <a:effectLst/>
                <a:latin typeface="Sylfaen" panose="010A0502050306030303" pitchFamily="18" charset="0"/>
                <a:ea typeface="Times New Roman" panose="02020603050405020304" pitchFamily="18" charset="0"/>
              </a:rPr>
              <a:t>	მრავალჟამიერ!...“</a:t>
            </a:r>
            <a:endParaRPr lang="en-US" sz="2000" b="1" dirty="0">
              <a:solidFill>
                <a:srgbClr val="00542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1642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547FCEF0-5EB8-DBC8-DFB8-6DB2B44C968F}"/>
              </a:ext>
            </a:extLst>
          </p:cNvPr>
          <p:cNvSpPr>
            <a:spLocks noGrp="1"/>
          </p:cNvSpPr>
          <p:nvPr>
            <p:ph type="dt" sz="half" idx="10"/>
          </p:nvPr>
        </p:nvSpPr>
        <p:spPr/>
        <p:txBody>
          <a:bodyPr/>
          <a:lstStyle/>
          <a:p>
            <a:pPr rtl="0"/>
            <a:fld id="{7EA467F0-67F1-4FFB-84D6-E0366AF5D58F}" type="datetime1">
              <a:rPr lang="ru-RU" smtClean="0"/>
              <a:t>18.06.2022</a:t>
            </a:fld>
            <a:endParaRPr lang="en-US"/>
          </a:p>
        </p:txBody>
      </p:sp>
      <p:pic>
        <p:nvPicPr>
          <p:cNvPr id="18434" name="Picture 2" descr="დაანგარიშეთ ვარსკვლავების თავის რეზიუმეები - თავი წიგნები">
            <a:extLst>
              <a:ext uri="{FF2B5EF4-FFF2-40B4-BE49-F238E27FC236}">
                <a16:creationId xmlns:a16="http://schemas.microsoft.com/office/drawing/2014/main" id="{CB16FECD-64E5-F67B-A012-83B9D6EE3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964" y="2237314"/>
            <a:ext cx="6839452" cy="4163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7132FF4-AE8A-ED3C-DA9C-C53FF44AE00E}"/>
              </a:ext>
            </a:extLst>
          </p:cNvPr>
          <p:cNvSpPr txBox="1"/>
          <p:nvPr/>
        </p:nvSpPr>
        <p:spPr>
          <a:xfrm>
            <a:off x="460612" y="457200"/>
            <a:ext cx="11270775" cy="4247317"/>
          </a:xfrm>
          <a:prstGeom prst="rect">
            <a:avLst/>
          </a:prstGeom>
          <a:noFill/>
        </p:spPr>
        <p:txBody>
          <a:bodyPr wrap="square">
            <a:spAutoFit/>
          </a:bodyPr>
          <a:lstStyle/>
          <a:p>
            <a:pPr indent="342900" algn="just"/>
            <a:r>
              <a:rPr lang="ka-GE" sz="1800" dirty="0">
                <a:effectLst/>
                <a:latin typeface="Sylfaen" panose="010A0502050306030303" pitchFamily="18" charset="0"/>
                <a:ea typeface="Times New Roman" panose="02020603050405020304" pitchFamily="18" charset="0"/>
              </a:rPr>
              <a:t>ზეცისკენ მჭვრეტი, მზის მოტრფიალე და მოღაღადე ანა კალანდაძის უფაქიზესი პოეზია ქართული სულის, ტოლერანტობის, მამულიშვილობის, </a:t>
            </a:r>
            <a:r>
              <a:rPr lang="ka-GE" sz="1800" dirty="0" err="1">
                <a:effectLst/>
                <a:latin typeface="Sylfaen" panose="010A0502050306030303" pitchFamily="18" charset="0"/>
                <a:ea typeface="Times New Roman" panose="02020603050405020304" pitchFamily="18" charset="0"/>
              </a:rPr>
              <a:t>ზნესრულობის</a:t>
            </a:r>
            <a:r>
              <a:rPr lang="ka-GE" sz="1800" dirty="0">
                <a:effectLst/>
                <a:latin typeface="Sylfaen" panose="010A0502050306030303" pitchFamily="18" charset="0"/>
                <a:ea typeface="Times New Roman" panose="02020603050405020304" pitchFamily="18" charset="0"/>
              </a:rPr>
              <a:t> მარადიული საგალობელია, რომლის ფესვებიც მშობელი ხალხის ზნესრული, ჰეროიკული წარსულისა და საუკუნეების პირუთვნელ ტვერში გამოტარებული ხალხური მარგალიტების, სიტყვაკაზმული მწერლობის და სასულიერო მემკვიდრეობის უღალატო </a:t>
            </a:r>
            <a:r>
              <a:rPr lang="ka-GE" sz="1800" dirty="0" err="1">
                <a:effectLst/>
                <a:latin typeface="Sylfaen" panose="010A0502050306030303" pitchFamily="18" charset="0"/>
                <a:ea typeface="Times New Roman" panose="02020603050405020304" pitchFamily="18" charset="0"/>
              </a:rPr>
              <a:t>ემბაზშია</a:t>
            </a:r>
            <a:r>
              <a:rPr lang="ka-GE" sz="1800" dirty="0">
                <a:effectLst/>
                <a:latin typeface="Sylfaen" panose="010A0502050306030303" pitchFamily="18" charset="0"/>
                <a:ea typeface="Times New Roman" panose="02020603050405020304" pitchFamily="18" charset="0"/>
              </a:rPr>
              <a:t> მადლცხებული და ამიტომაც ცისა და მიწის მარადიული ჭიდილის ფონზე მუდმივად გვაფხიზლებს, ზეცისადმი სწორებას გვახსენებს:</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		</a:t>
            </a:r>
            <a:r>
              <a:rPr lang="ka-GE" sz="1800" b="1" dirty="0">
                <a:solidFill>
                  <a:srgbClr val="005426"/>
                </a:solidFill>
                <a:effectLst/>
                <a:latin typeface="Sylfaen" panose="010A0502050306030303" pitchFamily="18" charset="0"/>
                <a:ea typeface="Times New Roman" panose="02020603050405020304" pitchFamily="18" charset="0"/>
              </a:rPr>
              <a:t>„დუმს </a:t>
            </a:r>
            <a:r>
              <a:rPr lang="ka-GE" sz="1800" b="1" dirty="0" err="1">
                <a:solidFill>
                  <a:srgbClr val="005426"/>
                </a:solidFill>
                <a:effectLst/>
                <a:latin typeface="Sylfaen" panose="010A0502050306030303" pitchFamily="18" charset="0"/>
                <a:ea typeface="Times New Roman" panose="02020603050405020304" pitchFamily="18" charset="0"/>
              </a:rPr>
              <a:t>ვარსკვალავების</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1800" b="1" dirty="0">
                <a:solidFill>
                  <a:srgbClr val="005426"/>
                </a:solidFill>
                <a:effectLst/>
                <a:latin typeface="Sylfaen" panose="010A0502050306030303" pitchFamily="18" charset="0"/>
                <a:ea typeface="Times New Roman" panose="02020603050405020304" pitchFamily="18" charset="0"/>
              </a:rPr>
              <a:t>		ჩუმი სამყარო...</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1800" b="1" dirty="0">
                <a:solidFill>
                  <a:srgbClr val="005426"/>
                </a:solidFill>
                <a:effectLst/>
                <a:latin typeface="Sylfaen" panose="010A0502050306030303" pitchFamily="18" charset="0"/>
                <a:ea typeface="Times New Roman" panose="02020603050405020304" pitchFamily="18" charset="0"/>
              </a:rPr>
              <a:t>		მას შეჰღაღადებს</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1800" b="1" dirty="0">
                <a:solidFill>
                  <a:srgbClr val="005426"/>
                </a:solidFill>
                <a:effectLst/>
                <a:latin typeface="Sylfaen" panose="010A0502050306030303" pitchFamily="18" charset="0"/>
                <a:ea typeface="Times New Roman" panose="02020603050405020304" pitchFamily="18" charset="0"/>
              </a:rPr>
              <a:t>		მიწა ცოდვილი...</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1800" b="1" dirty="0">
                <a:solidFill>
                  <a:srgbClr val="005426"/>
                </a:solidFill>
                <a:effectLst/>
                <a:latin typeface="Sylfaen" panose="010A0502050306030303" pitchFamily="18" charset="0"/>
                <a:ea typeface="Times New Roman" panose="02020603050405020304" pitchFamily="18" charset="0"/>
              </a:rPr>
              <a:t>		გამოიღვიძე,</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1800" b="1" dirty="0">
                <a:solidFill>
                  <a:srgbClr val="005426"/>
                </a:solidFill>
                <a:effectLst/>
                <a:latin typeface="Sylfaen" panose="010A0502050306030303" pitchFamily="18" charset="0"/>
                <a:ea typeface="Times New Roman" panose="02020603050405020304" pitchFamily="18" charset="0"/>
              </a:rPr>
              <a:t>		მიუსაფარო,</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1800" b="1" dirty="0">
                <a:solidFill>
                  <a:srgbClr val="005426"/>
                </a:solidFill>
                <a:effectLst/>
                <a:latin typeface="Sylfaen" panose="010A0502050306030303" pitchFamily="18" charset="0"/>
                <a:ea typeface="Times New Roman" panose="02020603050405020304" pitchFamily="18" charset="0"/>
              </a:rPr>
              <a:t>		ო, სულო ჩემო,</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1800" b="1" dirty="0">
                <a:solidFill>
                  <a:srgbClr val="005426"/>
                </a:solidFill>
                <a:effectLst/>
                <a:latin typeface="Sylfaen" panose="010A0502050306030303" pitchFamily="18" charset="0"/>
                <a:ea typeface="Times New Roman" panose="02020603050405020304" pitchFamily="18" charset="0"/>
              </a:rPr>
              <a:t>		გეყო ლოდინი, –</a:t>
            </a:r>
            <a:endParaRPr lang="en-US" sz="1800" b="1" dirty="0">
              <a:solidFill>
                <a:srgbClr val="005426"/>
              </a:solidFill>
              <a:effectLst/>
              <a:latin typeface="Times New Roman" panose="02020603050405020304" pitchFamily="18" charset="0"/>
              <a:ea typeface="Times New Roman" panose="02020603050405020304" pitchFamily="18" charset="0"/>
            </a:endParaRPr>
          </a:p>
          <a:p>
            <a:pPr indent="342900" algn="just"/>
            <a:r>
              <a:rPr lang="ka-GE" sz="1800" b="1" dirty="0">
                <a:solidFill>
                  <a:srgbClr val="005426"/>
                </a:solidFill>
                <a:effectLst/>
                <a:latin typeface="Sylfaen" panose="010A0502050306030303" pitchFamily="18" charset="0"/>
                <a:ea typeface="Times New Roman" panose="02020603050405020304" pitchFamily="18" charset="0"/>
              </a:rPr>
              <a:t>		გაფრინდი ცისკენ!“</a:t>
            </a:r>
            <a:endParaRPr lang="en-US" sz="1800" b="1" dirty="0">
              <a:solidFill>
                <a:srgbClr val="005426"/>
              </a:solidFill>
              <a:effectLst/>
              <a:latin typeface="Times New Roman" panose="02020603050405020304" pitchFamily="18" charset="0"/>
              <a:ea typeface="Times New Roman" panose="02020603050405020304" pitchFamily="18" charset="0"/>
            </a:endParaRPr>
          </a:p>
        </p:txBody>
      </p:sp>
      <p:pic>
        <p:nvPicPr>
          <p:cNvPr id="18436" name="Picture 4" descr="ანა კალანდაძე - ლექსები, პოემები | ლიტერატურა, პოეზია">
            <a:extLst>
              <a:ext uri="{FF2B5EF4-FFF2-40B4-BE49-F238E27FC236}">
                <a16:creationId xmlns:a16="http://schemas.microsoft.com/office/drawing/2014/main" id="{E1C33BDC-1677-6407-38B1-42D35162B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4575" y="3171409"/>
            <a:ext cx="1981242"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46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6F3D8D1C-A4B9-E21E-C0AA-8E25A60F8432}"/>
              </a:ext>
            </a:extLst>
          </p:cNvPr>
          <p:cNvSpPr>
            <a:spLocks noGrp="1"/>
          </p:cNvSpPr>
          <p:nvPr>
            <p:ph type="dt" sz="half" idx="10"/>
          </p:nvPr>
        </p:nvSpPr>
        <p:spPr/>
        <p:txBody>
          <a:bodyPr/>
          <a:lstStyle/>
          <a:p>
            <a:pPr rtl="0"/>
            <a:fld id="{7EA467F0-67F1-4FFB-84D6-E0366AF5D58F}" type="datetime1">
              <a:rPr lang="ru-RU" smtClean="0"/>
              <a:t>18.06.2022</a:t>
            </a:fld>
            <a:endParaRPr lang="en-US"/>
          </a:p>
        </p:txBody>
      </p:sp>
      <p:sp>
        <p:nvSpPr>
          <p:cNvPr id="6" name="TextBox 5">
            <a:extLst>
              <a:ext uri="{FF2B5EF4-FFF2-40B4-BE49-F238E27FC236}">
                <a16:creationId xmlns:a16="http://schemas.microsoft.com/office/drawing/2014/main" id="{16C0C231-ABF7-9C4B-88CF-C1938889A294}"/>
              </a:ext>
            </a:extLst>
          </p:cNvPr>
          <p:cNvSpPr txBox="1"/>
          <p:nvPr/>
        </p:nvSpPr>
        <p:spPr>
          <a:xfrm>
            <a:off x="562708" y="457200"/>
            <a:ext cx="11071274" cy="5724644"/>
          </a:xfrm>
          <a:prstGeom prst="rect">
            <a:avLst/>
          </a:prstGeom>
          <a:noFill/>
        </p:spPr>
        <p:txBody>
          <a:bodyPr wrap="square">
            <a:spAutoFit/>
          </a:bodyPr>
          <a:lstStyle/>
          <a:p>
            <a:pPr marL="4945380" algn="r"/>
            <a:r>
              <a:rPr lang="ka-GE" b="1" i="1" dirty="0">
                <a:effectLst/>
                <a:latin typeface="Sylfaen" panose="010A0502050306030303" pitchFamily="18" charset="0"/>
                <a:ea typeface="Times New Roman" panose="02020603050405020304" pitchFamily="18" charset="0"/>
              </a:rPr>
              <a:t>თინა შიოშვილი</a:t>
            </a:r>
            <a:endParaRPr lang="en-US" dirty="0">
              <a:effectLst/>
              <a:latin typeface="Times New Roman" panose="02020603050405020304" pitchFamily="18" charset="0"/>
              <a:ea typeface="Times New Roman" panose="02020603050405020304" pitchFamily="18" charset="0"/>
            </a:endParaRPr>
          </a:p>
          <a:p>
            <a:pPr algn="ctr"/>
            <a:endParaRPr lang="ka-GE" sz="2000" b="1" dirty="0">
              <a:effectLst/>
              <a:latin typeface="Sylfaen" panose="010A0502050306030303" pitchFamily="18" charset="0"/>
              <a:ea typeface="Times New Roman" panose="02020603050405020304" pitchFamily="18" charset="0"/>
            </a:endParaRPr>
          </a:p>
          <a:p>
            <a:pPr algn="ctr"/>
            <a:r>
              <a:rPr lang="ka-GE" sz="2000" b="1" dirty="0">
                <a:effectLst/>
                <a:latin typeface="Sylfaen" panose="010A0502050306030303" pitchFamily="18" charset="0"/>
                <a:ea typeface="Times New Roman" panose="02020603050405020304" pitchFamily="18" charset="0"/>
              </a:rPr>
              <a:t>ანა კალანდაძის შემოქმედება და ფოლკლორი</a:t>
            </a:r>
            <a:endParaRPr lang="en-US" sz="2000" dirty="0">
              <a:effectLst/>
              <a:latin typeface="Times New Roman" panose="02020603050405020304" pitchFamily="18" charset="0"/>
              <a:ea typeface="Times New Roman" panose="02020603050405020304" pitchFamily="18" charset="0"/>
            </a:endParaRPr>
          </a:p>
          <a:p>
            <a:pPr algn="ctr"/>
            <a:r>
              <a:rPr lang="ka-GE" sz="2000" dirty="0">
                <a:effectLst/>
                <a:latin typeface="Sylfaen" panose="010A0502050306030303" pitchFamily="18" charset="0"/>
                <a:ea typeface="Times New Roman" panose="02020603050405020304" pitchFamily="18" charset="0"/>
              </a:rPr>
              <a:t>ანოტაცია</a:t>
            </a:r>
            <a:endParaRPr lang="en-US" sz="2000" dirty="0">
              <a:effectLst/>
              <a:latin typeface="Times New Roman" panose="02020603050405020304" pitchFamily="18" charset="0"/>
              <a:ea typeface="Times New Roman" panose="02020603050405020304" pitchFamily="18" charset="0"/>
            </a:endParaRPr>
          </a:p>
          <a:p>
            <a:pPr algn="ctr"/>
            <a:r>
              <a:rPr lang="ka-GE" sz="1800" dirty="0">
                <a:effectLst/>
                <a:latin typeface="Sylfaen" panose="010A050205030603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ანა კალანდაძის (1924–2008) უაღრესად თვითმყოფადი პოეზიის ფესვები საკუთარი ხალხის მრავალსაუკუნოვანი ფოლკლორული შემოქმედებით, უმდიდრესი სიტყვაკაზმული მწერლობითა და სასულიერო–რელიგიური ლიტერატურით საზრდოობს. პოეტის განუმეორებელი სტილი და მუსიკალურობა, იშვიათი ლექსიკური კონსტრუქციები სწორედაც ამ უაღრესად მნიშვნელოვან ეროვნულ ფენომენთა შერწყმაში მდგომარეობს.</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ვაჟა–ფშაველასა და ალექსანდრე ყაზბეგის შემდეგ ანა კალანდაძემ იშვიათი </a:t>
            </a:r>
            <a:r>
              <a:rPr lang="ka-GE" sz="1800" dirty="0" err="1">
                <a:effectLst/>
                <a:latin typeface="Sylfaen" panose="010A0502050306030303" pitchFamily="18" charset="0"/>
                <a:ea typeface="Times New Roman" panose="02020603050405020304" pitchFamily="18" charset="0"/>
              </a:rPr>
              <a:t>ვირტუოზულობით</a:t>
            </a:r>
            <a:r>
              <a:rPr lang="ka-GE" sz="1800" dirty="0">
                <a:effectLst/>
                <a:latin typeface="Sylfaen" panose="010A0502050306030303" pitchFamily="18" charset="0"/>
                <a:ea typeface="Times New Roman" panose="02020603050405020304" pitchFamily="18" charset="0"/>
              </a:rPr>
              <a:t>, ქალური კდემითა და სისათუთით კვლავ მიახედა ქართული საზოგადოება მთისკენ, იქ დაუნჯებულ წეს–ჩვეულებათა, ტრადიციათა, ფოლკლორულ მარგალიტთა </a:t>
            </a:r>
            <a:r>
              <a:rPr lang="ka-GE" sz="1800" dirty="0" err="1">
                <a:effectLst/>
                <a:latin typeface="Sylfaen" panose="010A0502050306030303" pitchFamily="18" charset="0"/>
                <a:ea typeface="Times New Roman" panose="02020603050405020304" pitchFamily="18" charset="0"/>
              </a:rPr>
              <a:t>პირველქმნილობის</a:t>
            </a:r>
            <a:r>
              <a:rPr lang="ka-GE" sz="1800" dirty="0">
                <a:effectLst/>
                <a:latin typeface="Sylfaen" panose="010A0502050306030303" pitchFamily="18" charset="0"/>
                <a:ea typeface="Times New Roman" panose="02020603050405020304" pitchFamily="18" charset="0"/>
              </a:rPr>
              <a:t> ხიბლი დაუბრუნა ქართული პოეზიის თაყვანისმცემლებს.</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err="1">
                <a:effectLst/>
                <a:latin typeface="Sylfaen" panose="010A0502050306030303" pitchFamily="18" charset="0"/>
                <a:ea typeface="Times New Roman" panose="02020603050405020304" pitchFamily="18" charset="0"/>
              </a:rPr>
              <a:t>მითოსური</a:t>
            </a:r>
            <a:r>
              <a:rPr lang="ka-GE" sz="1800" dirty="0">
                <a:effectLst/>
                <a:latin typeface="Sylfaen" panose="010A0502050306030303" pitchFamily="18" charset="0"/>
                <a:ea typeface="Times New Roman" panose="02020603050405020304" pitchFamily="18" charset="0"/>
              </a:rPr>
              <a:t> პასაჟები, ლაღი და </a:t>
            </a:r>
            <a:r>
              <a:rPr lang="ka-GE" sz="1800" dirty="0" err="1">
                <a:effectLst/>
                <a:latin typeface="Sylfaen" panose="010A0502050306030303" pitchFamily="18" charset="0"/>
                <a:ea typeface="Times New Roman" panose="02020603050405020304" pitchFamily="18" charset="0"/>
              </a:rPr>
              <a:t>მაღალზნეობრივი</a:t>
            </a:r>
            <a:r>
              <a:rPr lang="ka-GE" sz="1800" dirty="0">
                <a:effectLst/>
                <a:latin typeface="Sylfaen" panose="010A0502050306030303" pitchFamily="18" charset="0"/>
                <a:ea typeface="Times New Roman" panose="02020603050405020304" pitchFamily="18" charset="0"/>
              </a:rPr>
              <a:t> ხალხური პოეზიის თემებისა და იდეების, ლექსიკისა და </a:t>
            </a:r>
            <a:r>
              <a:rPr lang="ka-GE" sz="1800" dirty="0" err="1">
                <a:effectLst/>
                <a:latin typeface="Sylfaen" panose="010A0502050306030303" pitchFamily="18" charset="0"/>
                <a:ea typeface="Times New Roman" panose="02020603050405020304" pitchFamily="18" charset="0"/>
              </a:rPr>
              <a:t>მაღალზნეობრიობის</a:t>
            </a:r>
            <a:r>
              <a:rPr lang="ka-GE" sz="1800" dirty="0">
                <a:effectLst/>
                <a:latin typeface="Sylfaen" panose="010A0502050306030303" pitchFamily="18" charset="0"/>
                <a:ea typeface="Times New Roman" panose="02020603050405020304" pitchFamily="18" charset="0"/>
              </a:rPr>
              <a:t> ახლებურად გადააზრება, მათი სანდო და სარგო იდეალების ერთგულება, რაც ესოდენი სისავსით წარმოჩინდა ანა კალანდაძის პოეტურ მემკვიდრეობაში, ქართული კულტურის ღირებული შენაძენია, ღრმად აქვს ფესვები გადგმული მშობელი ხალხის ბარაქიან სიბრძნის წიაღში და დავიწყება არ უწერია. </a:t>
            </a:r>
            <a:endParaRPr lang="en-US" sz="1800" dirty="0">
              <a:effectLst/>
              <a:latin typeface="Times New Roman" panose="02020603050405020304" pitchFamily="18" charset="0"/>
              <a:ea typeface="Times New Roman" panose="02020603050405020304" pitchFamily="18" charset="0"/>
            </a:endParaRPr>
          </a:p>
          <a:p>
            <a:pPr indent="342900" algn="just"/>
            <a:r>
              <a:rPr lang="ka-GE" sz="1800" dirty="0">
                <a:effectLst/>
                <a:latin typeface="Sylfaen" panose="010A050205030603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645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BFCC8257-362C-97A7-6E14-188AEAA37FD7}"/>
              </a:ext>
            </a:extLst>
          </p:cNvPr>
          <p:cNvSpPr>
            <a:spLocks noGrp="1"/>
          </p:cNvSpPr>
          <p:nvPr>
            <p:ph type="dt" sz="half" idx="10"/>
          </p:nvPr>
        </p:nvSpPr>
        <p:spPr/>
        <p:txBody>
          <a:bodyPr/>
          <a:lstStyle/>
          <a:p>
            <a:pPr rtl="0"/>
            <a:fld id="{7EA467F0-67F1-4FFB-84D6-E0366AF5D58F}" type="datetime1">
              <a:rPr lang="ru-RU" smtClean="0"/>
              <a:t>18.06.2022</a:t>
            </a:fld>
            <a:endParaRPr lang="en-US"/>
          </a:p>
        </p:txBody>
      </p:sp>
      <p:sp>
        <p:nvSpPr>
          <p:cNvPr id="6" name="TextBox 5">
            <a:extLst>
              <a:ext uri="{FF2B5EF4-FFF2-40B4-BE49-F238E27FC236}">
                <a16:creationId xmlns:a16="http://schemas.microsoft.com/office/drawing/2014/main" id="{486B8A81-1EDA-E06D-59B5-F14E159D7F27}"/>
              </a:ext>
            </a:extLst>
          </p:cNvPr>
          <p:cNvSpPr txBox="1"/>
          <p:nvPr/>
        </p:nvSpPr>
        <p:spPr>
          <a:xfrm>
            <a:off x="604911" y="457200"/>
            <a:ext cx="11057206" cy="6001643"/>
          </a:xfrm>
          <a:prstGeom prst="rect">
            <a:avLst/>
          </a:prstGeom>
          <a:noFill/>
        </p:spPr>
        <p:txBody>
          <a:bodyPr wrap="square">
            <a:spAutoFit/>
          </a:bodyPr>
          <a:lstStyle/>
          <a:p>
            <a:pPr marL="342900" indent="-342900" algn="just">
              <a:buFont typeface="Arial" panose="020B0604020202020204" pitchFamily="34" charset="0"/>
              <a:buChar char="•"/>
            </a:pPr>
            <a:r>
              <a:rPr lang="ka-GE" sz="2000" b="1" dirty="0">
                <a:solidFill>
                  <a:schemeClr val="accent1">
                    <a:lumMod val="75000"/>
                  </a:schemeClr>
                </a:solidFill>
                <a:effectLst/>
                <a:latin typeface="Sylfaen" panose="010A0502050306030303" pitchFamily="18" charset="0"/>
                <a:ea typeface="Times New Roman" panose="02020603050405020304" pitchFamily="18" charset="0"/>
              </a:rPr>
              <a:t>ეს ის ძალა და შემართებაა, მშობელი ხალხის წიაღიდან, მისი ღრმა ტრადიციებიდან რომ მოსდგამს ქართველს; </a:t>
            </a:r>
          </a:p>
          <a:p>
            <a:pPr marL="342900" indent="-342900" algn="just">
              <a:buFont typeface="Arial" panose="020B0604020202020204" pitchFamily="34" charset="0"/>
              <a:buChar char="•"/>
            </a:pPr>
            <a:r>
              <a:rPr lang="ka-GE" sz="2000" b="1" dirty="0">
                <a:solidFill>
                  <a:srgbClr val="0070C0"/>
                </a:solidFill>
                <a:effectLst/>
                <a:latin typeface="Sylfaen" panose="010A0502050306030303" pitchFamily="18" charset="0"/>
                <a:ea typeface="Times New Roman" panose="02020603050405020304" pitchFamily="18" charset="0"/>
              </a:rPr>
              <a:t>ეს ის ძალაა, მუდმივად რომ ავსებს სიცოცხლის ელექსირით და არასოდეს დაიშრიტება; </a:t>
            </a:r>
          </a:p>
          <a:p>
            <a:pPr marL="342900" indent="-342900" algn="just">
              <a:buFont typeface="Arial" panose="020B0604020202020204" pitchFamily="34" charset="0"/>
              <a:buChar char="•"/>
            </a:pPr>
            <a:r>
              <a:rPr lang="ka-GE" sz="2000" b="1" dirty="0">
                <a:solidFill>
                  <a:schemeClr val="accent4">
                    <a:lumMod val="75000"/>
                  </a:schemeClr>
                </a:solidFill>
                <a:effectLst/>
                <a:latin typeface="Sylfaen" panose="010A0502050306030303" pitchFamily="18" charset="0"/>
                <a:ea typeface="Times New Roman" panose="02020603050405020304" pitchFamily="18" charset="0"/>
              </a:rPr>
              <a:t>ეს ის ძალაა, პოეტს ხშირად რომ მოანატრებს დათოვლილ სოფელს, ჩიჩილაკებით დამშვენებულ საკალანდო სამზადისს,  ეზოში ამაყად მდგარ ბერმუხას თუ სულის აღვსებას ჭეშმარიტი ხალხური ლხინითა და ზეიმით:</a:t>
            </a:r>
            <a:endParaRPr lang="en-US" sz="2000" b="1" dirty="0">
              <a:solidFill>
                <a:schemeClr val="accent4">
                  <a:lumMod val="75000"/>
                </a:schemeClr>
              </a:solidFill>
              <a:effectLst/>
              <a:latin typeface="Times New Roman" panose="02020603050405020304" pitchFamily="18" charset="0"/>
              <a:ea typeface="Times New Roman" panose="02020603050405020304" pitchFamily="18" charset="0"/>
            </a:endParaRPr>
          </a:p>
          <a:p>
            <a:pPr indent="449580" algn="just"/>
            <a:r>
              <a:rPr lang="ka-GE" sz="1800" dirty="0">
                <a:effectLst/>
                <a:latin typeface="Sylfaen" panose="010A0502050306030303" pitchFamily="18" charset="0"/>
                <a:ea typeface="Times New Roman" panose="02020603050405020304" pitchFamily="18" charset="0"/>
              </a:rPr>
              <a:t>			</a:t>
            </a:r>
            <a:r>
              <a:rPr lang="ka-GE" sz="2200" b="1" dirty="0">
                <a:solidFill>
                  <a:srgbClr val="00B050"/>
                </a:solidFill>
                <a:effectLst/>
                <a:latin typeface="Sylfaen" panose="010A0502050306030303" pitchFamily="18" charset="0"/>
                <a:ea typeface="Times New Roman" panose="02020603050405020304" pitchFamily="18" charset="0"/>
              </a:rPr>
              <a:t>„ და მე ვიგონებ ჩახლართულ ღობეს,</a:t>
            </a:r>
            <a:endParaRPr lang="en-US" sz="2200" b="1" dirty="0">
              <a:solidFill>
                <a:srgbClr val="00B050"/>
              </a:solidFill>
              <a:effectLst/>
              <a:latin typeface="Times New Roman" panose="02020603050405020304" pitchFamily="18" charset="0"/>
              <a:ea typeface="Times New Roman" panose="02020603050405020304" pitchFamily="18" charset="0"/>
            </a:endParaRPr>
          </a:p>
          <a:p>
            <a:pPr indent="449580" algn="just"/>
            <a:r>
              <a:rPr lang="ka-GE" sz="2200" b="1" dirty="0">
                <a:solidFill>
                  <a:srgbClr val="00B050"/>
                </a:solidFill>
                <a:effectLst/>
                <a:latin typeface="Sylfaen" panose="010A0502050306030303" pitchFamily="18" charset="0"/>
                <a:ea typeface="Times New Roman" panose="02020603050405020304" pitchFamily="18" charset="0"/>
              </a:rPr>
              <a:t>			სერებს თოვლიანს...</a:t>
            </a:r>
            <a:endParaRPr lang="en-US" sz="2200" b="1" dirty="0">
              <a:solidFill>
                <a:srgbClr val="00B050"/>
              </a:solidFill>
              <a:effectLst/>
              <a:latin typeface="Times New Roman" panose="02020603050405020304" pitchFamily="18" charset="0"/>
              <a:ea typeface="Times New Roman" panose="02020603050405020304" pitchFamily="18" charset="0"/>
            </a:endParaRPr>
          </a:p>
          <a:p>
            <a:pPr indent="449580" algn="just"/>
            <a:r>
              <a:rPr lang="ka-GE" sz="2200" b="1" dirty="0">
                <a:solidFill>
                  <a:srgbClr val="00B050"/>
                </a:solidFill>
                <a:effectLst/>
                <a:latin typeface="Sylfaen" panose="010A0502050306030303" pitchFamily="18" charset="0"/>
                <a:ea typeface="Times New Roman" panose="02020603050405020304" pitchFamily="18" charset="0"/>
              </a:rPr>
              <a:t>			ხმობდა მამალი გურიის სოფელს,</a:t>
            </a:r>
            <a:endParaRPr lang="en-US" sz="2200" b="1" dirty="0">
              <a:solidFill>
                <a:srgbClr val="00B050"/>
              </a:solidFill>
              <a:effectLst/>
              <a:latin typeface="Times New Roman" panose="02020603050405020304" pitchFamily="18" charset="0"/>
              <a:ea typeface="Times New Roman" panose="02020603050405020304" pitchFamily="18" charset="0"/>
            </a:endParaRPr>
          </a:p>
          <a:p>
            <a:pPr indent="449580" algn="just"/>
            <a:r>
              <a:rPr lang="ka-GE" sz="2200" b="1" dirty="0">
                <a:solidFill>
                  <a:srgbClr val="00B050"/>
                </a:solidFill>
                <a:effectLst/>
                <a:latin typeface="Sylfaen" panose="010A0502050306030303" pitchFamily="18" charset="0"/>
                <a:ea typeface="Times New Roman" panose="02020603050405020304" pitchFamily="18" charset="0"/>
              </a:rPr>
              <a:t>			ყეფდა თოლია...</a:t>
            </a:r>
            <a:endParaRPr lang="en-US" sz="2200" b="1" dirty="0">
              <a:solidFill>
                <a:srgbClr val="00B050"/>
              </a:solidFill>
              <a:effectLst/>
              <a:latin typeface="Times New Roman" panose="02020603050405020304" pitchFamily="18" charset="0"/>
              <a:ea typeface="Times New Roman" panose="02020603050405020304" pitchFamily="18" charset="0"/>
            </a:endParaRPr>
          </a:p>
          <a:p>
            <a:pPr indent="449580" algn="just"/>
            <a:r>
              <a:rPr lang="ka-GE" sz="2200" b="1" dirty="0">
                <a:solidFill>
                  <a:srgbClr val="00B050"/>
                </a:solidFill>
                <a:effectLst/>
                <a:latin typeface="Sylfaen" panose="010A0502050306030303" pitchFamily="18" charset="0"/>
                <a:ea typeface="Times New Roman" panose="02020603050405020304" pitchFamily="18" charset="0"/>
              </a:rPr>
              <a:t>			იდგა ბერმუხა </a:t>
            </a:r>
            <a:r>
              <a:rPr lang="ka-GE" sz="2200" b="1" dirty="0" err="1">
                <a:solidFill>
                  <a:srgbClr val="00B050"/>
                </a:solidFill>
                <a:effectLst/>
                <a:latin typeface="Sylfaen" panose="010A0502050306030303" pitchFamily="18" charset="0"/>
                <a:ea typeface="Times New Roman" panose="02020603050405020304" pitchFamily="18" charset="0"/>
              </a:rPr>
              <a:t>ღამისმთევარი</a:t>
            </a:r>
            <a:endParaRPr lang="en-US" sz="2200" b="1" dirty="0">
              <a:solidFill>
                <a:srgbClr val="00B050"/>
              </a:solidFill>
              <a:effectLst/>
              <a:latin typeface="Times New Roman" panose="02020603050405020304" pitchFamily="18" charset="0"/>
              <a:ea typeface="Times New Roman" panose="02020603050405020304" pitchFamily="18" charset="0"/>
            </a:endParaRPr>
          </a:p>
          <a:p>
            <a:pPr indent="449580" algn="just"/>
            <a:r>
              <a:rPr lang="ka-GE" sz="2200" b="1" dirty="0">
                <a:solidFill>
                  <a:srgbClr val="00B050"/>
                </a:solidFill>
                <a:effectLst/>
                <a:latin typeface="Sylfaen" panose="010A0502050306030303" pitchFamily="18" charset="0"/>
                <a:ea typeface="Times New Roman" panose="02020603050405020304" pitchFamily="18" charset="0"/>
              </a:rPr>
              <a:t>			თოვლში ნაბდითა...</a:t>
            </a:r>
            <a:endParaRPr lang="en-US" sz="2200" b="1" dirty="0">
              <a:solidFill>
                <a:srgbClr val="00B050"/>
              </a:solidFill>
              <a:effectLst/>
              <a:latin typeface="Times New Roman" panose="02020603050405020304" pitchFamily="18" charset="0"/>
              <a:ea typeface="Times New Roman" panose="02020603050405020304" pitchFamily="18" charset="0"/>
            </a:endParaRPr>
          </a:p>
          <a:p>
            <a:pPr indent="449580" algn="just"/>
            <a:r>
              <a:rPr lang="ka-GE" sz="2200" b="1" dirty="0">
                <a:solidFill>
                  <a:srgbClr val="00B050"/>
                </a:solidFill>
                <a:effectLst/>
                <a:latin typeface="Sylfaen" panose="010A0502050306030303" pitchFamily="18" charset="0"/>
                <a:ea typeface="Times New Roman" panose="02020603050405020304" pitchFamily="18" charset="0"/>
              </a:rPr>
              <a:t>			დილით მისდევდა სერზე მწევარი</a:t>
            </a:r>
            <a:endParaRPr lang="en-US" sz="2200" b="1" dirty="0">
              <a:solidFill>
                <a:srgbClr val="00B050"/>
              </a:solidFill>
              <a:effectLst/>
              <a:latin typeface="Times New Roman" panose="02020603050405020304" pitchFamily="18" charset="0"/>
              <a:ea typeface="Times New Roman" panose="02020603050405020304" pitchFamily="18" charset="0"/>
            </a:endParaRPr>
          </a:p>
          <a:p>
            <a:pPr indent="449580" algn="just"/>
            <a:r>
              <a:rPr lang="ka-GE" sz="2200" b="1" dirty="0">
                <a:solidFill>
                  <a:srgbClr val="00B050"/>
                </a:solidFill>
                <a:effectLst/>
                <a:latin typeface="Sylfaen" panose="010A0502050306030303" pitchFamily="18" charset="0"/>
                <a:ea typeface="Times New Roman" panose="02020603050405020304" pitchFamily="18" charset="0"/>
              </a:rPr>
              <a:t>			ნაკვლევს ნადირთა...</a:t>
            </a:r>
            <a:endParaRPr lang="en-US" sz="2200" b="1" dirty="0">
              <a:solidFill>
                <a:srgbClr val="00B050"/>
              </a:solidFill>
              <a:effectLst/>
              <a:latin typeface="Times New Roman" panose="02020603050405020304" pitchFamily="18" charset="0"/>
              <a:ea typeface="Times New Roman" panose="02020603050405020304" pitchFamily="18" charset="0"/>
            </a:endParaRPr>
          </a:p>
          <a:p>
            <a:pPr indent="449580" algn="just"/>
            <a:r>
              <a:rPr lang="ka-GE" sz="2200" b="1" dirty="0">
                <a:solidFill>
                  <a:srgbClr val="00B050"/>
                </a:solidFill>
                <a:effectLst/>
                <a:latin typeface="Sylfaen" panose="010A0502050306030303" pitchFamily="18" charset="0"/>
                <a:ea typeface="Times New Roman" panose="02020603050405020304" pitchFamily="18" charset="0"/>
              </a:rPr>
              <a:t>			ქარი თვრებოდა ღვინით </a:t>
            </a:r>
            <a:r>
              <a:rPr lang="ka-GE" sz="2200" b="1" dirty="0" err="1">
                <a:solidFill>
                  <a:srgbClr val="00B050"/>
                </a:solidFill>
                <a:effectLst/>
                <a:latin typeface="Sylfaen" panose="010A0502050306030303" pitchFamily="18" charset="0"/>
                <a:ea typeface="Times New Roman" panose="02020603050405020304" pitchFamily="18" charset="0"/>
              </a:rPr>
              <a:t>ნაქებით</a:t>
            </a:r>
            <a:endParaRPr lang="en-US" sz="2200" b="1" dirty="0">
              <a:solidFill>
                <a:srgbClr val="00B050"/>
              </a:solidFill>
              <a:effectLst/>
              <a:latin typeface="Times New Roman" panose="02020603050405020304" pitchFamily="18" charset="0"/>
              <a:ea typeface="Times New Roman" panose="02020603050405020304" pitchFamily="18" charset="0"/>
            </a:endParaRPr>
          </a:p>
          <a:p>
            <a:pPr indent="449580" algn="just"/>
            <a:r>
              <a:rPr lang="ka-GE" sz="2200" b="1" dirty="0">
                <a:solidFill>
                  <a:srgbClr val="00B050"/>
                </a:solidFill>
                <a:effectLst/>
                <a:latin typeface="Sylfaen" panose="010A0502050306030303" pitchFamily="18" charset="0"/>
                <a:ea typeface="Times New Roman" panose="02020603050405020304" pitchFamily="18" charset="0"/>
              </a:rPr>
              <a:t>			გრძნეულ მარანთან...</a:t>
            </a:r>
            <a:endParaRPr lang="en-US" sz="2200" b="1" dirty="0">
              <a:solidFill>
                <a:srgbClr val="00B050"/>
              </a:solidFill>
              <a:effectLst/>
              <a:latin typeface="Times New Roman" panose="02020603050405020304" pitchFamily="18" charset="0"/>
              <a:ea typeface="Times New Roman" panose="02020603050405020304" pitchFamily="18" charset="0"/>
            </a:endParaRPr>
          </a:p>
          <a:p>
            <a:pPr indent="449580" algn="just"/>
            <a:r>
              <a:rPr lang="ka-GE" sz="2200" b="1" dirty="0">
                <a:solidFill>
                  <a:srgbClr val="00B050"/>
                </a:solidFill>
                <a:effectLst/>
                <a:latin typeface="Sylfaen" panose="010A0502050306030303" pitchFamily="18" charset="0"/>
                <a:ea typeface="Times New Roman" panose="02020603050405020304" pitchFamily="18" charset="0"/>
              </a:rPr>
              <a:t>			შემოდიოდა ჩიჩილაკებით</a:t>
            </a:r>
            <a:endParaRPr lang="en-US" sz="2200" b="1" dirty="0">
              <a:solidFill>
                <a:srgbClr val="00B050"/>
              </a:solidFill>
              <a:effectLst/>
              <a:latin typeface="Times New Roman" panose="02020603050405020304" pitchFamily="18" charset="0"/>
              <a:ea typeface="Times New Roman" panose="02020603050405020304" pitchFamily="18" charset="0"/>
            </a:endParaRPr>
          </a:p>
          <a:p>
            <a:pPr indent="449580" algn="just"/>
            <a:r>
              <a:rPr lang="ka-GE" sz="2200" b="1" dirty="0">
                <a:solidFill>
                  <a:srgbClr val="00B050"/>
                </a:solidFill>
                <a:effectLst/>
                <a:latin typeface="Sylfaen" panose="010A0502050306030303" pitchFamily="18" charset="0"/>
                <a:ea typeface="Times New Roman" panose="02020603050405020304" pitchFamily="18" charset="0"/>
              </a:rPr>
              <a:t>			ჩვენში კალანდა.“ </a:t>
            </a:r>
            <a:endParaRPr lang="en-US" sz="2200" b="1"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925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75ABBA80-70FD-D879-D585-756E23825590}"/>
              </a:ext>
            </a:extLst>
          </p:cNvPr>
          <p:cNvSpPr>
            <a:spLocks noGrp="1"/>
          </p:cNvSpPr>
          <p:nvPr>
            <p:ph type="dt" sz="half" idx="10"/>
          </p:nvPr>
        </p:nvSpPr>
        <p:spPr/>
        <p:txBody>
          <a:bodyPr/>
          <a:lstStyle/>
          <a:p>
            <a:pPr rtl="0"/>
            <a:fld id="{7EA467F0-67F1-4FFB-84D6-E0366AF5D58F}" type="datetime1">
              <a:rPr lang="ru-RU" smtClean="0"/>
              <a:t>18.06.2022</a:t>
            </a:fld>
            <a:endParaRPr lang="en-US"/>
          </a:p>
        </p:txBody>
      </p:sp>
      <p:sp>
        <p:nvSpPr>
          <p:cNvPr id="6" name="TextBox 5">
            <a:extLst>
              <a:ext uri="{FF2B5EF4-FFF2-40B4-BE49-F238E27FC236}">
                <a16:creationId xmlns:a16="http://schemas.microsoft.com/office/drawing/2014/main" id="{F750BD23-00C7-2199-71B5-038BDACCFAB7}"/>
              </a:ext>
            </a:extLst>
          </p:cNvPr>
          <p:cNvSpPr txBox="1"/>
          <p:nvPr/>
        </p:nvSpPr>
        <p:spPr>
          <a:xfrm>
            <a:off x="337626" y="351692"/>
            <a:ext cx="11282288" cy="5912516"/>
          </a:xfrm>
          <a:prstGeom prst="rect">
            <a:avLst/>
          </a:prstGeom>
          <a:noFill/>
        </p:spPr>
        <p:txBody>
          <a:bodyPr wrap="square">
            <a:spAutoFit/>
          </a:bodyPr>
          <a:lstStyle/>
          <a:p>
            <a:pPr indent="449580" algn="just">
              <a:lnSpc>
                <a:spcPct val="150000"/>
              </a:lnSpc>
            </a:pPr>
            <a:r>
              <a:rPr lang="ka-GE" sz="1800" dirty="0">
                <a:effectLst/>
                <a:latin typeface="Sylfaen" panose="010A0502050306030303" pitchFamily="18" charset="0"/>
                <a:ea typeface="Times New Roman" panose="02020603050405020304" pitchFamily="18" charset="0"/>
              </a:rPr>
              <a:t>ანა კალანდაძის სახისმეტყველების განუმეორებელი სტილი და ზეობა უსათუოდ განპირობებულია</a:t>
            </a:r>
          </a:p>
          <a:p>
            <a:pPr marL="285750" indent="-285750" algn="just">
              <a:lnSpc>
                <a:spcPct val="150000"/>
              </a:lnSpc>
              <a:buFont typeface="Arial" panose="020B0604020202020204" pitchFamily="34" charset="0"/>
              <a:buChar char="•"/>
            </a:pPr>
            <a:r>
              <a:rPr lang="ka-GE" sz="1800" dirty="0">
                <a:effectLst/>
                <a:latin typeface="Sylfaen" panose="010A0502050306030303" pitchFamily="18" charset="0"/>
                <a:ea typeface="Times New Roman" panose="02020603050405020304" pitchFamily="18" charset="0"/>
              </a:rPr>
              <a:t> </a:t>
            </a:r>
            <a:r>
              <a:rPr lang="ka-GE" sz="2000" b="1" dirty="0">
                <a:solidFill>
                  <a:srgbClr val="C00000"/>
                </a:solidFill>
                <a:effectLst/>
                <a:latin typeface="Sylfaen" panose="010A0502050306030303" pitchFamily="18" charset="0"/>
                <a:ea typeface="Times New Roman" panose="02020603050405020304" pitchFamily="18" charset="0"/>
              </a:rPr>
              <a:t>მშობლიური ენისა და ლიტერატურის, </a:t>
            </a:r>
          </a:p>
          <a:p>
            <a:pPr marL="342900" indent="-342900" algn="just">
              <a:lnSpc>
                <a:spcPct val="150000"/>
              </a:lnSpc>
              <a:buFont typeface="Arial" panose="020B0604020202020204" pitchFamily="34" charset="0"/>
              <a:buChar char="•"/>
            </a:pPr>
            <a:r>
              <a:rPr lang="ka-GE" sz="2000" b="1" dirty="0">
                <a:solidFill>
                  <a:srgbClr val="C00000"/>
                </a:solidFill>
                <a:effectLst/>
                <a:latin typeface="Sylfaen" panose="010A0502050306030303" pitchFamily="18" charset="0"/>
                <a:ea typeface="Times New Roman" panose="02020603050405020304" pitchFamily="18" charset="0"/>
              </a:rPr>
              <a:t>მდიდარი და </a:t>
            </a:r>
            <a:r>
              <a:rPr lang="ka-GE" sz="2000" b="1" dirty="0" err="1">
                <a:solidFill>
                  <a:srgbClr val="C00000"/>
                </a:solidFill>
                <a:effectLst/>
                <a:latin typeface="Sylfaen" panose="010A0502050306030303" pitchFamily="18" charset="0"/>
                <a:ea typeface="Times New Roman" panose="02020603050405020304" pitchFamily="18" charset="0"/>
              </a:rPr>
              <a:t>მრვალსაუკუნოვანი</a:t>
            </a:r>
            <a:r>
              <a:rPr lang="ka-GE" sz="2000" b="1" dirty="0">
                <a:solidFill>
                  <a:srgbClr val="C00000"/>
                </a:solidFill>
                <a:effectLst/>
                <a:latin typeface="Sylfaen" panose="010A0502050306030303" pitchFamily="18" charset="0"/>
                <a:ea typeface="Times New Roman" panose="02020603050405020304" pitchFamily="18" charset="0"/>
              </a:rPr>
              <a:t> ფოლკლორული შემოქმედების ღრმა ცოდნით,</a:t>
            </a:r>
          </a:p>
          <a:p>
            <a:pPr marL="342900" indent="-342900" algn="just">
              <a:lnSpc>
                <a:spcPct val="150000"/>
              </a:lnSpc>
              <a:buFont typeface="Arial" panose="020B0604020202020204" pitchFamily="34" charset="0"/>
              <a:buChar char="•"/>
            </a:pPr>
            <a:r>
              <a:rPr lang="ka-GE" sz="2000" b="1" dirty="0">
                <a:solidFill>
                  <a:srgbClr val="C00000"/>
                </a:solidFill>
                <a:effectLst/>
                <a:latin typeface="Sylfaen" panose="010A0502050306030303" pitchFamily="18" charset="0"/>
                <a:ea typeface="Times New Roman" panose="02020603050405020304" pitchFamily="18" charset="0"/>
              </a:rPr>
              <a:t>ყოველივეს საკუთარ უნაზეს პოეტურ ქურაში გადადნობის უსათუთესი ხერხებითა და მეთოდებით, </a:t>
            </a:r>
          </a:p>
          <a:p>
            <a:pPr indent="449580" algn="just">
              <a:lnSpc>
                <a:spcPct val="150000"/>
              </a:lnSpc>
            </a:pPr>
            <a:r>
              <a:rPr lang="ka-GE" sz="1800" dirty="0">
                <a:effectLst/>
                <a:latin typeface="Sylfaen" panose="010A0502050306030303" pitchFamily="18" charset="0"/>
                <a:ea typeface="Times New Roman" panose="02020603050405020304" pitchFamily="18" charset="0"/>
              </a:rPr>
              <a:t>რაც ბოლომდე მისია, მას ეკუთვნის და სხვას – არავის. </a:t>
            </a:r>
          </a:p>
          <a:p>
            <a:pPr indent="449580" algn="just">
              <a:lnSpc>
                <a:spcPct val="150000"/>
              </a:lnSpc>
            </a:pPr>
            <a:r>
              <a:rPr lang="ka-GE" sz="2000" b="1" dirty="0">
                <a:solidFill>
                  <a:srgbClr val="002060"/>
                </a:solidFill>
                <a:effectLst/>
                <a:latin typeface="Sylfaen" panose="010A0502050306030303" pitchFamily="18" charset="0"/>
                <a:ea typeface="Times New Roman" panose="02020603050405020304" pitchFamily="18" charset="0"/>
              </a:rPr>
              <a:t>ხალხური ლექსის </a:t>
            </a:r>
            <a:r>
              <a:rPr lang="ka-GE" sz="2000" b="1" dirty="0" err="1">
                <a:solidFill>
                  <a:srgbClr val="002060"/>
                </a:solidFill>
                <a:effectLst/>
                <a:latin typeface="Sylfaen" panose="010A0502050306030303" pitchFamily="18" charset="0"/>
                <a:ea typeface="Times New Roman" panose="02020603050405020304" pitchFamily="18" charset="0"/>
              </a:rPr>
              <a:t>სულშიჩამწვდომ</a:t>
            </a:r>
            <a:r>
              <a:rPr lang="ka-GE" sz="2000" b="1" dirty="0">
                <a:solidFill>
                  <a:srgbClr val="002060"/>
                </a:solidFill>
                <a:effectLst/>
                <a:latin typeface="Sylfaen" panose="010A0502050306030303" pitchFamily="18" charset="0"/>
                <a:ea typeface="Times New Roman" panose="02020603050405020304" pitchFamily="18" charset="0"/>
              </a:rPr>
              <a:t> </a:t>
            </a:r>
            <a:r>
              <a:rPr lang="ka-GE" sz="2000" b="1" dirty="0" err="1">
                <a:solidFill>
                  <a:srgbClr val="002060"/>
                </a:solidFill>
                <a:effectLst/>
                <a:latin typeface="Sylfaen" panose="010A0502050306030303" pitchFamily="18" charset="0"/>
                <a:ea typeface="Times New Roman" panose="02020603050405020304" pitchFamily="18" charset="0"/>
              </a:rPr>
              <a:t>მუსიკალურობასთან</a:t>
            </a:r>
            <a:r>
              <a:rPr lang="ka-GE" sz="2000" b="1" dirty="0">
                <a:solidFill>
                  <a:srgbClr val="002060"/>
                </a:solidFill>
                <a:effectLst/>
                <a:latin typeface="Sylfaen" panose="010A0502050306030303" pitchFamily="18" charset="0"/>
                <a:ea typeface="Times New Roman" panose="02020603050405020304" pitchFamily="18" charset="0"/>
              </a:rPr>
              <a:t> ქართული კლასიკური ჰიმნოგრაფიული ღრმააზროვნებისა და მელოდიურობის შერწყმამ დიდებული სინთეზი მოგვცა ანა კალანდაძის, მართლაცდა, ღვთაებრივი მადლით აღსავსე პოეზიაში, მის უიშვიათეს ლექსიკურ კონსტრუქციებში;</a:t>
            </a:r>
          </a:p>
          <a:p>
            <a:pPr indent="449580" algn="just">
              <a:lnSpc>
                <a:spcPct val="150000"/>
              </a:lnSpc>
            </a:pPr>
            <a:r>
              <a:rPr lang="ka-GE" sz="1800" dirty="0">
                <a:effectLst/>
                <a:latin typeface="Sylfaen" panose="010A0502050306030303" pitchFamily="18" charset="0"/>
                <a:ea typeface="Times New Roman" panose="02020603050405020304" pitchFamily="18" charset="0"/>
              </a:rPr>
              <a:t> სწორედაც ამგვარი სინთეზის პირმშოა მისი დიდებული პოეტური მემკვიდრეობა; ამის თაობაზე კონსტანტინე გამსახურდია ბრძანებდა</a:t>
            </a:r>
            <a:r>
              <a:rPr lang="ka-GE" dirty="0">
                <a:latin typeface="Sylfaen" panose="010A0502050306030303" pitchFamily="18" charset="0"/>
                <a:ea typeface="Times New Roman" panose="02020603050405020304" pitchFamily="18" charset="0"/>
              </a:rPr>
              <a:t>:</a:t>
            </a:r>
            <a:r>
              <a:rPr lang="ka-GE" sz="1800" dirty="0">
                <a:effectLst/>
                <a:latin typeface="Sylfaen" panose="010A0502050306030303" pitchFamily="18" charset="0"/>
                <a:ea typeface="Times New Roman" panose="02020603050405020304" pitchFamily="18" charset="0"/>
              </a:rPr>
              <a:t> </a:t>
            </a:r>
            <a:r>
              <a:rPr lang="ka-GE" sz="2000" b="1" dirty="0">
                <a:solidFill>
                  <a:srgbClr val="FF0000"/>
                </a:solidFill>
                <a:effectLst/>
                <a:latin typeface="Sylfaen" panose="010A0502050306030303" pitchFamily="18" charset="0"/>
                <a:ea typeface="Times New Roman" panose="02020603050405020304" pitchFamily="18" charset="0"/>
              </a:rPr>
              <a:t>„ჩემს ენობრივ პოზიციას ანა კალანდაძე პოეზიაში აგრძელებს“ </a:t>
            </a:r>
            <a:r>
              <a:rPr lang="ka-GE" sz="1800" dirty="0">
                <a:effectLst/>
                <a:latin typeface="Sylfaen" panose="010A0502050306030303" pitchFamily="18" charset="0"/>
                <a:ea typeface="Times New Roman" panose="02020603050405020304" pitchFamily="18" charset="0"/>
              </a:rPr>
              <a:t>-ო.</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948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9FD379D6-5CF9-1544-B336-7F5329A965C4}"/>
              </a:ext>
            </a:extLst>
          </p:cNvPr>
          <p:cNvSpPr>
            <a:spLocks noGrp="1"/>
          </p:cNvSpPr>
          <p:nvPr>
            <p:ph type="dt" sz="half" idx="10"/>
          </p:nvPr>
        </p:nvSpPr>
        <p:spPr/>
        <p:txBody>
          <a:bodyPr/>
          <a:lstStyle/>
          <a:p>
            <a:pPr rtl="0"/>
            <a:fld id="{7EA467F0-67F1-4FFB-84D6-E0366AF5D58F}" type="datetime1">
              <a:rPr lang="ru-RU" smtClean="0"/>
              <a:t>18.06.2022</a:t>
            </a:fld>
            <a:endParaRPr lang="en-US"/>
          </a:p>
        </p:txBody>
      </p:sp>
      <p:pic>
        <p:nvPicPr>
          <p:cNvPr id="1026" name="Picture 2" descr="ვაჟა-ფშაველა - ვიკიპედია">
            <a:extLst>
              <a:ext uri="{FF2B5EF4-FFF2-40B4-BE49-F238E27FC236}">
                <a16:creationId xmlns:a16="http://schemas.microsoft.com/office/drawing/2014/main" id="{71AF419A-8325-3713-AEF3-0FFA5ACA5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13" y="431849"/>
            <a:ext cx="18097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ალექსანდრე ყაზბეგი - ვიკიპედია">
            <a:extLst>
              <a:ext uri="{FF2B5EF4-FFF2-40B4-BE49-F238E27FC236}">
                <a16:creationId xmlns:a16="http://schemas.microsoft.com/office/drawing/2014/main" id="{47444C31-D9C4-32A2-5146-177706656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063" y="446356"/>
            <a:ext cx="1828800" cy="2505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7187860-812C-181C-B344-7D7E31A524B1}"/>
              </a:ext>
            </a:extLst>
          </p:cNvPr>
          <p:cNvSpPr txBox="1"/>
          <p:nvPr/>
        </p:nvSpPr>
        <p:spPr>
          <a:xfrm>
            <a:off x="773870" y="910426"/>
            <a:ext cx="11122708" cy="5037148"/>
          </a:xfrm>
          <a:prstGeom prst="rect">
            <a:avLst/>
          </a:prstGeom>
          <a:noFill/>
        </p:spPr>
        <p:txBody>
          <a:bodyPr wrap="square">
            <a:spAutoFit/>
          </a:bodyPr>
          <a:lstStyle/>
          <a:p>
            <a:pPr indent="449580" algn="just">
              <a:lnSpc>
                <a:spcPct val="150000"/>
              </a:lnSpc>
            </a:pPr>
            <a:r>
              <a:rPr lang="ka-GE" sz="1800" dirty="0">
                <a:effectLst/>
                <a:latin typeface="Sylfaen" panose="010A0502050306030303" pitchFamily="18" charset="0"/>
                <a:ea typeface="Times New Roman" panose="02020603050405020304" pitchFamily="18" charset="0"/>
              </a:rPr>
              <a:t>                                                       ვაჟა–ფშაველასა და ალექსანდრე ყაზბეგის უკვდავი შემოქმედების </a:t>
            </a:r>
          </a:p>
          <a:p>
            <a:pPr indent="449580" algn="just">
              <a:lnSpc>
                <a:spcPct val="150000"/>
              </a:lnSpc>
            </a:pPr>
            <a:r>
              <a:rPr lang="ka-GE" dirty="0">
                <a:latin typeface="Sylfaen" panose="010A0502050306030303" pitchFamily="18" charset="0"/>
                <a:ea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rPr>
              <a:t>შემდეგ ერთობ ძნელი იყო აღმოსავლეთ საქართველოს მთიელთა </a:t>
            </a:r>
          </a:p>
          <a:p>
            <a:pPr indent="449580" algn="just">
              <a:lnSpc>
                <a:spcPct val="150000"/>
              </a:lnSpc>
            </a:pPr>
            <a:r>
              <a:rPr lang="ka-GE" dirty="0">
                <a:latin typeface="Sylfaen" panose="010A0502050306030303" pitchFamily="18" charset="0"/>
                <a:ea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rPr>
              <a:t>დიდბუნებოვნებაზე, ტრადიციებზე, ფშავ–ხევსურული ხალხური </a:t>
            </a:r>
          </a:p>
          <a:p>
            <a:pPr indent="449580" algn="just">
              <a:lnSpc>
                <a:spcPct val="150000"/>
              </a:lnSpc>
            </a:pPr>
            <a:r>
              <a:rPr lang="ka-GE" dirty="0">
                <a:latin typeface="Sylfaen" panose="010A0502050306030303" pitchFamily="18" charset="0"/>
                <a:ea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rPr>
              <a:t>შემოქმედების უკიდეგანო ხიბლსა და ღრმა წარსულიდან მომდინარე </a:t>
            </a:r>
          </a:p>
          <a:p>
            <a:pPr indent="449580" algn="just">
              <a:lnSpc>
                <a:spcPct val="150000"/>
              </a:lnSpc>
            </a:pPr>
            <a:r>
              <a:rPr lang="ka-GE" dirty="0">
                <a:latin typeface="Sylfaen" panose="010A0502050306030303" pitchFamily="18" charset="0"/>
                <a:ea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rPr>
              <a:t>ზნეკეთილ წეს–ჩვეულებებზე მოეთხროთ რაიმე ახალი, რაიმე იმგვარი, რითაც კიდევ ერთხელ შეტოკდებოდა ქართულ სული, კიდევ ერთხელ განაცდევინებდა კანონიერ სიამაყეს, თუმცა ანა კალანდაძის უნაზესმა და უხინჯო, პირველქმნადობის ღვთაებრივი ნიჭით მადლმოსილმა შემოქმედებამ ეს შეძლო და კიდევ ერთხელ შეაბრუნა მთის ხალასი სამყაროსაკენ თანამემამულეთა მზერა, აღავსო სიბრძნესთან და სილამაზესთან, უბიწო ადამიანურ ურთიერთობებთან უშუალო ზიარების სურვილით. ანა კალანდაძის ლირიკული გმირის თვალითა და გულით აღქმული მთა კვლავაც ის ულევი, </a:t>
            </a:r>
            <a:r>
              <a:rPr lang="ka-GE" sz="1800" dirty="0" err="1">
                <a:effectLst/>
                <a:latin typeface="Sylfaen" panose="010A0502050306030303" pitchFamily="18" charset="0"/>
                <a:ea typeface="Times New Roman" panose="02020603050405020304" pitchFamily="18" charset="0"/>
              </a:rPr>
              <a:t>ღალიან</a:t>
            </a:r>
            <a:r>
              <a:rPr lang="ka-GE" sz="1800" dirty="0">
                <a:effectLst/>
                <a:latin typeface="Sylfaen" panose="010A0502050306030303" pitchFamily="18" charset="0"/>
                <a:ea typeface="Times New Roman" panose="02020603050405020304" pitchFamily="18" charset="0"/>
              </a:rPr>
              <a:t>–ბარაქიანი, მზის მადლით აღვსილი და </a:t>
            </a:r>
            <a:r>
              <a:rPr lang="ka-GE" sz="1800" dirty="0" err="1">
                <a:effectLst/>
                <a:latin typeface="Sylfaen" panose="010A0502050306030303" pitchFamily="18" charset="0"/>
                <a:ea typeface="Times New Roman" panose="02020603050405020304" pitchFamily="18" charset="0"/>
              </a:rPr>
              <a:t>ავმიუკარებელი</a:t>
            </a:r>
            <a:r>
              <a:rPr lang="ka-GE" sz="1800" dirty="0">
                <a:effectLst/>
                <a:latin typeface="Sylfaen" panose="010A0502050306030303" pitchFamily="18" charset="0"/>
                <a:ea typeface="Times New Roman" panose="02020603050405020304" pitchFamily="18" charset="0"/>
              </a:rPr>
              <a:t> სამყარო აღმოჩნდა, რომელსაც აგრერიგად მიელტვის ხოლმე ბარში მტვერწაყრილი ზნეობა.</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30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0230ECE4-64D1-F0F9-A0FA-9886254B45B1}"/>
              </a:ext>
            </a:extLst>
          </p:cNvPr>
          <p:cNvSpPr>
            <a:spLocks noGrp="1"/>
          </p:cNvSpPr>
          <p:nvPr>
            <p:ph type="dt" sz="half" idx="10"/>
          </p:nvPr>
        </p:nvSpPr>
        <p:spPr/>
        <p:txBody>
          <a:bodyPr/>
          <a:lstStyle/>
          <a:p>
            <a:pPr rtl="0"/>
            <a:fld id="{7EA467F0-67F1-4FFB-84D6-E0366AF5D58F}" type="datetime1">
              <a:rPr lang="ru-RU" smtClean="0"/>
              <a:t>18.06.2022</a:t>
            </a:fld>
            <a:endParaRPr lang="en-US"/>
          </a:p>
        </p:txBody>
      </p:sp>
      <p:pic>
        <p:nvPicPr>
          <p:cNvPr id="2050" name="Picture 2" descr="ფშავ-ხევსურეთის ეროვნული პარკი">
            <a:extLst>
              <a:ext uri="{FF2B5EF4-FFF2-40B4-BE49-F238E27FC236}">
                <a16:creationId xmlns:a16="http://schemas.microsoft.com/office/drawing/2014/main" id="{964E31EB-D805-B352-7D8A-113583C2F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95" y="2750234"/>
            <a:ext cx="3303411" cy="22015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B1FCFA-B681-E04A-709B-08F36868E54D}"/>
              </a:ext>
            </a:extLst>
          </p:cNvPr>
          <p:cNvSpPr txBox="1"/>
          <p:nvPr/>
        </p:nvSpPr>
        <p:spPr>
          <a:xfrm>
            <a:off x="3745806" y="801858"/>
            <a:ext cx="7606822" cy="5401863"/>
          </a:xfrm>
          <a:prstGeom prst="rect">
            <a:avLst/>
          </a:prstGeom>
          <a:noFill/>
        </p:spPr>
        <p:txBody>
          <a:bodyPr wrap="square">
            <a:spAutoFit/>
          </a:bodyPr>
          <a:lstStyle/>
          <a:p>
            <a:pPr indent="449580" algn="just">
              <a:lnSpc>
                <a:spcPct val="150000"/>
              </a:lnSpc>
            </a:pPr>
            <a:r>
              <a:rPr lang="ka-GE" sz="1800" dirty="0">
                <a:effectLst/>
                <a:latin typeface="Sylfaen" panose="010A0502050306030303" pitchFamily="18" charset="0"/>
                <a:ea typeface="Times New Roman" panose="02020603050405020304" pitchFamily="18" charset="0"/>
              </a:rPr>
              <a:t>ფშავ–ხევსურული თემატიკის შემცველ პოეზიას გულთამხილავმა პოეტმა მშობელი ხალხის წიაღში საუკუნეებით გამოცდილ–გამობრძმედილი </a:t>
            </a:r>
            <a:r>
              <a:rPr lang="ka-GE" sz="2000" b="1" i="1" dirty="0">
                <a:effectLst/>
                <a:latin typeface="Sylfaen" panose="010A0502050306030303" pitchFamily="18" charset="0"/>
                <a:ea typeface="Times New Roman" panose="02020603050405020304" pitchFamily="18" charset="0"/>
              </a:rPr>
              <a:t>ხალხური კილო </a:t>
            </a:r>
            <a:r>
              <a:rPr lang="ka-GE" sz="1800" dirty="0">
                <a:effectLst/>
                <a:latin typeface="Sylfaen" panose="010A0502050306030303" pitchFamily="18" charset="0"/>
                <a:ea typeface="Times New Roman" panose="02020603050405020304" pitchFamily="18" charset="0"/>
              </a:rPr>
              <a:t>და </a:t>
            </a:r>
            <a:r>
              <a:rPr lang="ka-GE" sz="2000" b="1" i="1" dirty="0">
                <a:effectLst/>
                <a:latin typeface="Sylfaen" panose="010A0502050306030303" pitchFamily="18" charset="0"/>
                <a:ea typeface="Times New Roman" panose="02020603050405020304" pitchFamily="18" charset="0"/>
              </a:rPr>
              <a:t>სათანადო ლექსიკა </a:t>
            </a:r>
            <a:r>
              <a:rPr lang="ka-GE" sz="1800" dirty="0">
                <a:effectLst/>
                <a:latin typeface="Sylfaen" panose="010A0502050306030303" pitchFamily="18" charset="0"/>
                <a:ea typeface="Times New Roman" panose="02020603050405020304" pitchFamily="18" charset="0"/>
              </a:rPr>
              <a:t>შეაგება, </a:t>
            </a:r>
            <a:r>
              <a:rPr lang="ka-GE" sz="2000" b="1" i="1" dirty="0">
                <a:effectLst/>
                <a:latin typeface="Sylfaen" panose="010A0502050306030303" pitchFamily="18" charset="0"/>
                <a:ea typeface="Times New Roman" panose="02020603050405020304" pitchFamily="18" charset="0"/>
              </a:rPr>
              <a:t>სათანადო რიტმითა</a:t>
            </a:r>
            <a:r>
              <a:rPr lang="ka-GE" sz="1800" dirty="0">
                <a:effectLst/>
                <a:latin typeface="Sylfaen" panose="010A0502050306030303" pitchFamily="18" charset="0"/>
                <a:ea typeface="Times New Roman" panose="02020603050405020304" pitchFamily="18" charset="0"/>
              </a:rPr>
              <a:t> და </a:t>
            </a:r>
            <a:r>
              <a:rPr lang="ka-GE" sz="2000" b="1" i="1" dirty="0">
                <a:effectLst/>
                <a:latin typeface="Sylfaen" panose="010A0502050306030303" pitchFamily="18" charset="0"/>
                <a:ea typeface="Times New Roman" panose="02020603050405020304" pitchFamily="18" charset="0"/>
              </a:rPr>
              <a:t>რითმებით</a:t>
            </a:r>
            <a:r>
              <a:rPr lang="ka-GE" sz="1800" dirty="0">
                <a:effectLst/>
                <a:latin typeface="Sylfaen" panose="010A0502050306030303" pitchFamily="18" charset="0"/>
                <a:ea typeface="Times New Roman" panose="02020603050405020304" pitchFamily="18" charset="0"/>
              </a:rPr>
              <a:t> მიქარგ–მოქარგა, რამაც მისი პოეტური მარგალიტები სასიმღერო ინტონაციით შეამკო და აკი დღემდე მთელი საქართველო მღერის:</a:t>
            </a:r>
            <a:endParaRPr lang="en-US" sz="1800" dirty="0">
              <a:effectLst/>
              <a:latin typeface="Times New Roman" panose="02020603050405020304" pitchFamily="18" charset="0"/>
              <a:ea typeface="Times New Roman" panose="02020603050405020304" pitchFamily="18" charset="0"/>
            </a:endParaRPr>
          </a:p>
          <a:p>
            <a:pPr indent="449580" algn="just">
              <a:lnSpc>
                <a:spcPct val="150000"/>
              </a:lnSpc>
            </a:pPr>
            <a:r>
              <a:rPr lang="ka-GE" sz="1800" dirty="0">
                <a:effectLst/>
                <a:latin typeface="Sylfaen" panose="010A0502050306030303" pitchFamily="18" charset="0"/>
                <a:ea typeface="Times New Roman" panose="02020603050405020304" pitchFamily="18" charset="0"/>
              </a:rPr>
              <a:t>			</a:t>
            </a:r>
            <a:r>
              <a:rPr lang="ka-GE" sz="2000" b="1" dirty="0">
                <a:solidFill>
                  <a:srgbClr val="00642D"/>
                </a:solidFill>
                <a:effectLst/>
                <a:latin typeface="Sylfaen" panose="010A0502050306030303" pitchFamily="18" charset="0"/>
                <a:ea typeface="Times New Roman" panose="02020603050405020304" pitchFamily="18" charset="0"/>
              </a:rPr>
              <a:t>„ქარი გიმღერის ნანასა,</a:t>
            </a:r>
            <a:endParaRPr lang="en-US" sz="2000" b="1" dirty="0">
              <a:solidFill>
                <a:srgbClr val="00642D"/>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2000" b="1" dirty="0">
                <a:solidFill>
                  <a:srgbClr val="00642D"/>
                </a:solidFill>
                <a:effectLst/>
                <a:latin typeface="Sylfaen" panose="010A0502050306030303" pitchFamily="18" charset="0"/>
                <a:ea typeface="Times New Roman" panose="02020603050405020304" pitchFamily="18" charset="0"/>
              </a:rPr>
              <a:t>			ზღაპარს გიამბობს ჭადარი...</a:t>
            </a:r>
            <a:endParaRPr lang="en-US" sz="2000" b="1" dirty="0">
              <a:solidFill>
                <a:srgbClr val="00642D"/>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2000" b="1" dirty="0">
                <a:solidFill>
                  <a:srgbClr val="00642D"/>
                </a:solidFill>
                <a:effectLst/>
                <a:latin typeface="Sylfaen" panose="010A0502050306030303" pitchFamily="18" charset="0"/>
                <a:ea typeface="Times New Roman" panose="02020603050405020304" pitchFamily="18" charset="0"/>
              </a:rPr>
              <a:t>			ძეწნამ ალერსით ამავსო</a:t>
            </a:r>
            <a:endParaRPr lang="en-US" sz="2000" b="1" dirty="0">
              <a:solidFill>
                <a:srgbClr val="00642D"/>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2000" b="1" dirty="0">
                <a:solidFill>
                  <a:srgbClr val="00642D"/>
                </a:solidFill>
                <a:effectLst/>
                <a:latin typeface="Sylfaen" panose="010A0502050306030303" pitchFamily="18" charset="0"/>
                <a:ea typeface="Times New Roman" panose="02020603050405020304" pitchFamily="18" charset="0"/>
              </a:rPr>
              <a:t>			ეჭვებით </a:t>
            </a:r>
            <a:r>
              <a:rPr lang="ka-GE" sz="2000" b="1" dirty="0" err="1">
                <a:solidFill>
                  <a:srgbClr val="00642D"/>
                </a:solidFill>
                <a:effectLst/>
                <a:latin typeface="Sylfaen" panose="010A0502050306030303" pitchFamily="18" charset="0"/>
                <a:ea typeface="Times New Roman" panose="02020603050405020304" pitchFamily="18" charset="0"/>
              </a:rPr>
              <a:t>ნაავადარი</a:t>
            </a:r>
            <a:r>
              <a:rPr lang="ka-GE" sz="2000" b="1" dirty="0">
                <a:solidFill>
                  <a:srgbClr val="00642D"/>
                </a:solidFill>
                <a:effectLst/>
                <a:latin typeface="Sylfaen" panose="010A0502050306030303" pitchFamily="18" charset="0"/>
                <a:ea typeface="Times New Roman" panose="02020603050405020304" pitchFamily="18" charset="0"/>
              </a:rPr>
              <a:t>...</a:t>
            </a:r>
            <a:endParaRPr lang="en-US" sz="2000" b="1" dirty="0">
              <a:solidFill>
                <a:srgbClr val="00642D"/>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2000" b="1" dirty="0">
                <a:solidFill>
                  <a:srgbClr val="00642D"/>
                </a:solidFill>
                <a:effectLst/>
                <a:latin typeface="Sylfaen" panose="010A0502050306030303" pitchFamily="18" charset="0"/>
                <a:ea typeface="Times New Roman" panose="02020603050405020304" pitchFamily="18" charset="0"/>
              </a:rPr>
              <a:t>			საქართველოო ლამაზო,</a:t>
            </a:r>
            <a:endParaRPr lang="en-US" sz="2000" b="1" dirty="0">
              <a:solidFill>
                <a:srgbClr val="00642D"/>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2000" b="1" dirty="0">
                <a:solidFill>
                  <a:srgbClr val="00642D"/>
                </a:solidFill>
                <a:effectLst/>
                <a:latin typeface="Sylfaen" panose="010A0502050306030303" pitchFamily="18" charset="0"/>
                <a:ea typeface="Times New Roman" panose="02020603050405020304" pitchFamily="18" charset="0"/>
              </a:rPr>
              <a:t>			„სხვა საქართველო სად არი?..“</a:t>
            </a:r>
            <a:endParaRPr lang="en-US" sz="2000" b="1" dirty="0">
              <a:solidFill>
                <a:srgbClr val="00642D"/>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741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C11DED48-000C-3336-2A4B-D0E5A9C87B0F}"/>
              </a:ext>
            </a:extLst>
          </p:cNvPr>
          <p:cNvSpPr>
            <a:spLocks noGrp="1"/>
          </p:cNvSpPr>
          <p:nvPr>
            <p:ph type="dt" sz="half" idx="10"/>
          </p:nvPr>
        </p:nvSpPr>
        <p:spPr/>
        <p:txBody>
          <a:bodyPr/>
          <a:lstStyle/>
          <a:p>
            <a:pPr rtl="0"/>
            <a:fld id="{7EA467F0-67F1-4FFB-84D6-E0366AF5D58F}" type="datetime1">
              <a:rPr lang="ru-RU" smtClean="0"/>
              <a:t>18.06.2022</a:t>
            </a:fld>
            <a:endParaRPr lang="en-US"/>
          </a:p>
        </p:txBody>
      </p:sp>
      <p:pic>
        <p:nvPicPr>
          <p:cNvPr id="3074" name="Picture 2" descr="თეთრი და შავი არაგვი - Travel in Georgia">
            <a:extLst>
              <a:ext uri="{FF2B5EF4-FFF2-40B4-BE49-F238E27FC236}">
                <a16:creationId xmlns:a16="http://schemas.microsoft.com/office/drawing/2014/main" id="{98DDE954-FA03-4047-9AFB-72A7A0456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049" y="2875964"/>
            <a:ext cx="4699781" cy="35248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9600D2-547A-1134-DA80-804DA4AD936D}"/>
              </a:ext>
            </a:extLst>
          </p:cNvPr>
          <p:cNvSpPr txBox="1"/>
          <p:nvPr/>
        </p:nvSpPr>
        <p:spPr>
          <a:xfrm>
            <a:off x="416170" y="457200"/>
            <a:ext cx="11034932" cy="5339923"/>
          </a:xfrm>
          <a:prstGeom prst="rect">
            <a:avLst/>
          </a:prstGeom>
          <a:noFill/>
        </p:spPr>
        <p:txBody>
          <a:bodyPr wrap="square">
            <a:spAutoFit/>
          </a:bodyPr>
          <a:lstStyle/>
          <a:p>
            <a:pPr indent="449580" algn="just">
              <a:lnSpc>
                <a:spcPct val="150000"/>
              </a:lnSpc>
            </a:pPr>
            <a:r>
              <a:rPr lang="ka-GE" sz="1800" dirty="0">
                <a:effectLst/>
                <a:latin typeface="Sylfaen" panose="010A0502050306030303" pitchFamily="18" charset="0"/>
                <a:ea typeface="Times New Roman" panose="02020603050405020304" pitchFamily="18" charset="0"/>
              </a:rPr>
              <a:t>ანა კალანდაძის ლირიკული გმირი ვაჟასეული სისათუთით ესაუბრება „</a:t>
            </a:r>
            <a:r>
              <a:rPr lang="ka-GE" sz="2000" b="1" dirty="0">
                <a:solidFill>
                  <a:srgbClr val="002060"/>
                </a:solidFill>
                <a:effectLst/>
                <a:latin typeface="Sylfaen" panose="010A0502050306030303" pitchFamily="18" charset="0"/>
                <a:ea typeface="Times New Roman" panose="02020603050405020304" pitchFamily="18" charset="0"/>
              </a:rPr>
              <a:t>არაგვს ზემოთ და არაგვს ქვემოთ</a:t>
            </a:r>
            <a:r>
              <a:rPr lang="ka-GE" sz="1800" dirty="0">
                <a:effectLst/>
                <a:latin typeface="Sylfaen" panose="010A0502050306030303" pitchFamily="18" charset="0"/>
                <a:ea typeface="Times New Roman" panose="02020603050405020304" pitchFamily="18" charset="0"/>
              </a:rPr>
              <a:t>“ სათიბებში  </a:t>
            </a:r>
            <a:r>
              <a:rPr lang="ka-GE" sz="1800" dirty="0" err="1">
                <a:effectLst/>
                <a:latin typeface="Sylfaen" panose="010A0502050306030303" pitchFamily="18" charset="0"/>
                <a:ea typeface="Times New Roman" panose="02020603050405020304" pitchFamily="18" charset="0"/>
              </a:rPr>
              <a:t>ამობრწყინებულ</a:t>
            </a:r>
            <a:r>
              <a:rPr lang="ka-GE" sz="1800" dirty="0">
                <a:effectLst/>
                <a:latin typeface="Sylfaen" panose="010A0502050306030303" pitchFamily="18" charset="0"/>
                <a:ea typeface="Times New Roman" panose="02020603050405020304" pitchFamily="18" charset="0"/>
              </a:rPr>
              <a:t> კენკეშასა და უკადრისას, მოფარფატე პეპლები და ფუტკრები რომ დასტრიალებენ თავს; შეჰხარის კლდეებზე გადმოკიდებულ ჩანჩქერებს და არც </a:t>
            </a:r>
            <a:r>
              <a:rPr lang="ka-GE" sz="1800" dirty="0" err="1">
                <a:effectLst/>
                <a:latin typeface="Sylfaen" panose="010A0502050306030303" pitchFamily="18" charset="0"/>
                <a:ea typeface="Times New Roman" panose="02020603050405020304" pitchFamily="18" charset="0"/>
              </a:rPr>
              <a:t>მზისდარ</a:t>
            </a:r>
            <a:r>
              <a:rPr lang="ka-GE" sz="1800" dirty="0">
                <a:effectLst/>
                <a:latin typeface="Sylfaen" panose="010A0502050306030303" pitchFamily="18" charset="0"/>
                <a:ea typeface="Times New Roman" panose="02020603050405020304" pitchFamily="18" charset="0"/>
              </a:rPr>
              <a:t> მთიელ ვაჟკაცს აკლებს თბილსა და სამახსოვრო სიტყვებს, ფშაური ხალხური პოეზიის სანდო და გამოცდილ კილოზე </a:t>
            </a:r>
            <a:r>
              <a:rPr lang="ka-GE" sz="1800" dirty="0" err="1">
                <a:effectLst/>
                <a:latin typeface="Sylfaen" panose="010A0502050306030303" pitchFamily="18" charset="0"/>
                <a:ea typeface="Times New Roman" panose="02020603050405020304" pitchFamily="18" charset="0"/>
              </a:rPr>
              <a:t>მიუგურგურებს</a:t>
            </a:r>
            <a:r>
              <a:rPr lang="ka-GE" sz="1800" dirty="0">
                <a:effectLst/>
                <a:latin typeface="Sylfaen" panose="010A0502050306030303"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indent="449580" algn="just"/>
            <a:r>
              <a:rPr lang="ka-GE" sz="1800" dirty="0">
                <a:effectLst/>
                <a:latin typeface="Sylfaen" panose="010A0502050306030303" pitchFamily="18" charset="0"/>
                <a:ea typeface="Times New Roman" panose="02020603050405020304" pitchFamily="18" charset="0"/>
              </a:rPr>
              <a:t>			</a:t>
            </a:r>
            <a:r>
              <a:rPr lang="ka-GE" sz="2000" b="1" dirty="0">
                <a:solidFill>
                  <a:srgbClr val="005426"/>
                </a:solidFill>
                <a:effectLst/>
                <a:latin typeface="Sylfaen" panose="010A0502050306030303" pitchFamily="18" charset="0"/>
                <a:ea typeface="Times New Roman" panose="02020603050405020304" pitchFamily="18" charset="0"/>
              </a:rPr>
              <a:t>„</a:t>
            </a:r>
            <a:r>
              <a:rPr lang="ka-GE" sz="2000" b="1" dirty="0" err="1">
                <a:solidFill>
                  <a:srgbClr val="005426"/>
                </a:solidFill>
                <a:effectLst/>
                <a:latin typeface="Sylfaen" panose="010A0502050306030303" pitchFamily="18" charset="0"/>
                <a:ea typeface="Times New Roman" panose="02020603050405020304" pitchFamily="18" charset="0"/>
              </a:rPr>
              <a:t>ვაჟაო</a:t>
            </a:r>
            <a:r>
              <a:rPr lang="ka-GE" sz="2000" b="1" dirty="0">
                <a:solidFill>
                  <a:srgbClr val="005426"/>
                </a:solidFill>
                <a:effectLst/>
                <a:latin typeface="Sylfaen" panose="010A0502050306030303" pitchFamily="18" charset="0"/>
                <a:ea typeface="Times New Roman" panose="02020603050405020304" pitchFamily="18" charset="0"/>
              </a:rPr>
              <a:t>, დილის მზის სხივო,</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ხან მთებზე ნისლთა დინებავ,</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a:t>
            </a:r>
            <a:r>
              <a:rPr lang="ka-GE" sz="2000" b="1" dirty="0" err="1">
                <a:solidFill>
                  <a:srgbClr val="005426"/>
                </a:solidFill>
                <a:effectLst/>
                <a:latin typeface="Sylfaen" panose="010A0502050306030303" pitchFamily="18" charset="0"/>
                <a:ea typeface="Times New Roman" panose="02020603050405020304" pitchFamily="18" charset="0"/>
              </a:rPr>
              <a:t>შუაფხოდან</a:t>
            </a:r>
            <a:r>
              <a:rPr lang="ka-GE" sz="2000" b="1" dirty="0">
                <a:solidFill>
                  <a:srgbClr val="005426"/>
                </a:solidFill>
                <a:effectLst/>
                <a:latin typeface="Sylfaen" panose="010A0502050306030303" pitchFamily="18" charset="0"/>
                <a:ea typeface="Times New Roman" panose="02020603050405020304" pitchFamily="18" charset="0"/>
              </a:rPr>
              <a:t> რომ მიდიხარ,</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გული რად </a:t>
            </a:r>
            <a:r>
              <a:rPr lang="ka-GE" sz="2000" b="1" dirty="0" err="1">
                <a:solidFill>
                  <a:srgbClr val="005426"/>
                </a:solidFill>
                <a:effectLst/>
                <a:latin typeface="Sylfaen" panose="010A0502050306030303" pitchFamily="18" charset="0"/>
                <a:ea typeface="Times New Roman" panose="02020603050405020304" pitchFamily="18" charset="0"/>
              </a:rPr>
              <a:t>გაგეტირება</a:t>
            </a:r>
            <a:r>
              <a:rPr lang="ka-GE" sz="2000" b="1" dirty="0">
                <a:solidFill>
                  <a:srgbClr val="005426"/>
                </a:solidFill>
                <a:effectLst/>
                <a:latin typeface="Sylfaen" panose="010A0502050306030303" pitchFamily="18" charset="0"/>
                <a:ea typeface="Times New Roman" panose="02020603050405020304" pitchFamily="18" charset="0"/>
              </a:rPr>
              <a:t>?</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შენ  თუ არ იცი მიზეზი,</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აბა, ვის ეცოდინება?</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გადმოდი, გადმოაშუქე</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ლურჯ </a:t>
            </a:r>
            <a:r>
              <a:rPr lang="ka-GE" sz="2000" b="1" dirty="0" err="1">
                <a:solidFill>
                  <a:srgbClr val="005426"/>
                </a:solidFill>
                <a:effectLst/>
                <a:latin typeface="Sylfaen" panose="010A0502050306030303" pitchFamily="18" charset="0"/>
                <a:ea typeface="Times New Roman" panose="02020603050405020304" pitchFamily="18" charset="0"/>
              </a:rPr>
              <a:t>თხილიანას</a:t>
            </a:r>
            <a:r>
              <a:rPr lang="ka-GE" sz="2000" b="1" dirty="0">
                <a:solidFill>
                  <a:srgbClr val="005426"/>
                </a:solidFill>
                <a:effectLst/>
                <a:latin typeface="Sylfaen" panose="010A0502050306030303" pitchFamily="18" charset="0"/>
                <a:ea typeface="Times New Roman" panose="02020603050405020304" pitchFamily="18" charset="0"/>
              </a:rPr>
              <a:t> კალთები,</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r>
              <a:rPr lang="ka-GE" sz="2000" b="1" dirty="0">
                <a:solidFill>
                  <a:srgbClr val="005426"/>
                </a:solidFill>
                <a:effectLst/>
                <a:latin typeface="Sylfaen" panose="010A0502050306030303" pitchFamily="18" charset="0"/>
                <a:ea typeface="Times New Roman" panose="02020603050405020304" pitchFamily="18" charset="0"/>
              </a:rPr>
              <a:t>			რა დაშავდება? არც </a:t>
            </a:r>
            <a:r>
              <a:rPr lang="ka-GE" sz="2000" b="1" dirty="0" err="1">
                <a:solidFill>
                  <a:srgbClr val="005426"/>
                </a:solidFill>
                <a:effectLst/>
                <a:latin typeface="Sylfaen" panose="010A0502050306030303" pitchFamily="18" charset="0"/>
                <a:ea typeface="Times New Roman" panose="02020603050405020304" pitchFamily="18" charset="0"/>
              </a:rPr>
              <a:t>რაი</a:t>
            </a:r>
            <a:r>
              <a:rPr lang="ka-GE" sz="2000" b="1" dirty="0">
                <a:solidFill>
                  <a:srgbClr val="005426"/>
                </a:solidFill>
                <a:effectLst/>
                <a:latin typeface="Sylfaen" panose="010A0502050306030303" pitchFamily="18" charset="0"/>
                <a:ea typeface="Times New Roman" panose="02020603050405020304" pitchFamily="18" charset="0"/>
              </a:rPr>
              <a:t>:</a:t>
            </a:r>
            <a:endParaRPr lang="en-US" sz="2000" b="1" dirty="0">
              <a:solidFill>
                <a:srgbClr val="005426"/>
              </a:solidFill>
              <a:effectLst/>
              <a:latin typeface="Times New Roman" panose="02020603050405020304" pitchFamily="18" charset="0"/>
              <a:ea typeface="Times New Roman" panose="02020603050405020304" pitchFamily="18" charset="0"/>
            </a:endParaRPr>
          </a:p>
          <a:p>
            <a:r>
              <a:rPr lang="ka-GE" sz="2000" b="1" dirty="0">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			გნახავ და ... </a:t>
            </a:r>
            <a:r>
              <a:rPr lang="ka-GE" sz="2000" b="1" dirty="0" err="1">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გამეხარდები</a:t>
            </a:r>
            <a:r>
              <a:rPr lang="ka-GE" sz="2000" b="1" dirty="0">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a:t>
            </a:r>
            <a:endParaRPr lang="en-US" sz="2000" b="1" dirty="0">
              <a:solidFill>
                <a:srgbClr val="005426"/>
              </a:solidFill>
            </a:endParaRPr>
          </a:p>
        </p:txBody>
      </p:sp>
    </p:spTree>
    <p:extLst>
      <p:ext uri="{BB962C8B-B14F-4D97-AF65-F5344CB8AC3E}">
        <p14:creationId xmlns:p14="http://schemas.microsoft.com/office/powerpoint/2010/main" val="36564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შუაფხოში რძის გადამმუშავებელი თანამედროვე საწარმო შენდება – AgroNews.ge">
            <a:extLst>
              <a:ext uri="{FF2B5EF4-FFF2-40B4-BE49-F238E27FC236}">
                <a16:creationId xmlns:a16="http://schemas.microsoft.com/office/drawing/2014/main" id="{4B17C636-532A-3E9C-63B6-C03D2B152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096" y="4073034"/>
            <a:ext cx="3997118" cy="22421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E27B021-1624-2E2B-0F4A-D3EE341E8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78" y="3875215"/>
            <a:ext cx="2252564" cy="25255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40AA27-2AED-4572-F78A-D65AF3893CFD}"/>
              </a:ext>
            </a:extLst>
          </p:cNvPr>
          <p:cNvSpPr txBox="1"/>
          <p:nvPr/>
        </p:nvSpPr>
        <p:spPr>
          <a:xfrm>
            <a:off x="828236" y="542833"/>
            <a:ext cx="8978706" cy="5293757"/>
          </a:xfrm>
          <a:prstGeom prst="rect">
            <a:avLst/>
          </a:prstGeom>
          <a:noFill/>
        </p:spPr>
        <p:txBody>
          <a:bodyPr wrap="square">
            <a:spAutoFit/>
          </a:bodyPr>
          <a:lstStyle/>
          <a:p>
            <a:pPr indent="449580" algn="just">
              <a:lnSpc>
                <a:spcPct val="150000"/>
              </a:lnSpc>
            </a:pPr>
            <a:r>
              <a:rPr lang="ka-GE" sz="1800" dirty="0">
                <a:effectLst/>
                <a:latin typeface="Sylfaen" panose="010A0502050306030303" pitchFamily="18" charset="0"/>
                <a:ea typeface="Times New Roman" panose="02020603050405020304" pitchFamily="18" charset="0"/>
              </a:rPr>
              <a:t>ანა კალანდაძის გულწრფელმა და </a:t>
            </a:r>
            <a:r>
              <a:rPr lang="ka-GE" sz="1800" dirty="0" err="1">
                <a:effectLst/>
                <a:latin typeface="Sylfaen" panose="010A0502050306030303" pitchFamily="18" charset="0"/>
                <a:ea typeface="Times New Roman" panose="02020603050405020304" pitchFamily="18" charset="0"/>
              </a:rPr>
              <a:t>სულშიჩამწვდომმა</a:t>
            </a:r>
            <a:r>
              <a:rPr lang="ka-GE" sz="1800" dirty="0">
                <a:effectLst/>
                <a:latin typeface="Sylfaen" panose="010A0502050306030303" pitchFamily="18" charset="0"/>
                <a:ea typeface="Times New Roman" panose="02020603050405020304" pitchFamily="18" charset="0"/>
              </a:rPr>
              <a:t> სატრფიალო ლირიკამ სწორედ ფშავ–ხევსურეთის მადლიან სივრცეში ჰპოვა სანდო სავანე, </a:t>
            </a:r>
            <a:r>
              <a:rPr lang="ka-GE" sz="1800" dirty="0" err="1">
                <a:effectLst/>
                <a:latin typeface="Sylfaen" panose="010A0502050306030303" pitchFamily="18" charset="0"/>
                <a:ea typeface="Times New Roman" panose="02020603050405020304" pitchFamily="18" charset="0"/>
              </a:rPr>
              <a:t>საარაგვოზე</a:t>
            </a:r>
            <a:r>
              <a:rPr lang="ka-GE" sz="1800" dirty="0">
                <a:effectLst/>
                <a:latin typeface="Sylfaen" panose="010A0502050306030303" pitchFamily="18" charset="0"/>
                <a:ea typeface="Times New Roman" panose="02020603050405020304" pitchFamily="18" charset="0"/>
              </a:rPr>
              <a:t> ამოხეთქა მთელი სიმძლავრით, თუმცა თან ამოიყოლა ღირსებით აღსავსე ქართველი ქალის ოდინდელი სტოიციზმი:</a:t>
            </a:r>
            <a:endParaRPr lang="en-US" sz="1800" dirty="0">
              <a:effectLst/>
              <a:latin typeface="Times New Roman" panose="02020603050405020304" pitchFamily="18" charset="0"/>
              <a:ea typeface="Times New Roman" panose="02020603050405020304" pitchFamily="18" charset="0"/>
            </a:endParaRPr>
          </a:p>
          <a:p>
            <a:pPr indent="449580" algn="just">
              <a:lnSpc>
                <a:spcPct val="150000"/>
              </a:lnSpc>
            </a:pPr>
            <a:r>
              <a:rPr lang="ka-GE" sz="1800" dirty="0">
                <a:effectLst/>
                <a:latin typeface="Sylfaen" panose="010A0502050306030303" pitchFamily="18" charset="0"/>
                <a:ea typeface="Times New Roman" panose="02020603050405020304" pitchFamily="18" charset="0"/>
              </a:rPr>
              <a:t>			</a:t>
            </a:r>
            <a:r>
              <a:rPr lang="ka-GE" sz="2000" b="1" dirty="0">
                <a:solidFill>
                  <a:srgbClr val="005426"/>
                </a:solidFill>
                <a:effectLst/>
                <a:latin typeface="Sylfaen" panose="010A0502050306030303" pitchFamily="18" charset="0"/>
                <a:ea typeface="Times New Roman" panose="02020603050405020304" pitchFamily="18" charset="0"/>
              </a:rPr>
              <a:t>„რომ ავყოლოდი გულისთქმას,</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2000" b="1" dirty="0">
                <a:solidFill>
                  <a:srgbClr val="005426"/>
                </a:solidFill>
                <a:effectLst/>
                <a:latin typeface="Sylfaen" panose="010A0502050306030303" pitchFamily="18" charset="0"/>
                <a:ea typeface="Times New Roman" panose="02020603050405020304" pitchFamily="18" charset="0"/>
              </a:rPr>
              <a:t>			ჭკუას არ დავიხმარებდი,</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2000" b="1" dirty="0">
                <a:solidFill>
                  <a:srgbClr val="005426"/>
                </a:solidFill>
                <a:effectLst/>
                <a:latin typeface="Sylfaen" panose="010A0502050306030303" pitchFamily="18" charset="0"/>
                <a:ea typeface="Times New Roman" panose="02020603050405020304" pitchFamily="18" charset="0"/>
              </a:rPr>
              <a:t>			შენთან დავლევდი ჩემს დღეებს,</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2000" b="1" dirty="0">
                <a:solidFill>
                  <a:srgbClr val="005426"/>
                </a:solidFill>
                <a:effectLst/>
                <a:latin typeface="Sylfaen" panose="010A0502050306030303" pitchFamily="18" charset="0"/>
                <a:ea typeface="Times New Roman" panose="02020603050405020304" pitchFamily="18" charset="0"/>
              </a:rPr>
              <a:t>			შენს გულში გავიხარებდი...</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2000" b="1" dirty="0">
                <a:solidFill>
                  <a:srgbClr val="005426"/>
                </a:solidFill>
                <a:effectLst/>
                <a:latin typeface="Sylfaen" panose="010A0502050306030303" pitchFamily="18" charset="0"/>
                <a:ea typeface="Times New Roman" panose="02020603050405020304" pitchFamily="18" charset="0"/>
              </a:rPr>
              <a:t>			ზურგს საფქვავს </a:t>
            </a:r>
            <a:r>
              <a:rPr lang="ka-GE" sz="2000" b="1" dirty="0" err="1">
                <a:solidFill>
                  <a:srgbClr val="005426"/>
                </a:solidFill>
                <a:effectLst/>
                <a:latin typeface="Sylfaen" panose="010A0502050306030303" pitchFamily="18" charset="0"/>
                <a:ea typeface="Times New Roman" panose="02020603050405020304" pitchFamily="18" charset="0"/>
              </a:rPr>
              <a:t>წამოვიგდებდი</a:t>
            </a:r>
            <a:r>
              <a:rPr lang="ka-GE" sz="2000" b="1" dirty="0">
                <a:solidFill>
                  <a:srgbClr val="005426"/>
                </a:solidFill>
                <a:effectLst/>
                <a:latin typeface="Sylfaen" panose="010A0502050306030303" pitchFamily="18" charset="0"/>
                <a:ea typeface="Times New Roman" panose="02020603050405020304" pitchFamily="18" charset="0"/>
              </a:rPr>
              <a:t>,</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2000" b="1" dirty="0">
                <a:solidFill>
                  <a:srgbClr val="005426"/>
                </a:solidFill>
                <a:effectLst/>
                <a:latin typeface="Sylfaen" panose="010A0502050306030303" pitchFamily="18" charset="0"/>
                <a:ea typeface="Times New Roman" panose="02020603050405020304" pitchFamily="18" charset="0"/>
              </a:rPr>
              <a:t>			გზას წისქვილისკენ გავლევდი...</a:t>
            </a:r>
            <a:endParaRPr lang="en-US" sz="2000" b="1" dirty="0">
              <a:solidFill>
                <a:srgbClr val="005426"/>
              </a:solidFill>
              <a:effectLst/>
              <a:latin typeface="Times New Roman" panose="02020603050405020304" pitchFamily="18" charset="0"/>
              <a:ea typeface="Times New Roman" panose="02020603050405020304" pitchFamily="18" charset="0"/>
            </a:endParaRPr>
          </a:p>
          <a:p>
            <a:pPr indent="449580" algn="just">
              <a:lnSpc>
                <a:spcPct val="150000"/>
              </a:lnSpc>
            </a:pPr>
            <a:r>
              <a:rPr lang="ka-GE" sz="2000" b="1" dirty="0">
                <a:solidFill>
                  <a:srgbClr val="005426"/>
                </a:solidFill>
                <a:effectLst/>
                <a:latin typeface="Sylfaen" panose="010A0502050306030303" pitchFamily="18" charset="0"/>
                <a:ea typeface="Times New Roman" panose="02020603050405020304" pitchFamily="18" charset="0"/>
              </a:rPr>
              <a:t>			პატარაც რამე გწყენოდა,</a:t>
            </a:r>
            <a:endParaRPr lang="en-US" sz="2000" b="1" dirty="0">
              <a:solidFill>
                <a:srgbClr val="005426"/>
              </a:solidFill>
              <a:effectLst/>
              <a:latin typeface="Times New Roman" panose="02020603050405020304" pitchFamily="18" charset="0"/>
              <a:ea typeface="Times New Roman" panose="02020603050405020304" pitchFamily="18" charset="0"/>
            </a:endParaRPr>
          </a:p>
          <a:p>
            <a:r>
              <a:rPr lang="ka-GE" sz="2000" b="1" dirty="0">
                <a:solidFill>
                  <a:srgbClr val="005426"/>
                </a:solidFill>
                <a:effectLst/>
                <a:latin typeface="Sylfaen" panose="010A0502050306030303" pitchFamily="18" charset="0"/>
                <a:ea typeface="Times New Roman" panose="02020603050405020304" pitchFamily="18" charset="0"/>
                <a:cs typeface="Times New Roman" panose="02020603050405020304" pitchFamily="18" charset="0"/>
              </a:rPr>
              <a:t>			სულს ხოხობივით დავლევდი...“</a:t>
            </a:r>
            <a:endParaRPr lang="en-US" sz="2000" b="1" dirty="0">
              <a:solidFill>
                <a:srgbClr val="005426"/>
              </a:solidFill>
            </a:endParaRPr>
          </a:p>
        </p:txBody>
      </p:sp>
    </p:spTree>
    <p:extLst>
      <p:ext uri="{BB962C8B-B14F-4D97-AF65-F5344CB8AC3E}">
        <p14:creationId xmlns:p14="http://schemas.microsoft.com/office/powerpoint/2010/main" val="276788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881758BD-395D-34B7-4E28-BCDA5A6AFD2D}"/>
              </a:ext>
            </a:extLst>
          </p:cNvPr>
          <p:cNvSpPr>
            <a:spLocks noGrp="1"/>
          </p:cNvSpPr>
          <p:nvPr>
            <p:ph type="dt" sz="half" idx="10"/>
          </p:nvPr>
        </p:nvSpPr>
        <p:spPr/>
        <p:txBody>
          <a:bodyPr/>
          <a:lstStyle/>
          <a:p>
            <a:pPr rtl="0"/>
            <a:fld id="{7EA467F0-67F1-4FFB-84D6-E0366AF5D58F}" type="datetime1">
              <a:rPr lang="ru-RU" smtClean="0"/>
              <a:t>18.06.2022</a:t>
            </a:fld>
            <a:endParaRPr lang="en-US"/>
          </a:p>
        </p:txBody>
      </p:sp>
      <p:pic>
        <p:nvPicPr>
          <p:cNvPr id="5122" name="Picture 2" descr="მირვეთის ჩანჩქერი">
            <a:extLst>
              <a:ext uri="{FF2B5EF4-FFF2-40B4-BE49-F238E27FC236}">
                <a16:creationId xmlns:a16="http://schemas.microsoft.com/office/drawing/2014/main" id="{88823E21-BEC7-3C80-1FF3-0DBE4BB27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793" y="3749040"/>
            <a:ext cx="3022092" cy="24688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10D7DF-A5ED-CD7A-931D-A90F88628E4F}"/>
              </a:ext>
            </a:extLst>
          </p:cNvPr>
          <p:cNvSpPr txBox="1"/>
          <p:nvPr/>
        </p:nvSpPr>
        <p:spPr>
          <a:xfrm>
            <a:off x="365760" y="457200"/>
            <a:ext cx="11294499" cy="6215301"/>
          </a:xfrm>
          <a:prstGeom prst="rect">
            <a:avLst/>
          </a:prstGeom>
          <a:noFill/>
        </p:spPr>
        <p:txBody>
          <a:bodyPr wrap="square">
            <a:spAutoFit/>
          </a:bodyPr>
          <a:lstStyle/>
          <a:p>
            <a:pPr indent="449580" algn="just">
              <a:lnSpc>
                <a:spcPct val="150000"/>
              </a:lnSpc>
            </a:pPr>
            <a:r>
              <a:rPr lang="ka-GE" sz="1800" dirty="0">
                <a:effectLst/>
                <a:latin typeface="Sylfaen" panose="010A0502050306030303" pitchFamily="18" charset="0"/>
                <a:ea typeface="Times New Roman" panose="02020603050405020304" pitchFamily="18" charset="0"/>
              </a:rPr>
              <a:t>ფშავსა და ხევსურეთში ბოლო დრომდე ერთობ პოპულარულმა პოეტური პაექრობის ფორმამ – ხალხურმა </a:t>
            </a:r>
            <a:r>
              <a:rPr lang="ka-GE" sz="1800" b="1" i="1" dirty="0">
                <a:effectLst/>
                <a:latin typeface="Sylfaen" panose="010A0502050306030303" pitchFamily="18" charset="0"/>
                <a:ea typeface="Times New Roman" panose="02020603050405020304" pitchFamily="18" charset="0"/>
              </a:rPr>
              <a:t>კაფიამ</a:t>
            </a:r>
            <a:r>
              <a:rPr lang="ka-GE" sz="1800" dirty="0">
                <a:effectLst/>
                <a:latin typeface="Sylfaen" panose="010A0502050306030303" pitchFamily="18" charset="0"/>
                <a:ea typeface="Times New Roman" panose="02020603050405020304" pitchFamily="18" charset="0"/>
              </a:rPr>
              <a:t>, ანუ </a:t>
            </a:r>
            <a:r>
              <a:rPr lang="ka-GE" sz="1800" b="1" i="1" dirty="0">
                <a:effectLst/>
                <a:latin typeface="Sylfaen" panose="010A0502050306030303" pitchFamily="18" charset="0"/>
                <a:ea typeface="Times New Roman" panose="02020603050405020304" pitchFamily="18" charset="0"/>
              </a:rPr>
              <a:t>„</a:t>
            </a:r>
            <a:r>
              <a:rPr lang="ka-GE" sz="1800" b="1" i="1" dirty="0" err="1">
                <a:effectLst/>
                <a:latin typeface="Sylfaen" panose="010A0502050306030303" pitchFamily="18" charset="0"/>
                <a:ea typeface="Times New Roman" panose="02020603050405020304" pitchFamily="18" charset="0"/>
              </a:rPr>
              <a:t>შამღერნებამ</a:t>
            </a:r>
            <a:r>
              <a:rPr lang="ka-GE" sz="1800" b="1" i="1" dirty="0">
                <a:effectLst/>
                <a:latin typeface="Sylfaen" panose="010A0502050306030303" pitchFamily="18" charset="0"/>
                <a:ea typeface="Times New Roman" panose="02020603050405020304" pitchFamily="18" charset="0"/>
              </a:rPr>
              <a:t>“, </a:t>
            </a:r>
            <a:r>
              <a:rPr lang="ka-GE" sz="1800" dirty="0">
                <a:effectLst/>
                <a:latin typeface="Sylfaen" panose="010A0502050306030303" pitchFamily="18" charset="0"/>
                <a:ea typeface="Times New Roman" panose="02020603050405020304" pitchFamily="18" charset="0"/>
              </a:rPr>
              <a:t>ანა კალანდაძის პოეზიას კიდევ ერთი  ნიშანდობლივი ხიბლი შემატა –  </a:t>
            </a:r>
            <a:r>
              <a:rPr lang="ka-GE" sz="1800" b="1" i="1" dirty="0">
                <a:effectLst/>
                <a:latin typeface="Sylfaen" panose="010A0502050306030303" pitchFamily="18" charset="0"/>
                <a:ea typeface="Times New Roman" panose="02020603050405020304" pitchFamily="18" charset="0"/>
              </a:rPr>
              <a:t>დიალოგურობა</a:t>
            </a:r>
            <a:r>
              <a:rPr lang="ka-GE" sz="1800" dirty="0">
                <a:effectLst/>
                <a:latin typeface="Sylfaen" panose="010A0502050306030303" pitchFamily="18" charset="0"/>
                <a:ea typeface="Times New Roman" panose="02020603050405020304" pitchFamily="18" charset="0"/>
              </a:rPr>
              <a:t> და აქაც სიტყვის დიდოსტატის – ქართული პოეზიის დედოფლის </a:t>
            </a:r>
            <a:r>
              <a:rPr lang="ka-GE" sz="1800" dirty="0" err="1">
                <a:effectLst/>
                <a:latin typeface="Sylfaen" panose="010A0502050306030303" pitchFamily="18" charset="0"/>
                <a:ea typeface="Times New Roman" panose="02020603050405020304" pitchFamily="18" charset="0"/>
              </a:rPr>
              <a:t>იგავმიუწვდომელი</a:t>
            </a:r>
            <a:r>
              <a:rPr lang="ka-GE" sz="1800" dirty="0">
                <a:effectLst/>
                <a:latin typeface="Sylfaen" panose="010A0502050306030303" pitchFamily="18" charset="0"/>
                <a:ea typeface="Times New Roman" panose="02020603050405020304" pitchFamily="18" charset="0"/>
              </a:rPr>
              <a:t> მაგიით ნაკურთხი ორიგინალური </a:t>
            </a:r>
            <a:r>
              <a:rPr lang="ka-GE" sz="1800" b="1" i="1" dirty="0">
                <a:effectLst/>
                <a:latin typeface="Sylfaen" panose="010A0502050306030303" pitchFamily="18" charset="0"/>
                <a:ea typeface="Times New Roman" panose="02020603050405020304" pitchFamily="18" charset="0"/>
              </a:rPr>
              <a:t>კითხვა–მიგება </a:t>
            </a:r>
            <a:r>
              <a:rPr lang="ka-GE" sz="1800" dirty="0">
                <a:effectLst/>
                <a:latin typeface="Sylfaen" panose="010A0502050306030303" pitchFamily="18" charset="0"/>
                <a:ea typeface="Times New Roman" panose="02020603050405020304" pitchFamily="18" charset="0"/>
              </a:rPr>
              <a:t>მივიღეთ:</a:t>
            </a:r>
            <a:endParaRPr lang="en-US" sz="1800" dirty="0">
              <a:effectLst/>
              <a:latin typeface="Times New Roman" panose="02020603050405020304" pitchFamily="18" charset="0"/>
              <a:ea typeface="Times New Roman" panose="02020603050405020304" pitchFamily="18" charset="0"/>
            </a:endParaRPr>
          </a:p>
          <a:p>
            <a:pPr marL="1802130" algn="just"/>
            <a:r>
              <a:rPr lang="ka-GE" sz="1800" dirty="0">
                <a:effectLst/>
                <a:latin typeface="Sylfaen" panose="010A0502050306030303" pitchFamily="18" charset="0"/>
                <a:ea typeface="Times New Roman" panose="02020603050405020304" pitchFamily="18" charset="0"/>
              </a:rPr>
              <a:t>				</a:t>
            </a:r>
            <a:r>
              <a:rPr lang="ka-GE" sz="2000" b="1" dirty="0">
                <a:effectLst/>
                <a:latin typeface="Sylfaen" panose="010A0502050306030303" pitchFamily="18" charset="0"/>
                <a:ea typeface="Times New Roman" panose="02020603050405020304" pitchFamily="18" charset="0"/>
              </a:rPr>
              <a:t>„ – თქვი, არჯაკელო, ხვიარა,</a:t>
            </a:r>
            <a:endParaRPr lang="en-US" sz="2000" b="1" dirty="0">
              <a:effectLst/>
              <a:latin typeface="Times New Roman" panose="02020603050405020304" pitchFamily="18" charset="0"/>
              <a:ea typeface="Times New Roman" panose="02020603050405020304" pitchFamily="18" charset="0"/>
            </a:endParaRPr>
          </a:p>
          <a:p>
            <a:pPr marL="1802130" algn="just"/>
            <a:r>
              <a:rPr lang="ka-GE" sz="2000" b="1" dirty="0">
                <a:effectLst/>
                <a:latin typeface="Sylfaen" panose="010A0502050306030303" pitchFamily="18" charset="0"/>
                <a:ea typeface="Times New Roman" panose="02020603050405020304" pitchFamily="18" charset="0"/>
              </a:rPr>
              <a:t>				ქსანზე ვინ ჩამოიარა?</a:t>
            </a:r>
            <a:endParaRPr lang="en-US" sz="2000" b="1" dirty="0">
              <a:effectLst/>
              <a:latin typeface="Times New Roman" panose="02020603050405020304" pitchFamily="18" charset="0"/>
              <a:ea typeface="Times New Roman" panose="02020603050405020304" pitchFamily="18" charset="0"/>
            </a:endParaRPr>
          </a:p>
          <a:p>
            <a:pPr lvl="0" algn="just">
              <a:tabLst>
                <a:tab pos="2030730" algn="l"/>
              </a:tabLst>
            </a:pPr>
            <a:r>
              <a:rPr lang="ka-GE" sz="2000" b="1" dirty="0">
                <a:latin typeface="Sylfaen" panose="010A0502050306030303" pitchFamily="18" charset="0"/>
                <a:ea typeface="Times New Roman" panose="02020603050405020304" pitchFamily="18" charset="0"/>
                <a:cs typeface="Times New Roman" panose="02020603050405020304" pitchFamily="18" charset="0"/>
              </a:rPr>
              <a:t>				- </a:t>
            </a:r>
            <a:r>
              <a:rPr lang="ka-GE" sz="2000" b="1" dirty="0">
                <a:effectLst/>
                <a:latin typeface="Sylfaen" panose="010A0502050306030303" pitchFamily="18" charset="0"/>
                <a:ea typeface="Times New Roman" panose="02020603050405020304" pitchFamily="18" charset="0"/>
                <a:cs typeface="Times New Roman" panose="02020603050405020304" pitchFamily="18" charset="0"/>
              </a:rPr>
              <a:t>რა ვი, ღრუბლებზე ვფიქრობდი</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2130" algn="just"/>
            <a:r>
              <a:rPr lang="ka-GE" sz="2000" b="1" dirty="0">
                <a:effectLst/>
                <a:latin typeface="Sylfaen" panose="010A0502050306030303" pitchFamily="18" charset="0"/>
                <a:ea typeface="Times New Roman" panose="02020603050405020304" pitchFamily="18" charset="0"/>
              </a:rPr>
              <a:t>				და არა გამიგია რა...</a:t>
            </a:r>
            <a:endParaRPr lang="en-US" sz="2000" b="1" dirty="0">
              <a:effectLst/>
              <a:latin typeface="Times New Roman" panose="02020603050405020304" pitchFamily="18" charset="0"/>
              <a:ea typeface="Times New Roman" panose="02020603050405020304" pitchFamily="18" charset="0"/>
            </a:endParaRPr>
          </a:p>
          <a:p>
            <a:pPr lvl="0" algn="just">
              <a:tabLst>
                <a:tab pos="2030730" algn="l"/>
              </a:tabLst>
            </a:pPr>
            <a:r>
              <a:rPr lang="ka-GE" sz="2000" b="1" dirty="0">
                <a:effectLst/>
                <a:latin typeface="Sylfaen" panose="010A0502050306030303" pitchFamily="18" charset="0"/>
                <a:ea typeface="Times New Roman" panose="02020603050405020304" pitchFamily="18" charset="0"/>
                <a:cs typeface="Times New Roman" panose="02020603050405020304" pitchFamily="18" charset="0"/>
              </a:rPr>
              <a:t>				- მეც </a:t>
            </a:r>
            <a:r>
              <a:rPr lang="ka-GE" sz="2000" b="1" dirty="0" err="1">
                <a:effectLst/>
                <a:latin typeface="Sylfaen" panose="010A0502050306030303" pitchFamily="18" charset="0"/>
                <a:ea typeface="Times New Roman" panose="02020603050405020304" pitchFamily="18" charset="0"/>
                <a:cs typeface="Times New Roman" panose="02020603050405020304" pitchFamily="18" charset="0"/>
              </a:rPr>
              <a:t>სხვათაშორის</a:t>
            </a:r>
            <a:r>
              <a:rPr lang="ka-GE" sz="2000" b="1" dirty="0">
                <a:effectLst/>
                <a:latin typeface="Sylfaen" panose="010A0502050306030303" pitchFamily="18" charset="0"/>
                <a:ea typeface="Times New Roman" panose="02020603050405020304" pitchFamily="18" charset="0"/>
                <a:cs typeface="Times New Roman" panose="02020603050405020304" pitchFamily="18" charset="0"/>
              </a:rPr>
              <a:t> ვიკითხე,</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2130" algn="just"/>
            <a:r>
              <a:rPr lang="ka-GE" sz="2000" b="1" dirty="0">
                <a:effectLst/>
                <a:latin typeface="Sylfaen" panose="010A0502050306030303" pitchFamily="18" charset="0"/>
                <a:ea typeface="Times New Roman" panose="02020603050405020304" pitchFamily="18" charset="0"/>
              </a:rPr>
              <a:t>				სალაპარაკოდ კი არა...“</a:t>
            </a:r>
            <a:endParaRPr lang="en-US" sz="2000" b="1" dirty="0">
              <a:effectLst/>
              <a:latin typeface="Times New Roman" panose="02020603050405020304" pitchFamily="18" charset="0"/>
              <a:ea typeface="Times New Roman" panose="02020603050405020304" pitchFamily="18" charset="0"/>
            </a:endParaRPr>
          </a:p>
          <a:p>
            <a:pPr algn="just"/>
            <a:r>
              <a:rPr lang="ka-GE" sz="1800" dirty="0">
                <a:effectLst/>
                <a:latin typeface="Sylfaen" panose="010A0502050306030303" pitchFamily="18" charset="0"/>
                <a:ea typeface="Times New Roman" panose="02020603050405020304" pitchFamily="18" charset="0"/>
              </a:rPr>
              <a:t>			     ანდა:</a:t>
            </a:r>
            <a:endParaRPr lang="en-US" sz="1800" dirty="0">
              <a:effectLst/>
              <a:latin typeface="Times New Roman" panose="02020603050405020304" pitchFamily="18" charset="0"/>
              <a:ea typeface="Times New Roman" panose="02020603050405020304" pitchFamily="18" charset="0"/>
            </a:endParaRPr>
          </a:p>
          <a:p>
            <a:pPr algn="just"/>
            <a:r>
              <a:rPr lang="ka-GE" sz="1800" dirty="0">
                <a:effectLst/>
                <a:latin typeface="Sylfaen" panose="010A0502050306030303" pitchFamily="18" charset="0"/>
                <a:ea typeface="Times New Roman" panose="02020603050405020304" pitchFamily="18" charset="0"/>
              </a:rPr>
              <a:t>				</a:t>
            </a:r>
            <a:r>
              <a:rPr lang="ka-GE" sz="2000" b="1" dirty="0">
                <a:effectLst/>
                <a:latin typeface="Sylfaen" panose="010A0502050306030303" pitchFamily="18" charset="0"/>
                <a:ea typeface="Times New Roman" panose="02020603050405020304" pitchFamily="18" charset="0"/>
              </a:rPr>
              <a:t>„ბროლს მოამსხვრევს </a:t>
            </a:r>
            <a:r>
              <a:rPr lang="ka-GE" sz="2000" b="1" dirty="0" err="1">
                <a:effectLst/>
                <a:latin typeface="Sylfaen" panose="010A0502050306030303" pitchFamily="18" charset="0"/>
                <a:ea typeface="Times New Roman" panose="02020603050405020304" pitchFamily="18" charset="0"/>
              </a:rPr>
              <a:t>თეთრახევა</a:t>
            </a:r>
            <a:r>
              <a:rPr lang="ka-GE" sz="2000" b="1" dirty="0">
                <a:effectLst/>
                <a:latin typeface="Sylfaen" panose="010A0502050306030303"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a:p>
            <a:pPr algn="just"/>
            <a:r>
              <a:rPr lang="ka-GE" sz="2000" b="1" dirty="0">
                <a:effectLst/>
                <a:latin typeface="Sylfaen" panose="010A0502050306030303" pitchFamily="18" charset="0"/>
                <a:ea typeface="Times New Roman" panose="02020603050405020304" pitchFamily="18" charset="0"/>
              </a:rPr>
              <a:t>				ბროლს მოამსხვრევს </a:t>
            </a:r>
            <a:r>
              <a:rPr lang="ka-GE" sz="2000" b="1" dirty="0" err="1">
                <a:effectLst/>
                <a:latin typeface="Sylfaen" panose="010A0502050306030303" pitchFamily="18" charset="0"/>
                <a:ea typeface="Times New Roman" panose="02020603050405020304" pitchFamily="18" charset="0"/>
              </a:rPr>
              <a:t>ბროლიანსა</a:t>
            </a:r>
            <a:r>
              <a:rPr lang="ka-GE" sz="2000" b="1" dirty="0">
                <a:effectLst/>
                <a:latin typeface="Sylfaen" panose="010A0502050306030303"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a:p>
            <a:pPr algn="just"/>
            <a:r>
              <a:rPr lang="ka-GE" sz="2000" b="1" dirty="0">
                <a:effectLst/>
                <a:latin typeface="Sylfaen" panose="010A0502050306030303" pitchFamily="18" charset="0"/>
                <a:ea typeface="Times New Roman" panose="02020603050405020304" pitchFamily="18" charset="0"/>
              </a:rPr>
              <a:t>				შხეფს შეაფრქვევს </a:t>
            </a:r>
            <a:r>
              <a:rPr lang="ka-GE" sz="2000" b="1" dirty="0" err="1">
                <a:effectLst/>
                <a:latin typeface="Sylfaen" panose="010A0502050306030303" pitchFamily="18" charset="0"/>
                <a:ea typeface="Times New Roman" panose="02020603050405020304" pitchFamily="18" charset="0"/>
              </a:rPr>
              <a:t>ვარდკაჭკაჭას</a:t>
            </a:r>
            <a:r>
              <a:rPr lang="ka-GE" sz="2000" b="1" dirty="0">
                <a:effectLst/>
                <a:latin typeface="Sylfaen" panose="010A0502050306030303"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a:p>
            <a:pPr algn="just"/>
            <a:r>
              <a:rPr lang="ka-GE" sz="2000" b="1" dirty="0">
                <a:effectLst/>
                <a:latin typeface="Sylfaen" panose="010A0502050306030303" pitchFamily="18" charset="0"/>
                <a:ea typeface="Times New Roman" panose="02020603050405020304" pitchFamily="18" charset="0"/>
              </a:rPr>
              <a:t>				ლამაზს, </a:t>
            </a:r>
            <a:r>
              <a:rPr lang="ka-GE" sz="2000" b="1" dirty="0" err="1">
                <a:effectLst/>
                <a:latin typeface="Sylfaen" panose="010A0502050306030303" pitchFamily="18" charset="0"/>
                <a:ea typeface="Times New Roman" panose="02020603050405020304" pitchFamily="18" charset="0"/>
              </a:rPr>
              <a:t>ცისფერთოლიანსა</a:t>
            </a:r>
            <a:r>
              <a:rPr lang="ka-GE" sz="2000" b="1" dirty="0">
                <a:effectLst/>
                <a:latin typeface="Sylfaen" panose="010A0502050306030303"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a:p>
            <a:pPr lvl="0" algn="just">
              <a:tabLst>
                <a:tab pos="2030730" algn="l"/>
              </a:tabLst>
            </a:pPr>
            <a:r>
              <a:rPr lang="ka-GE" sz="2000" b="1" dirty="0">
                <a:effectLst/>
                <a:latin typeface="Sylfaen" panose="010A0502050306030303" pitchFamily="18" charset="0"/>
                <a:ea typeface="Times New Roman" panose="02020603050405020304" pitchFamily="18" charset="0"/>
                <a:cs typeface="Times New Roman" panose="02020603050405020304" pitchFamily="18" charset="0"/>
              </a:rPr>
              <a:t>			წამო ჩემთან!</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tabLst>
                <a:tab pos="2030730" algn="l"/>
              </a:tabLst>
            </a:pPr>
            <a:r>
              <a:rPr lang="ka-GE" sz="2000" b="1" dirty="0">
                <a:effectLst/>
                <a:latin typeface="Sylfaen" panose="010A0502050306030303" pitchFamily="18" charset="0"/>
                <a:ea typeface="Times New Roman" panose="02020603050405020304" pitchFamily="18" charset="0"/>
                <a:cs typeface="Times New Roman" panose="02020603050405020304" pitchFamily="18" charset="0"/>
              </a:rPr>
              <a:t>			უკაცრავად,</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2130" algn="just"/>
            <a:r>
              <a:rPr lang="ka-GE" sz="2000" b="1" dirty="0">
                <a:effectLst/>
                <a:latin typeface="Sylfaen" panose="010A0502050306030303" pitchFamily="18" charset="0"/>
                <a:ea typeface="Times New Roman" panose="02020603050405020304" pitchFamily="18" charset="0"/>
              </a:rPr>
              <a:t>			ვერ </a:t>
            </a:r>
            <a:r>
              <a:rPr lang="ka-GE" sz="2000" b="1" dirty="0" err="1">
                <a:effectLst/>
                <a:latin typeface="Sylfaen" panose="010A0502050306030303" pitchFamily="18" charset="0"/>
                <a:ea typeface="Times New Roman" panose="02020603050405020304" pitchFamily="18" charset="0"/>
              </a:rPr>
              <a:t>გაგყვები</a:t>
            </a:r>
            <a:r>
              <a:rPr lang="ka-GE" sz="2000" b="1" dirty="0">
                <a:effectLst/>
                <a:latin typeface="Sylfaen" panose="010A0502050306030303" pitchFamily="18" charset="0"/>
                <a:ea typeface="Times New Roman" panose="02020603050405020304" pitchFamily="18" charset="0"/>
              </a:rPr>
              <a:t> </a:t>
            </a:r>
            <a:r>
              <a:rPr lang="ka-GE" sz="2000" b="1" dirty="0" err="1">
                <a:effectLst/>
                <a:latin typeface="Sylfaen" panose="010A0502050306030303" pitchFamily="18" charset="0"/>
                <a:ea typeface="Times New Roman" panose="02020603050405020304" pitchFamily="18" charset="0"/>
              </a:rPr>
              <a:t>ცოლიანსა</a:t>
            </a:r>
            <a:r>
              <a:rPr lang="ka-GE" sz="2000" b="1" dirty="0">
                <a:effectLst/>
                <a:latin typeface="Sylfaen" panose="010A0502050306030303"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pic>
        <p:nvPicPr>
          <p:cNvPr id="6" name="Рисунок 5">
            <a:extLst>
              <a:ext uri="{FF2B5EF4-FFF2-40B4-BE49-F238E27FC236}">
                <a16:creationId xmlns:a16="http://schemas.microsoft.com/office/drawing/2014/main" id="{1885831D-74EB-2E4E-5B5F-399675921967}"/>
              </a:ext>
            </a:extLst>
          </p:cNvPr>
          <p:cNvPicPr>
            <a:picLocks noChangeAspect="1"/>
          </p:cNvPicPr>
          <p:nvPr/>
        </p:nvPicPr>
        <p:blipFill>
          <a:blip r:embed="rId3"/>
          <a:stretch>
            <a:fillRect/>
          </a:stretch>
        </p:blipFill>
        <p:spPr>
          <a:xfrm>
            <a:off x="365134" y="4280824"/>
            <a:ext cx="3320601" cy="2119975"/>
          </a:xfrm>
          <a:prstGeom prst="rect">
            <a:avLst/>
          </a:prstGeom>
        </p:spPr>
      </p:pic>
    </p:spTree>
    <p:extLst>
      <p:ext uri="{BB962C8B-B14F-4D97-AF65-F5344CB8AC3E}">
        <p14:creationId xmlns:p14="http://schemas.microsoft.com/office/powerpoint/2010/main" val="395941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992_TF56410444" id="{B90EE3AD-7B87-4DBC-A32F-68F479F575F4}" vid="{514B2A49-20D6-4A2D-8438-3789ECD2BF9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{8A4A23A2-3D9E-4B0A-A18E-E95561C1B339}tf56410444_win32</Template>
  <TotalTime>127</TotalTime>
  <Words>3865</Words>
  <Application>Microsoft Office PowerPoint</Application>
  <PresentationFormat>Широкоэкранный</PresentationFormat>
  <Paragraphs>310</Paragraphs>
  <Slides>26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26</vt:i4>
      </vt:variant>
    </vt:vector>
  </HeadingPairs>
  <TitlesOfParts>
    <vt:vector size="34" baseType="lpstr">
      <vt:lpstr>Arial</vt:lpstr>
      <vt:lpstr>Avenir Next LT Pro</vt:lpstr>
      <vt:lpstr>Calibri</vt:lpstr>
      <vt:lpstr>Century Gothic</vt:lpstr>
      <vt:lpstr>Garamond</vt:lpstr>
      <vt:lpstr>Sylfaen</vt:lpstr>
      <vt:lpstr>Times New Roman</vt:lpstr>
      <vt:lpstr>СавонVTI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Tina Shioshvili</dc:creator>
  <cp:lastModifiedBy>Tina Shioshvili</cp:lastModifiedBy>
  <cp:revision>31</cp:revision>
  <dcterms:created xsi:type="dcterms:W3CDTF">2022-06-18T12:38:17Z</dcterms:created>
  <dcterms:modified xsi:type="dcterms:W3CDTF">2022-06-18T14:47:13Z</dcterms:modified>
</cp:coreProperties>
</file>