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56" r:id="rId2"/>
    <p:sldId id="273" r:id="rId3"/>
    <p:sldId id="265" r:id="rId4"/>
    <p:sldId id="267" r:id="rId5"/>
    <p:sldId id="257" r:id="rId6"/>
    <p:sldId id="258" r:id="rId7"/>
    <p:sldId id="259" r:id="rId8"/>
    <p:sldId id="260" r:id="rId9"/>
    <p:sldId id="262" r:id="rId10"/>
    <p:sldId id="269" r:id="rId11"/>
    <p:sldId id="270" r:id="rId12"/>
    <p:sldId id="271"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E2DA49E-800A-4F70-80C2-D56FE3E2B9FC}">
          <p14:sldIdLst>
            <p14:sldId id="256"/>
            <p14:sldId id="273"/>
            <p14:sldId id="265"/>
            <p14:sldId id="267"/>
            <p14:sldId id="257"/>
          </p14:sldIdLst>
        </p14:section>
        <p14:section name="Раздел без заголовка" id="{6DEF8157-04F2-4D99-AE4E-70BB978C152A}">
          <p14:sldIdLst>
            <p14:sldId id="258"/>
            <p14:sldId id="259"/>
            <p14:sldId id="260"/>
            <p14:sldId id="262"/>
            <p14:sldId id="269"/>
            <p14:sldId id="270"/>
            <p14:sldId id="27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BEF4C-44EF-43C8-9710-3B3048E9C8E9}" type="datetimeFigureOut">
              <a:rPr lang="en-US" smtClean="0"/>
              <a:t>7/10/2022</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FCB35-4AB2-4405-B3C2-EF30FA53E90A}" type="slidenum">
              <a:rPr lang="en-US" smtClean="0"/>
              <a:t>‹#›</a:t>
            </a:fld>
            <a:endParaRPr lang="en-US"/>
          </a:p>
        </p:txBody>
      </p:sp>
    </p:spTree>
    <p:extLst>
      <p:ext uri="{BB962C8B-B14F-4D97-AF65-F5344CB8AC3E}">
        <p14:creationId xmlns:p14="http://schemas.microsoft.com/office/powerpoint/2010/main" val="24803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en-US" dirty="0"/>
          </a:p>
        </p:txBody>
      </p:sp>
      <p:sp>
        <p:nvSpPr>
          <p:cNvPr id="4" name="სლაიდის რიცხვის ჩანაცვლების ველი 3"/>
          <p:cNvSpPr>
            <a:spLocks noGrp="1"/>
          </p:cNvSpPr>
          <p:nvPr>
            <p:ph type="sldNum" sz="quarter" idx="5"/>
          </p:nvPr>
        </p:nvSpPr>
        <p:spPr/>
        <p:txBody>
          <a:bodyPr/>
          <a:lstStyle/>
          <a:p>
            <a:fld id="{A27FCB35-4AB2-4405-B3C2-EF30FA53E90A}" type="slidenum">
              <a:rPr lang="en-US" smtClean="0"/>
              <a:t>9</a:t>
            </a:fld>
            <a:endParaRPr lang="en-US"/>
          </a:p>
        </p:txBody>
      </p:sp>
    </p:spTree>
    <p:extLst>
      <p:ext uri="{BB962C8B-B14F-4D97-AF65-F5344CB8AC3E}">
        <p14:creationId xmlns:p14="http://schemas.microsoft.com/office/powerpoint/2010/main" val="2025978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430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10.07.2022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71242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33257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807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70138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38505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083320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0486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319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587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623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591353-61BC-441F-A4B5-6BF3D8A68591}" type="datetimeFigureOut">
              <a:rPr lang="ru-RU" smtClean="0"/>
              <a:t>10.07.2022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41127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B591353-61BC-441F-A4B5-6BF3D8A68591}" type="datetimeFigureOut">
              <a:rPr lang="ru-RU" smtClean="0"/>
              <a:t>10.07.2022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994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28023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39590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3B591353-61BC-441F-A4B5-6BF3D8A68591}" type="datetimeFigureOut">
              <a:rPr lang="ru-RU" smtClean="0"/>
              <a:t>10.07.2022</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6202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10.07.2022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68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591353-61BC-441F-A4B5-6BF3D8A68591}" type="datetimeFigureOut">
              <a:rPr lang="ru-RU" smtClean="0"/>
              <a:t>10.07.2022</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9361B4-9397-4AF7-BAD3-F2CC6CF73A99}" type="slidenum">
              <a:rPr lang="ru-RU" smtClean="0"/>
              <a:t>‹#›</a:t>
            </a:fld>
            <a:endParaRPr lang="ru-RU"/>
          </a:p>
        </p:txBody>
      </p:sp>
    </p:spTree>
    <p:extLst>
      <p:ext uri="{BB962C8B-B14F-4D97-AF65-F5344CB8AC3E}">
        <p14:creationId xmlns:p14="http://schemas.microsoft.com/office/powerpoint/2010/main" val="42415857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E7A62361-8FED-478B-A82E-9D2752686611}"/>
              </a:ext>
            </a:extLst>
          </p:cNvPr>
          <p:cNvSpPr>
            <a:spLocks noGrp="1"/>
          </p:cNvSpPr>
          <p:nvPr>
            <p:ph type="subTitle" idx="1"/>
          </p:nvPr>
        </p:nvSpPr>
        <p:spPr>
          <a:xfrm>
            <a:off x="1154955" y="140676"/>
            <a:ext cx="8825658" cy="6717323"/>
          </a:xfrm>
        </p:spPr>
        <p:txBody>
          <a:bodyPr>
            <a:normAutofit fontScale="77500" lnSpcReduction="20000"/>
          </a:bodyPr>
          <a:lstStyle/>
          <a:p>
            <a:r>
              <a:rPr lang="ka-GE" dirty="0"/>
              <a:t>                                ბათუმის შოთა რუსთვლის სახელმწიფო უნივერსიტეტი</a:t>
            </a:r>
          </a:p>
          <a:p>
            <a:r>
              <a:rPr lang="ka-GE" dirty="0"/>
              <a:t>                                       ჰუმანიტარულ მეცნიერებათა ფაკულტეტი</a:t>
            </a:r>
          </a:p>
          <a:p>
            <a:r>
              <a:rPr lang="ka-GE" dirty="0"/>
              <a:t>                                                    ფილოსოფიის დეპარტამენტი</a:t>
            </a:r>
          </a:p>
          <a:p>
            <a:endParaRPr lang="ka-GE" dirty="0"/>
          </a:p>
          <a:p>
            <a:r>
              <a:rPr lang="ka-GE" dirty="0"/>
              <a:t>                                            </a:t>
            </a:r>
          </a:p>
          <a:p>
            <a:endParaRPr lang="ka-GE" dirty="0"/>
          </a:p>
          <a:p>
            <a:endParaRPr lang="ka-GE" dirty="0"/>
          </a:p>
          <a:p>
            <a:endParaRPr lang="ka-GE" dirty="0"/>
          </a:p>
          <a:p>
            <a:r>
              <a:rPr lang="ka-GE" dirty="0"/>
              <a:t>                                                </a:t>
            </a:r>
          </a:p>
          <a:p>
            <a:endParaRPr lang="ka-GE" dirty="0"/>
          </a:p>
          <a:p>
            <a:r>
              <a:rPr lang="ka-GE" dirty="0"/>
              <a:t>                                                სამეცნიერო სემინარი თემაზე:</a:t>
            </a:r>
          </a:p>
          <a:p>
            <a:r>
              <a:rPr lang="ka-GE" dirty="0"/>
              <a:t>    ფენომენოლოგიური საზოგადოების ჩამოყალიბება და კვლევის ტრადიცია საქართველოში</a:t>
            </a:r>
          </a:p>
          <a:p>
            <a:r>
              <a:rPr lang="ka-GE" b="1" dirty="0"/>
              <a:t>                    </a:t>
            </a:r>
          </a:p>
          <a:p>
            <a:r>
              <a:rPr lang="ka-GE" b="1" dirty="0"/>
              <a:t>    </a:t>
            </a:r>
            <a:r>
              <a:rPr lang="ka-GE" dirty="0"/>
              <a:t>                                              </a:t>
            </a:r>
            <a:endParaRPr lang="ru-RU" dirty="0"/>
          </a:p>
          <a:p>
            <a:r>
              <a:rPr lang="ka-GE" dirty="0"/>
              <a:t>      სემინარის ავტორი:</a:t>
            </a:r>
          </a:p>
          <a:p>
            <a:r>
              <a:rPr lang="ka-GE" dirty="0"/>
              <a:t> ასოც. პროფ. ვარდო ბერიძე</a:t>
            </a:r>
          </a:p>
          <a:p>
            <a:r>
              <a:rPr lang="ka-GE" dirty="0"/>
              <a:t>                                                     </a:t>
            </a:r>
          </a:p>
          <a:p>
            <a:r>
              <a:rPr lang="ka-GE" dirty="0"/>
              <a:t>                                                           ბათუმი- 2022</a:t>
            </a:r>
            <a:endParaRPr lang="ru-RU" dirty="0"/>
          </a:p>
          <a:p>
            <a:r>
              <a:rPr lang="ka-GE" dirty="0"/>
              <a:t>                              </a:t>
            </a:r>
            <a:endParaRPr lang="ru-RU" dirty="0"/>
          </a:p>
          <a:p>
            <a:r>
              <a:rPr lang="ka-GE" dirty="0"/>
              <a:t>                                   </a:t>
            </a:r>
            <a:endParaRPr lang="ru-RU" dirty="0"/>
          </a:p>
        </p:txBody>
      </p:sp>
      <p:pic>
        <p:nvPicPr>
          <p:cNvPr id="4" name="Рисунок 3">
            <a:extLst>
              <a:ext uri="{FF2B5EF4-FFF2-40B4-BE49-F238E27FC236}">
                <a16:creationId xmlns:a16="http://schemas.microsoft.com/office/drawing/2014/main" id="{D53248C4-7E1F-44EC-96B3-ECB828560E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5369" y="1499480"/>
            <a:ext cx="1424305" cy="1551940"/>
          </a:xfrm>
          <a:prstGeom prst="rect">
            <a:avLst/>
          </a:prstGeom>
          <a:noFill/>
          <a:ln>
            <a:noFill/>
          </a:ln>
        </p:spPr>
      </p:pic>
    </p:spTree>
    <p:extLst>
      <p:ext uri="{BB962C8B-B14F-4D97-AF65-F5344CB8AC3E}">
        <p14:creationId xmlns:p14="http://schemas.microsoft.com/office/powerpoint/2010/main" val="85762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3BE9CD53-9453-DF34-83DB-5F0AE2D08404}"/>
              </a:ext>
            </a:extLst>
          </p:cNvPr>
          <p:cNvSpPr>
            <a:spLocks noGrp="1"/>
          </p:cNvSpPr>
          <p:nvPr>
            <p:ph type="title"/>
          </p:nvPr>
        </p:nvSpPr>
        <p:spPr/>
        <p:txBody>
          <a:bodyPr/>
          <a:lstStyle/>
          <a:p>
            <a:r>
              <a:rPr lang="ka-GE" dirty="0"/>
              <a:t>             </a:t>
            </a:r>
            <a:r>
              <a:rPr lang="ka-GE" sz="3600" dirty="0"/>
              <a:t>ზურაბ კაკაბაძე (1926-1982)</a:t>
            </a:r>
            <a:endParaRPr lang="en-US" sz="3600" dirty="0"/>
          </a:p>
        </p:txBody>
      </p:sp>
      <p:sp>
        <p:nvSpPr>
          <p:cNvPr id="4" name="შიგთავსის ჩანაცვლების ველი 3">
            <a:extLst>
              <a:ext uri="{FF2B5EF4-FFF2-40B4-BE49-F238E27FC236}">
                <a16:creationId xmlns:a16="http://schemas.microsoft.com/office/drawing/2014/main" id="{CE7BFD57-457C-618A-3AB8-FD76893662CD}"/>
              </a:ext>
            </a:extLst>
          </p:cNvPr>
          <p:cNvSpPr>
            <a:spLocks noGrp="1"/>
          </p:cNvSpPr>
          <p:nvPr>
            <p:ph idx="1"/>
          </p:nvPr>
        </p:nvSpPr>
        <p:spPr>
          <a:xfrm>
            <a:off x="1103313" y="1406770"/>
            <a:ext cx="8139161" cy="4841630"/>
          </a:xfrm>
        </p:spPr>
        <p:txBody>
          <a:bodyPr>
            <a:normAutofit lnSpcReduction="10000"/>
          </a:bodyPr>
          <a:lstStyle/>
          <a:p>
            <a:r>
              <a:rPr lang="ka-GE" dirty="0"/>
              <a:t>ზურაბ კაკაბაძე ქართული ფენომენოლოგიური სკოლის ახალ თაობას განასახიერებს;</a:t>
            </a:r>
          </a:p>
          <a:p>
            <a:r>
              <a:rPr lang="ka-GE" dirty="0"/>
              <a:t>ზურაბ კაკაბაძე იკვლევდა ეთიკის, ესთეტიკის, დასავლური ფილოსოფიისა და კულტურის ძირეულ საკითხებს;</a:t>
            </a:r>
          </a:p>
          <a:p>
            <a:r>
              <a:rPr lang="ka-GE" dirty="0"/>
              <a:t>მისი ყველა გამოკვლევის ძირითადი მამოძრავებელია ადამიანის ბუნების რაობა და ბედი თანამედროვე სამყაროში. ამ საკითხის კვლევა დაიწყო ჰუსერლის ფენომენოლოგიური ფილოსოფიის ღრმა ანალიზით;</a:t>
            </a:r>
          </a:p>
          <a:p>
            <a:r>
              <a:rPr lang="ka-GE" dirty="0"/>
              <a:t>ზურაბ კაკაბაძე </a:t>
            </a:r>
            <a:r>
              <a:rPr lang="ka-GE" dirty="0" err="1"/>
              <a:t>ექსისტენციალური</a:t>
            </a:r>
            <a:r>
              <a:rPr lang="ka-GE" dirty="0"/>
              <a:t> ფენომენოლოგიის ვერსიას გვთავაზობს, რასაც ადასტურებს მისი ნაშრომი „</a:t>
            </a:r>
            <a:r>
              <a:rPr lang="ka-GE" dirty="0" err="1"/>
              <a:t>ექსისტენციალური</a:t>
            </a:r>
            <a:r>
              <a:rPr lang="ka-GE" dirty="0"/>
              <a:t> კრიზისის პრობლემა და ედმუნდ ჰუსერლის ტრანსცენდენტალური ფილოსოფია“. </a:t>
            </a:r>
          </a:p>
          <a:p>
            <a:r>
              <a:rPr lang="ka-GE" dirty="0"/>
              <a:t>ზურაბ კაკაბაძე არჩეული იყო ჰუსერლის ფენომენოლოგიური საზოგადოების კომიტეტის წევრად;</a:t>
            </a:r>
          </a:p>
          <a:p>
            <a:endParaRPr lang="ka-GE" sz="1800" dirty="0">
              <a:solidFill>
                <a:srgbClr val="000000"/>
              </a:solidFill>
              <a:effectLst/>
              <a:latin typeface="Sylfaen" panose="010A0502050306030303" pitchFamily="18" charset="0"/>
              <a:ea typeface="Calibri" panose="020F0502020204030204" pitchFamily="34" charset="0"/>
              <a:cs typeface="Arial" panose="020B0604020202020204" pitchFamily="34" charset="0"/>
            </a:endParaRPr>
          </a:p>
          <a:p>
            <a:pPr marL="0" indent="0">
              <a:buNone/>
            </a:pPr>
            <a:endParaRPr lang="en-US" dirty="0"/>
          </a:p>
        </p:txBody>
      </p:sp>
      <p:pic>
        <p:nvPicPr>
          <p:cNvPr id="3076" name="Picture 4" descr="ზურაბ კაკაბაძე">
            <a:extLst>
              <a:ext uri="{FF2B5EF4-FFF2-40B4-BE49-F238E27FC236}">
                <a16:creationId xmlns:a16="http://schemas.microsoft.com/office/drawing/2014/main" id="{D5EF77EE-5EDA-77B2-E57D-4901B7E173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9676" y="1406770"/>
            <a:ext cx="2159389" cy="2715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07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AC688463-CF52-C293-7EAA-AC95A8C35CC1}"/>
              </a:ext>
            </a:extLst>
          </p:cNvPr>
          <p:cNvSpPr>
            <a:spLocks noGrp="1"/>
          </p:cNvSpPr>
          <p:nvPr>
            <p:ph type="title"/>
          </p:nvPr>
        </p:nvSpPr>
        <p:spPr/>
        <p:txBody>
          <a:bodyPr/>
          <a:lstStyle/>
          <a:p>
            <a:r>
              <a:rPr lang="ka-GE" sz="3200" dirty="0"/>
              <a:t>            გივი მარგველაშვილი (1927-2020) </a:t>
            </a:r>
            <a:br>
              <a:rPr lang="ka-GE" sz="3200" dirty="0"/>
            </a:br>
            <a:r>
              <a:rPr lang="ka-GE" sz="3200" dirty="0"/>
              <a:t>    </a:t>
            </a:r>
            <a:r>
              <a:rPr lang="ka-GE" sz="2400" dirty="0"/>
              <a:t>ქართველი გერმანულენოვანი მწერალი და ფილოსოფოსი</a:t>
            </a:r>
            <a:endParaRPr lang="en-US" sz="2400" dirty="0"/>
          </a:p>
        </p:txBody>
      </p:sp>
      <p:sp>
        <p:nvSpPr>
          <p:cNvPr id="3" name="შიგთავსის ჩანაცვლების ველი 2">
            <a:extLst>
              <a:ext uri="{FF2B5EF4-FFF2-40B4-BE49-F238E27FC236}">
                <a16:creationId xmlns:a16="http://schemas.microsoft.com/office/drawing/2014/main" id="{B0463E7D-6BEB-379B-03A6-B965329DDB28}"/>
              </a:ext>
            </a:extLst>
          </p:cNvPr>
          <p:cNvSpPr>
            <a:spLocks noGrp="1"/>
          </p:cNvSpPr>
          <p:nvPr>
            <p:ph idx="1"/>
          </p:nvPr>
        </p:nvSpPr>
        <p:spPr>
          <a:xfrm>
            <a:off x="1103312" y="1617786"/>
            <a:ext cx="7829673" cy="2897943"/>
          </a:xfrm>
        </p:spPr>
        <p:txBody>
          <a:bodyPr/>
          <a:lstStyle/>
          <a:p>
            <a:pPr algn="just"/>
            <a:r>
              <a:rPr lang="ka-GE" dirty="0"/>
              <a:t>გივი </a:t>
            </a:r>
            <a:r>
              <a:rPr lang="ka-GE" dirty="0" err="1"/>
              <a:t>მარველაშვილი</a:t>
            </a:r>
            <a:r>
              <a:rPr lang="ka-GE" dirty="0"/>
              <a:t> ცნობილია, როგორც გერმანული </a:t>
            </a:r>
            <a:r>
              <a:rPr lang="ka-GE" dirty="0" err="1"/>
              <a:t>ექსისტენციალიზმის</a:t>
            </a:r>
            <a:r>
              <a:rPr lang="ka-GE" dirty="0"/>
              <a:t> აღიარებული სპეციალისტი;</a:t>
            </a:r>
          </a:p>
          <a:p>
            <a:r>
              <a:rPr lang="ka-GE" dirty="0"/>
              <a:t>გივი მარგველაშვილის ნაშრომი „ცნობიერების ფენომენოლოგიური კოდები“ წარმოადგენს ჰუსერლისა და ჰაიდეგერის კონცეფციათა შედარებით ანალიზს;</a:t>
            </a:r>
          </a:p>
          <a:p>
            <a:r>
              <a:rPr lang="ka-GE" dirty="0"/>
              <a:t>გივი მარგველაშვილის კვლევები ნათელს ჰფენს ღრმად შინაარსობრივ მიმართებას </a:t>
            </a:r>
            <a:r>
              <a:rPr lang="en-US" dirty="0"/>
              <a:t>XX</a:t>
            </a:r>
            <a:r>
              <a:rPr lang="ka-GE" dirty="0"/>
              <a:t> საუკუნის ამ ორ დიდ მოაზროვნეს შორის; </a:t>
            </a:r>
          </a:p>
          <a:p>
            <a:pPr algn="just"/>
            <a:endParaRPr lang="ka-GE" dirty="0"/>
          </a:p>
          <a:p>
            <a:endParaRPr lang="en-US" dirty="0"/>
          </a:p>
        </p:txBody>
      </p:sp>
      <p:pic>
        <p:nvPicPr>
          <p:cNvPr id="4098" name="Picture 2">
            <a:extLst>
              <a:ext uri="{FF2B5EF4-FFF2-40B4-BE49-F238E27FC236}">
                <a16:creationId xmlns:a16="http://schemas.microsoft.com/office/drawing/2014/main" id="{274D5AB9-06B1-1864-54BA-DC70CDF780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9578" y="1231863"/>
            <a:ext cx="2381250" cy="2664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037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B20853F-0F70-3A9B-2047-8D4B27A28A74}"/>
              </a:ext>
            </a:extLst>
          </p:cNvPr>
          <p:cNvSpPr>
            <a:spLocks noGrp="1"/>
          </p:cNvSpPr>
          <p:nvPr>
            <p:ph type="title"/>
          </p:nvPr>
        </p:nvSpPr>
        <p:spPr>
          <a:xfrm>
            <a:off x="646111" y="452718"/>
            <a:ext cx="9404723" cy="996254"/>
          </a:xfrm>
        </p:spPr>
        <p:txBody>
          <a:bodyPr/>
          <a:lstStyle/>
          <a:p>
            <a:r>
              <a:rPr lang="ka-GE" dirty="0"/>
              <a:t>      </a:t>
            </a:r>
            <a:r>
              <a:rPr lang="ka-GE" sz="3600" dirty="0"/>
              <a:t>მერაბ მამარდაშვილი (1930-1990)</a:t>
            </a:r>
            <a:br>
              <a:rPr lang="ka-GE" sz="3600" dirty="0"/>
            </a:br>
            <a:endParaRPr lang="en-US" dirty="0"/>
          </a:p>
        </p:txBody>
      </p:sp>
      <p:sp>
        <p:nvSpPr>
          <p:cNvPr id="3" name="შიგთავსის ჩანაცვლების ველი 2">
            <a:extLst>
              <a:ext uri="{FF2B5EF4-FFF2-40B4-BE49-F238E27FC236}">
                <a16:creationId xmlns:a16="http://schemas.microsoft.com/office/drawing/2014/main" id="{4344BEAA-721E-6204-DD8F-62C2294A4ED9}"/>
              </a:ext>
            </a:extLst>
          </p:cNvPr>
          <p:cNvSpPr>
            <a:spLocks noGrp="1"/>
          </p:cNvSpPr>
          <p:nvPr>
            <p:ph idx="1"/>
          </p:nvPr>
        </p:nvSpPr>
        <p:spPr>
          <a:xfrm>
            <a:off x="1103313" y="1448972"/>
            <a:ext cx="8293906" cy="3516923"/>
          </a:xfrm>
        </p:spPr>
        <p:txBody>
          <a:bodyPr/>
          <a:lstStyle/>
          <a:p>
            <a:r>
              <a:rPr lang="ka-GE" sz="1800" dirty="0">
                <a:solidFill>
                  <a:srgbClr val="000000"/>
                </a:solidFill>
                <a:effectLst/>
                <a:latin typeface="Sylfaen" panose="010A0502050306030303" pitchFamily="18" charset="0"/>
                <a:ea typeface="Calibri" panose="020F0502020204030204" pitchFamily="34" charset="0"/>
                <a:cs typeface="Arial" panose="020B0604020202020204" pitchFamily="34" charset="0"/>
              </a:rPr>
              <a:t>მერაბ მამარდაშვილი, რომელიც ძირითადად არაკლასიკურ რაციონალიზმის პრობლემებს იკვლევდა, მისი კრებული „გზის ფსიქოლოგიური ტიპოლოგია“ ფენომენოლოგიურადაა გააზრებული.</a:t>
            </a:r>
          </a:p>
          <a:p>
            <a:r>
              <a:rPr lang="ka-GE" sz="1800" dirty="0">
                <a:solidFill>
                  <a:srgbClr val="000000"/>
                </a:solidFill>
                <a:latin typeface="Sylfaen" panose="010A0502050306030303" pitchFamily="18" charset="0"/>
                <a:cs typeface="Arial" panose="020B0604020202020204" pitchFamily="34" charset="0"/>
              </a:rPr>
              <a:t>მნიშვნელოვანია მისი წვლილი თანამედროვე ფენომენოლოგიაში;</a:t>
            </a:r>
          </a:p>
          <a:p>
            <a:r>
              <a:rPr lang="ka-GE" sz="1800" dirty="0">
                <a:solidFill>
                  <a:srgbClr val="000000"/>
                </a:solidFill>
                <a:latin typeface="Sylfaen" panose="010A0502050306030303" pitchFamily="18" charset="0"/>
                <a:cs typeface="Arial" panose="020B0604020202020204" pitchFamily="34" charset="0"/>
              </a:rPr>
              <a:t>გამოქვეყნებული აქვს მარსელ პრუსტის შემოქმედების კვლევები;</a:t>
            </a:r>
          </a:p>
          <a:p>
            <a:r>
              <a:rPr lang="ka-GE" sz="1800" dirty="0">
                <a:solidFill>
                  <a:srgbClr val="000000"/>
                </a:solidFill>
                <a:latin typeface="Sylfaen" panose="010A0502050306030303" pitchFamily="18" charset="0"/>
                <a:cs typeface="Arial" panose="020B0604020202020204" pitchFamily="34" charset="0"/>
              </a:rPr>
              <a:t>მამარდაშვილის ინტერპრეტაციით, მარსელ პრუსტი მოგვითხრობს, არა თავისი ცხოვრების შესახებ, არამედ ის გადმოგვცემს თავის </a:t>
            </a:r>
            <a:r>
              <a:rPr lang="ka-GE" sz="1800" dirty="0" err="1">
                <a:solidFill>
                  <a:srgbClr val="000000"/>
                </a:solidFill>
                <a:latin typeface="Sylfaen" panose="010A0502050306030303" pitchFamily="18" charset="0"/>
                <a:cs typeface="Arial" panose="020B0604020202020204" pitchFamily="34" charset="0"/>
              </a:rPr>
              <a:t>ამჟამიერ</a:t>
            </a:r>
            <a:r>
              <a:rPr lang="ka-GE" sz="1800" dirty="0">
                <a:solidFill>
                  <a:srgbClr val="000000"/>
                </a:solidFill>
                <a:latin typeface="Sylfaen" panose="010A0502050306030303" pitchFamily="18" charset="0"/>
                <a:cs typeface="Arial" panose="020B0604020202020204" pitchFamily="34" charset="0"/>
              </a:rPr>
              <a:t> შემოქმედებას: თუ როგორ იქმნება და იბადება  ხელახლა ის, რაც სამუდამოდ ჩაბარდა წარსულს;</a:t>
            </a:r>
            <a:endParaRPr lang="en-US" dirty="0"/>
          </a:p>
        </p:txBody>
      </p:sp>
      <p:pic>
        <p:nvPicPr>
          <p:cNvPr id="5122" name="Picture 2">
            <a:extLst>
              <a:ext uri="{FF2B5EF4-FFF2-40B4-BE49-F238E27FC236}">
                <a16:creationId xmlns:a16="http://schemas.microsoft.com/office/drawing/2014/main" id="{3125F50A-4F8A-967B-FBCD-36360CD82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4504" y="1448972"/>
            <a:ext cx="2321169" cy="3024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32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103D5C97-F245-97FA-C91E-89E652A94265}"/>
              </a:ext>
            </a:extLst>
          </p:cNvPr>
          <p:cNvSpPr>
            <a:spLocks noGrp="1"/>
          </p:cNvSpPr>
          <p:nvPr>
            <p:ph type="title"/>
          </p:nvPr>
        </p:nvSpPr>
        <p:spPr/>
        <p:txBody>
          <a:bodyPr/>
          <a:lstStyle/>
          <a:p>
            <a:r>
              <a:rPr lang="ka-GE" sz="3600" dirty="0"/>
              <a:t>    მამუკა დოლიძე (1948 წელი 27 ივნისი)</a:t>
            </a:r>
            <a:br>
              <a:rPr lang="ka-GE" sz="3600" dirty="0"/>
            </a:br>
            <a:r>
              <a:rPr lang="ka-GE" sz="3600" dirty="0"/>
              <a:t>           </a:t>
            </a:r>
            <a:r>
              <a:rPr lang="ka-GE" sz="2000" dirty="0"/>
              <a:t>დრამატურგი, მეცნიერი, მწერალი, ფილოსოფოსი</a:t>
            </a:r>
            <a:br>
              <a:rPr lang="ka-GE" sz="3600" dirty="0"/>
            </a:br>
            <a:endParaRPr lang="en-US" sz="3600" dirty="0"/>
          </a:p>
        </p:txBody>
      </p:sp>
      <p:sp>
        <p:nvSpPr>
          <p:cNvPr id="3" name="შიგთავსის ჩანაცვლების ველი 2">
            <a:extLst>
              <a:ext uri="{FF2B5EF4-FFF2-40B4-BE49-F238E27FC236}">
                <a16:creationId xmlns:a16="http://schemas.microsoft.com/office/drawing/2014/main" id="{7FF77D30-A636-23B9-565C-7CB0338D3B6E}"/>
              </a:ext>
            </a:extLst>
          </p:cNvPr>
          <p:cNvSpPr>
            <a:spLocks noGrp="1"/>
          </p:cNvSpPr>
          <p:nvPr>
            <p:ph idx="1"/>
          </p:nvPr>
        </p:nvSpPr>
        <p:spPr>
          <a:xfrm>
            <a:off x="646112" y="1547446"/>
            <a:ext cx="9404722" cy="4700953"/>
          </a:xfrm>
        </p:spPr>
        <p:txBody>
          <a:bodyPr>
            <a:normAutofit fontScale="70000" lnSpcReduction="20000"/>
          </a:bodyPr>
          <a:lstStyle/>
          <a:p>
            <a:pPr algn="just"/>
            <a:r>
              <a:rPr lang="ka-GE" sz="2100" b="0" i="0" dirty="0">
                <a:effectLst/>
                <a:latin typeface="Sylfaen" panose="010A0502050306030303" pitchFamily="18" charset="0"/>
              </a:rPr>
              <a:t>დაამთავრა თბილისის სახელმწიფო უნივერსიტეტის ფიზიკის ფაკულტეტი 1972 წელს.</a:t>
            </a:r>
          </a:p>
          <a:p>
            <a:pPr algn="just"/>
            <a:r>
              <a:rPr lang="ka-GE" sz="2100" b="0" i="0" dirty="0">
                <a:effectLst/>
                <a:latin typeface="Sylfaen" panose="010A0502050306030303" pitchFamily="18" charset="0"/>
              </a:rPr>
              <a:t>1974-2012წწ. საქართველოს სავლე წერეთელის ფილოსოფიის ინსტიტუტი, მეცნიერ-თანამშრომელი; </a:t>
            </a:r>
          </a:p>
          <a:p>
            <a:pPr algn="just"/>
            <a:r>
              <a:rPr lang="ka-GE" sz="2100" b="0" i="0" dirty="0">
                <a:effectLst/>
                <a:latin typeface="Sylfaen" panose="010A0502050306030303" pitchFamily="18" charset="0"/>
              </a:rPr>
              <a:t>2002 წლიდან ამერიკული ენციკლოპედიური კრებულის  "ფენომენოლოგია მსოფლიო მასშტაბით" საგამომცემლო საბჭოს წევრი; </a:t>
            </a:r>
          </a:p>
          <a:p>
            <a:pPr algn="just"/>
            <a:r>
              <a:rPr lang="ka-GE" sz="2100" b="0" i="0" dirty="0">
                <a:effectLst/>
                <a:latin typeface="Sylfaen" panose="010A0502050306030303" pitchFamily="18" charset="0"/>
              </a:rPr>
              <a:t>2004 წელს ჩამოაყალიბა საქართველოს ფენომენოლოგიური საზოგადოება და ინტერდისციპლინარულ მეცნიერებათა კვლევის ცენტრი, რომელიც შევიდა მსოფლიო ფენომენოლოგიური საზოგადოების შემადგენლობაში;</a:t>
            </a:r>
          </a:p>
          <a:p>
            <a:pPr algn="just"/>
            <a:r>
              <a:rPr lang="ka-GE" sz="2100" b="0" i="0" dirty="0">
                <a:effectLst/>
                <a:latin typeface="Sylfaen" panose="010A0502050306030303" pitchFamily="18" charset="0"/>
              </a:rPr>
              <a:t> 2004-2008წწ. ლონდონის უნივერსიტეტის ფილოსოფიის ინსტიტუტის ვიზიტორ-პროფესორი; </a:t>
            </a:r>
          </a:p>
          <a:p>
            <a:pPr algn="just"/>
            <a:r>
              <a:rPr lang="ka-GE" sz="2100" b="0" i="0" dirty="0">
                <a:effectLst/>
                <a:latin typeface="Sylfaen" panose="010A0502050306030303" pitchFamily="18" charset="0"/>
              </a:rPr>
              <a:t>2008 წელს ამერიკელ </a:t>
            </a:r>
            <a:r>
              <a:rPr lang="ka-GE" sz="2100" b="0" i="0" dirty="0" err="1">
                <a:effectLst/>
                <a:latin typeface="Sylfaen" panose="010A0502050306030303" pitchFamily="18" charset="0"/>
              </a:rPr>
              <a:t>თანარედაქტორთან</a:t>
            </a:r>
            <a:r>
              <a:rPr lang="ka-GE" sz="2100" b="0" i="0" dirty="0">
                <a:effectLst/>
                <a:latin typeface="Sylfaen" panose="010A0502050306030303" pitchFamily="18" charset="0"/>
              </a:rPr>
              <a:t> (პროფესორი ჯორჯ </a:t>
            </a:r>
            <a:r>
              <a:rPr lang="ka-GE" sz="2100" b="0" i="0" dirty="0" err="1">
                <a:effectLst/>
                <a:latin typeface="Sylfaen" panose="010A0502050306030303" pitchFamily="18" charset="0"/>
              </a:rPr>
              <a:t>მაკლინი</a:t>
            </a:r>
            <a:r>
              <a:rPr lang="ka-GE" sz="2100" b="0" i="0" dirty="0">
                <a:effectLst/>
                <a:latin typeface="Sylfaen" panose="010A0502050306030303" pitchFamily="18" charset="0"/>
              </a:rPr>
              <a:t>) ერთად  დააარსა ქართულ-ამერიკული ფენომენოლოგიური ჟურნალი  "კულტურა და ფილოსოფია"; </a:t>
            </a:r>
          </a:p>
          <a:p>
            <a:pPr algn="just"/>
            <a:r>
              <a:rPr lang="ka-GE" sz="2100" b="0" i="0" dirty="0">
                <a:effectLst/>
                <a:latin typeface="Sylfaen" panose="010A0502050306030303" pitchFamily="18" charset="0"/>
              </a:rPr>
              <a:t>2003-2006, 2013-2017წწ. – თბილისის სახელმწიფო უნივერსიტეტის პროფესორი. მისი სამეცნიერო ინტერესების სფეროა: ფიზიკის (კვანტური მექანიკის) ფილოსოფიური პრობლემები, ფენომენოლოგია, ლიტერატურისა და ხელოვნების ფილოსოფია, შემოქმედების ფსიქოლოგია, ფილოსოფიური აზროვნება პოლიტიკასა და ეკონომიკაში, თეოლოგია. მუშაობს მეცნიერების ფილოსოფიისა და ესთეტიკის პრობლემებზე, გამოქვეყნებული აქვს წიგნები და სამეცნიერო სტატიები, სადაც მან მოახდინა ბორის </a:t>
            </a:r>
            <a:r>
              <a:rPr lang="ka-GE" sz="2100" b="0" i="0" dirty="0" err="1">
                <a:effectLst/>
                <a:latin typeface="Sylfaen" panose="010A0502050306030303" pitchFamily="18" charset="0"/>
              </a:rPr>
              <a:t>დამატებითობის</a:t>
            </a:r>
            <a:r>
              <a:rPr lang="ka-GE" sz="2100" b="0" i="0" dirty="0">
                <a:effectLst/>
                <a:latin typeface="Sylfaen" panose="010A0502050306030303" pitchFamily="18" charset="0"/>
              </a:rPr>
              <a:t> პრინციპის ექსტრაპოლაცია მხატვრულ შემოქმედებაში. მეცნიერული მუშაობის პარალელურად ეწევა სამწერლო მოღვაწეობას. მისი პიესის - "მდგმურების" მიხედვით გადაღებულია კინოფილმი (1990 წელი, რეჟისორი დავით ჯანელიძე). ფილოსოფიის მეცნიერებათა დოქტორი (1990), პროფესორი.</a:t>
            </a:r>
          </a:p>
          <a:p>
            <a:endParaRPr lang="en-US" dirty="0"/>
          </a:p>
        </p:txBody>
      </p:sp>
      <p:pic>
        <p:nvPicPr>
          <p:cNvPr id="6146" name="Picture 2" descr="მამუკა დოლიძე">
            <a:extLst>
              <a:ext uri="{FF2B5EF4-FFF2-40B4-BE49-F238E27FC236}">
                <a16:creationId xmlns:a16="http://schemas.microsoft.com/office/drawing/2014/main" id="{03346436-FEF5-407F-5819-92DD8D327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1343" y="1393286"/>
            <a:ext cx="1857375" cy="247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068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ACCFA80-3A91-9932-4476-4F25FE6EFB00}"/>
              </a:ext>
            </a:extLst>
          </p:cNvPr>
          <p:cNvSpPr>
            <a:spLocks noGrp="1"/>
          </p:cNvSpPr>
          <p:nvPr>
            <p:ph type="title"/>
          </p:nvPr>
        </p:nvSpPr>
        <p:spPr/>
        <p:txBody>
          <a:bodyPr/>
          <a:lstStyle/>
          <a:p>
            <a:r>
              <a:rPr lang="ka-GE" dirty="0"/>
              <a:t>                     </a:t>
            </a:r>
            <a:r>
              <a:rPr lang="ka-GE" sz="3600" dirty="0"/>
              <a:t>დასკვნა</a:t>
            </a:r>
            <a:endParaRPr lang="en-US" sz="3600" dirty="0"/>
          </a:p>
        </p:txBody>
      </p:sp>
      <p:sp>
        <p:nvSpPr>
          <p:cNvPr id="3" name="შიგთავსის ჩანაცვლების ველი 2">
            <a:extLst>
              <a:ext uri="{FF2B5EF4-FFF2-40B4-BE49-F238E27FC236}">
                <a16:creationId xmlns:a16="http://schemas.microsoft.com/office/drawing/2014/main" id="{53E1A4FA-F762-2B63-2C98-7D2C7BE36920}"/>
              </a:ext>
            </a:extLst>
          </p:cNvPr>
          <p:cNvSpPr>
            <a:spLocks noGrp="1"/>
          </p:cNvSpPr>
          <p:nvPr>
            <p:ph idx="1"/>
          </p:nvPr>
        </p:nvSpPr>
        <p:spPr>
          <a:xfrm>
            <a:off x="1103312" y="1229194"/>
            <a:ext cx="10783888" cy="5019206"/>
          </a:xfrm>
        </p:spPr>
        <p:txBody>
          <a:bodyPr>
            <a:normAutofit lnSpcReduction="10000"/>
          </a:bodyPr>
          <a:lstStyle/>
          <a:p>
            <a:r>
              <a:rPr lang="ka-GE" sz="1800" dirty="0"/>
              <a:t>დღეს, თანამედროვე ფილოსოფიური აზროვნება წარმოუდგენელია ედმუნდ ჰუსერლის </a:t>
            </a:r>
            <a:r>
              <a:rPr lang="ka-GE" sz="1800" dirty="0" err="1"/>
              <a:t>ფენომენოლოგიასთან</a:t>
            </a:r>
            <a:r>
              <a:rPr lang="ka-GE" sz="1800" dirty="0"/>
              <a:t> მიმართების გარეშე;</a:t>
            </a:r>
          </a:p>
          <a:p>
            <a:r>
              <a:rPr lang="ka-GE" sz="1800" dirty="0"/>
              <a:t>ფილოსოფიური კვლევის ფენომენოლოგიური მეთოდი გამოიყენება მეცნიერებისა და კულტურის მრავალ სფეროში;</a:t>
            </a:r>
          </a:p>
          <a:p>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ფენომენოლოგიას აქვს გარკვეული შეხება აზროვნების თითქმის ყველა მიმდინარეობასთან, რომელიც ჩამოყალიბდა ან გავრცელდა მე-20 საუკუნეში.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p>
          <a:p>
            <a:r>
              <a:rPr lang="ka-GE" sz="1800" dirty="0">
                <a:effectLst/>
                <a:latin typeface="Sylfaen" panose="010A0502050306030303" pitchFamily="18" charset="0"/>
                <a:ea typeface="Calibri" panose="020F0502020204030204" pitchFamily="34" charset="0"/>
                <a:cs typeface="Times New Roman" panose="02020603050405020304" pitchFamily="18" charset="0"/>
              </a:rPr>
              <a:t>ფენომენოლოგიური კვლევის ერთ-ერთი ცენტრი გახდა საერთაშორისო ფენომენოლოგიური საზოგადოება, რომელიც აქვეყნებს  ჟურნალს ბუფალოში, ნიუ-იორკში, აშშ.</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ka-GE" sz="1800" dirty="0">
                <a:effectLst/>
                <a:latin typeface="Sylfaen" panose="010A0502050306030303" pitchFamily="18" charset="0"/>
                <a:ea typeface="Calibri" panose="020F0502020204030204" pitchFamily="34" charset="0"/>
                <a:cs typeface="Times New Roman" panose="02020603050405020304" pitchFamily="18" charset="0"/>
              </a:rPr>
              <a:t>ფენომენოლოგიისა და ეგზისტენციალური ფილოსოფიის საზოგადოება (SPEP) დაარსდა 1962 წელს შეერთებულ შტატებში. </a:t>
            </a:r>
          </a:p>
          <a:p>
            <a:r>
              <a:rPr lang="ka-GE" sz="1800" dirty="0">
                <a:effectLst/>
                <a:latin typeface="Sylfaen" panose="010A0502050306030303" pitchFamily="18" charset="0"/>
                <a:ea typeface="Calibri" panose="020F0502020204030204" pitchFamily="34" charset="0"/>
                <a:cs typeface="Times New Roman" panose="02020603050405020304" pitchFamily="18" charset="0"/>
              </a:rPr>
              <a:t>1981 წელს ჩამოყალიბდა ფენომენოლოგიისა და ჰუმანიტარული მეცნიერებების საზოგადოება (SPHS).</a:t>
            </a:r>
          </a:p>
          <a:p>
            <a:r>
              <a:rPr lang="ka-GE" sz="1800" dirty="0">
                <a:effectLst/>
                <a:latin typeface="Sylfaen" panose="010A0502050306030303" pitchFamily="18" charset="0"/>
                <a:ea typeface="Calibri" panose="020F0502020204030204" pitchFamily="34" charset="0"/>
                <a:cs typeface="Times New Roman" panose="02020603050405020304" pitchFamily="18" charset="0"/>
              </a:rPr>
              <a:t>1960-იანი წლებიდან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სსრკ</a:t>
            </a:r>
            <a:r>
              <a:rPr lang="ka-GE" sz="1800" dirty="0">
                <a:effectLst/>
                <a:latin typeface="Sylfaen" panose="010A0502050306030303" pitchFamily="18" charset="0"/>
                <a:ea typeface="Calibri" panose="020F0502020204030204" pitchFamily="34" charset="0"/>
                <a:cs typeface="Times New Roman" panose="02020603050405020304" pitchFamily="18" charset="0"/>
              </a:rPr>
              <a:t>-ში აქტიურად ტარდება ფენომენოლოგიის კვლევები;</a:t>
            </a:r>
          </a:p>
          <a:p>
            <a:r>
              <a:rPr lang="ka-GE" sz="1800" dirty="0">
                <a:latin typeface="Sylfaen" panose="010A0502050306030303" pitchFamily="18" charset="0"/>
                <a:ea typeface="Calibri" panose="020F0502020204030204" pitchFamily="34" charset="0"/>
                <a:cs typeface="Times New Roman" panose="02020603050405020304" pitchFamily="18" charset="0"/>
              </a:rPr>
              <a:t>საბჭოთა იდეოლოგიის სიძნელეების მიუხედავად  ფენომენოლოგია შემოქმედებითად განვითარდა ქართველ ფილოსოფოსთა შრომებში (ბაქრაძე, ბოჭორიშვილი, კაკაბაძე, თევზაძე, მარგველაშვილი, მამარდაშვილი და მამუკა დოლიძე)</a:t>
            </a:r>
            <a:endParaRPr lang="ka-GE" sz="1800" dirty="0">
              <a:effectLst/>
              <a:latin typeface="Sylfaen" panose="010A050205030603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2753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41791"/>
          </a:xfrm>
        </p:spPr>
        <p:txBody>
          <a:bodyPr/>
          <a:lstStyle/>
          <a:p>
            <a:r>
              <a:rPr lang="ka-GE" sz="2400" dirty="0">
                <a:solidFill>
                  <a:srgbClr val="C00000"/>
                </a:solidFill>
              </a:rPr>
              <a:t>             ფენომენოლოგია</a:t>
            </a:r>
            <a:endParaRPr lang="en-US" sz="2400" dirty="0">
              <a:solidFill>
                <a:srgbClr val="C00000"/>
              </a:solidFill>
            </a:endParaRPr>
          </a:p>
        </p:txBody>
      </p:sp>
      <p:sp>
        <p:nvSpPr>
          <p:cNvPr id="3" name="Объект 2">
            <a:extLst>
              <a:ext uri="{FF2B5EF4-FFF2-40B4-BE49-F238E27FC236}">
                <a16:creationId xmlns:a16="http://schemas.microsoft.com/office/drawing/2014/main" id="{7E558CAC-E7EF-4706-8321-C60EE5A3D2F7}"/>
              </a:ext>
            </a:extLst>
          </p:cNvPr>
          <p:cNvSpPr>
            <a:spLocks noGrp="1"/>
          </p:cNvSpPr>
          <p:nvPr>
            <p:ph idx="1"/>
          </p:nvPr>
        </p:nvSpPr>
        <p:spPr>
          <a:xfrm>
            <a:off x="1103312" y="1233054"/>
            <a:ext cx="8946541" cy="5015345"/>
          </a:xfrm>
        </p:spPr>
        <p:txBody>
          <a:bodyPr>
            <a:normAutofit fontScale="92500"/>
          </a:bodyPr>
          <a:lstStyle/>
          <a:p>
            <a:pPr marL="0" indent="0" algn="just">
              <a:buNone/>
            </a:pP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XX </a:t>
            </a:r>
            <a:r>
              <a:rPr lang="ka-GE" sz="1800" dirty="0">
                <a:effectLst/>
                <a:latin typeface="Sylfaen" panose="010A0502050306030303" pitchFamily="18" charset="0"/>
                <a:ea typeface="Calibri" panose="020F0502020204030204" pitchFamily="34" charset="0"/>
                <a:cs typeface="Sylfaen" panose="010A0502050306030303" pitchFamily="18" charset="0"/>
              </a:rPr>
              <a:t>საუკუნის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ერთ</a:t>
            </a:r>
            <a:r>
              <a:rPr lang="ka-GE" sz="1800" dirty="0">
                <a:effectLst/>
                <a:latin typeface="Sylfaen" panose="010A0502050306030303" pitchFamily="18" charset="0"/>
                <a:ea typeface="Calibri" panose="020F0502020204030204" pitchFamily="34" charset="0"/>
                <a:cs typeface="Times New Roman" panose="02020603050405020304" pitchFamily="18" charset="0"/>
              </a:rPr>
              <a:t>-</a:t>
            </a:r>
            <a:r>
              <a:rPr lang="ka-GE" sz="1800" dirty="0">
                <a:effectLst/>
                <a:latin typeface="Sylfaen" panose="010A0502050306030303" pitchFamily="18" charset="0"/>
                <a:ea typeface="Calibri" panose="020F0502020204030204" pitchFamily="34" charset="0"/>
                <a:cs typeface="Sylfaen" panose="010A0502050306030303" pitchFamily="18" charset="0"/>
              </a:rPr>
              <a:t>ერთი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ყველაზე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მნიშვნელოვანი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მიმართულებაა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როგორც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კვლევის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გარკვეული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მეთოდოლოგია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რომელმაც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გავლენა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მოახდინა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სხვა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ტენდენციებზე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პირველ</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რიგში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ეგზისტენციალიზმზე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ჰუმანიტარულ</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მეცნიერებებზე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ამავდროულად, ფენომენოლოგიას აქვს გარკვეული შეხება აზროვნების თითქმის ყველა მიმდინარეობასთან, რომელიც ჩამოყალიბდა ან გავრცელდა მე-20 საუკუნეში.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ამ</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ტენდენციის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ფუძემდებელია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გერმანელი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ფილოსოფოსი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ედმუნდ</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ჰუსერლი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(1859-1938).</a:t>
            </a:r>
            <a:r>
              <a:rPr lang="ka-GE" sz="1800" dirty="0">
                <a:effectLst/>
                <a:latin typeface="Sylfaen" panose="010A0502050306030303" pitchFamily="18" charset="0"/>
                <a:ea typeface="Calibri" panose="020F0502020204030204" pitchFamily="34" charset="0"/>
                <a:cs typeface="Sylfaen" panose="010A0502050306030303" pitchFamily="18" charset="0"/>
              </a:rPr>
              <a:t> მე</a:t>
            </a:r>
            <a:r>
              <a:rPr lang="ka-GE" sz="1800" dirty="0">
                <a:effectLst/>
                <a:latin typeface="Sylfaen" panose="010A0502050306030303" pitchFamily="18" charset="0"/>
                <a:ea typeface="Calibri" panose="020F0502020204030204" pitchFamily="34" charset="0"/>
                <a:cs typeface="Times New Roman" panose="02020603050405020304" pitchFamily="18" charset="0"/>
              </a:rPr>
              <a:t>-20 </a:t>
            </a:r>
            <a:r>
              <a:rPr lang="ka-GE" sz="1800" dirty="0">
                <a:effectLst/>
                <a:latin typeface="Sylfaen" panose="010A0502050306030303" pitchFamily="18" charset="0"/>
                <a:ea typeface="Calibri" panose="020F0502020204030204" pitchFamily="34" charset="0"/>
                <a:cs typeface="Sylfaen" panose="010A0502050306030303" pitchFamily="18" charset="0"/>
              </a:rPr>
              <a:t>საუკუნეში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კონცეფციამ</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ჰუსერლის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წყალობით</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შეიძინა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ახალი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სიცოცხლე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ახალი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მნიშვნელობა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იყო</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გერმანელი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ფილოსოფოსის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ფრანც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ბრენტანოს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(1838-1917) </a:t>
            </a:r>
            <a:r>
              <a:rPr lang="ka-GE" sz="1800" dirty="0">
                <a:effectLst/>
                <a:latin typeface="Sylfaen" panose="010A0502050306030303" pitchFamily="18" charset="0"/>
                <a:ea typeface="Calibri" panose="020F0502020204030204" pitchFamily="34" charset="0"/>
                <a:cs typeface="Sylfaen" panose="010A0502050306030303" pitchFamily="18" charset="0"/>
              </a:rPr>
              <a:t>სტუდენტი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რომელმაც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შეიმუშავა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ფსიქიკური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ფენომენების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უშუალო</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აღწერისა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მათი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სტრუქტურების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იზოლირების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მეთოდი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ბრენტანომ</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ასევე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წამოაყენა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Sylfaen" panose="010A0502050306030303" pitchFamily="18" charset="0"/>
              </a:rPr>
              <a:t>მიზანმიმართულობის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იდეა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მიმართულება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სხვაზე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როგორც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ფსიქიკური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გამორჩეული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თვისება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ეს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იდეა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გახდა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მიდგომის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ბირთვი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თავიდანვე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ჩამოყალიბდა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არა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როგორც ვიწრო</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სკოლა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არამედ</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როგორც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ფართო</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მოძრაობა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რომელშიც</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უკვე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ადრეულ</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პერიოდში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ჩნდება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ჰუსერლის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ფილოსოფიისთვის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შეუქცევადი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ტენდენციები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მიუხედავად</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ამისა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სწორედ</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ჰუსერლის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ნაშრომებმა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შეასრულა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წამყვანი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როლი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ჩამოყალიბებაში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უპირველეს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ყოვლისა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მისმა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ორტომეულმა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ნაშრომმა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ლოგიკური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გამოკვლევები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(1900-1901 </a:t>
            </a:r>
            <a:r>
              <a:rPr lang="ka-GE" sz="1800" dirty="0" err="1">
                <a:effectLst/>
                <a:latin typeface="Sylfaen" panose="010A0502050306030303" pitchFamily="18" charset="0"/>
                <a:ea typeface="Calibri" panose="020F0502020204030204" pitchFamily="34" charset="0"/>
                <a:cs typeface="Sylfaen" panose="010A0502050306030303" pitchFamily="18" charset="0"/>
              </a:rPr>
              <a:t>წწ</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val="17543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solidFill>
                  <a:srgbClr val="C00000"/>
                </a:solidFill>
              </a:rPr>
              <a:t>     ფენომენოლოგიის გავრცელება, არქივები, კვლევითი ცენტრები</a:t>
            </a:r>
            <a:endParaRPr lang="en-US" sz="2400" dirty="0">
              <a:solidFill>
                <a:srgbClr val="C00000"/>
              </a:solidFill>
            </a:endParaRPr>
          </a:p>
        </p:txBody>
      </p:sp>
      <p:sp>
        <p:nvSpPr>
          <p:cNvPr id="3" name="Объект 2"/>
          <p:cNvSpPr>
            <a:spLocks noGrp="1"/>
          </p:cNvSpPr>
          <p:nvPr>
            <p:ph idx="1"/>
          </p:nvPr>
        </p:nvSpPr>
        <p:spPr>
          <a:xfrm>
            <a:off x="1103312" y="886692"/>
            <a:ext cx="8946541" cy="5361708"/>
          </a:xfrm>
        </p:spPr>
        <p:txBody>
          <a:bodyPr>
            <a:normAutofit fontScale="92500" lnSpcReduction="20000"/>
          </a:bodyPr>
          <a:lstStyle/>
          <a:p>
            <a:pPr algn="just"/>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ფართოდ</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გავრცელდა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ევროპასა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ამერიკაში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ასევე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ავსტრალიაში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იაპონიასა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აზიის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ზოგიერთ</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სხვა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ქვეყანაში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p>
          <a:p>
            <a:pPr algn="just"/>
            <a:r>
              <a:rPr lang="ka-GE" sz="1800" dirty="0">
                <a:effectLst/>
                <a:latin typeface="Sylfaen" panose="010A0502050306030303" pitchFamily="18" charset="0"/>
                <a:ea typeface="Calibri" panose="020F0502020204030204" pitchFamily="34" charset="0"/>
                <a:cs typeface="Sylfaen" panose="010A0502050306030303" pitchFamily="18" charset="0"/>
              </a:rPr>
              <a:t>ჰუსერლის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არქივები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მდებარეობს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ლუვენში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ბელგია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მთავარი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არქივი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კიოლნში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ფრაიბურგში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პარიზში</a:t>
            </a:r>
            <a:r>
              <a:rPr lang="ka-GE" sz="1800" dirty="0">
                <a:effectLst/>
                <a:latin typeface="Sylfaen" panose="010A0502050306030303" pitchFamily="18" charset="0"/>
                <a:ea typeface="Calibri" panose="020F0502020204030204" pitchFamily="34" charset="0"/>
                <a:cs typeface="Times New Roman" panose="02020603050405020304" pitchFamily="18" charset="0"/>
              </a:rPr>
              <a:t>;</a:t>
            </a:r>
            <a:endParaRPr lang="ka-GE" sz="1800" dirty="0">
              <a:latin typeface="Sylfaen" panose="010A0502050306030303" pitchFamily="18" charset="0"/>
              <a:ea typeface="Calibri" panose="020F0502020204030204" pitchFamily="34" charset="0"/>
              <a:cs typeface="Times New Roman" panose="02020603050405020304" pitchFamily="18" charset="0"/>
            </a:endParaRPr>
          </a:p>
          <a:p>
            <a:pPr algn="just"/>
            <a:r>
              <a:rPr lang="ka-GE" sz="1800" dirty="0">
                <a:effectLst/>
                <a:latin typeface="Sylfaen" panose="010A0502050306030303" pitchFamily="18" charset="0"/>
                <a:ea typeface="Calibri" panose="020F0502020204030204" pitchFamily="34" charset="0"/>
                <a:cs typeface="Sylfaen" panose="010A0502050306030303" pitchFamily="18" charset="0"/>
              </a:rPr>
              <a:t>კვლევითი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ცენტრები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ფენომენოლოგიური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საზოგადოებები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არსებობს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მსოფლიოს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მრავალ</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ქვეყანაში</a:t>
            </a:r>
            <a:r>
              <a:rPr lang="ka-GE" sz="1800" dirty="0">
                <a:latin typeface="Sylfaen" panose="010A0502050306030303" pitchFamily="18" charset="0"/>
                <a:ea typeface="Calibri" panose="020F0502020204030204" pitchFamily="34" charset="0"/>
                <a:cs typeface="Times New Roman" panose="02020603050405020304" pitchFamily="18" charset="0"/>
              </a:rPr>
              <a:t>;</a:t>
            </a:r>
          </a:p>
          <a:p>
            <a:pPr algn="just"/>
            <a:r>
              <a:rPr lang="ka-GE" sz="1800" dirty="0">
                <a:effectLst/>
                <a:latin typeface="Sylfaen" panose="010A0502050306030303" pitchFamily="18" charset="0"/>
                <a:ea typeface="Calibri" panose="020F0502020204030204" pitchFamily="34" charset="0"/>
                <a:cs typeface="Times New Roman" panose="02020603050405020304" pitchFamily="18" charset="0"/>
              </a:rPr>
              <a:t>კვლევით ცენტრებს შორის მნიშვნელოვანია სუბიექტურობის კვლევის ცენტრი (CFS). იგი არის ინტერდისციპლინარული კვლევითი ცენტრი კოპენჰაგენის უნივერსიტეტში, რომელსაც ხელმძღვანელობს დენ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ზაჰავი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p>
          <a:p>
            <a:pPr algn="just"/>
            <a:r>
              <a:rPr lang="ka-GE" sz="1800" dirty="0">
                <a:effectLst/>
                <a:latin typeface="Sylfaen" panose="010A0502050306030303" pitchFamily="18" charset="0"/>
                <a:ea typeface="Calibri" panose="020F0502020204030204" pitchFamily="34" charset="0"/>
                <a:cs typeface="Times New Roman" panose="02020603050405020304" pitchFamily="18" charset="0"/>
              </a:rPr>
              <a:t>1971 წელს ტენესის მემფისის უნივერსიტეტში დაარსდა ფენომენოლოგიის გაღრმავებული კვლევის ცენტრი (CARP). მისი მხარდაჭერით გამოდის კონტინენტური ფილოსოფიის წიგნების სერია „სერიები კონტინენტურ აზროვნებაში“ და იმართება საერთაშორისო კონფერენციები ფენომენოლოგიაზე მთელ მსოფლიოში. </a:t>
            </a:r>
          </a:p>
          <a:p>
            <a:pPr algn="just"/>
            <a:r>
              <a:rPr lang="ka-GE" sz="1800" dirty="0">
                <a:effectLst/>
                <a:latin typeface="Calibri" panose="020F0502020204030204" pitchFamily="34" charset="0"/>
                <a:ea typeface="Calibri" panose="020F0502020204030204" pitchFamily="34" charset="0"/>
                <a:cs typeface="Times New Roman" panose="02020603050405020304" pitchFamily="18" charset="0"/>
              </a:rPr>
              <a:t>2010 </a:t>
            </a:r>
            <a:r>
              <a:rPr lang="ka-GE" sz="1800" dirty="0">
                <a:effectLst/>
                <a:latin typeface="Sylfaen" panose="010A0502050306030303" pitchFamily="18" charset="0"/>
                <a:ea typeface="Calibri" panose="020F0502020204030204" pitchFamily="34" charset="0"/>
                <a:cs typeface="Sylfaen" panose="010A0502050306030303" pitchFamily="18" charset="0"/>
              </a:rPr>
              <a:t>წლიდან</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იმართება</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კოპენჰაგენის</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საზაფხულო</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სკოლა</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ფენომენოლოგიასა</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და</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გონების</a:t>
            </a:r>
            <a:r>
              <a:rPr lang="ka-GE" sz="1800" dirty="0">
                <a:effectLst/>
                <a:latin typeface="Calibri" panose="020F0502020204030204" pitchFamily="34" charset="0"/>
                <a:ea typeface="Calibri" panose="020F0502020204030204" pitchFamily="34" charset="0"/>
                <a:cs typeface="Times New Roman" panose="02020603050405020304" pitchFamily="18" charset="0"/>
              </a:rPr>
              <a:t> </a:t>
            </a:r>
            <a:r>
              <a:rPr lang="ka-GE" sz="1800" dirty="0">
                <a:effectLst/>
                <a:latin typeface="Sylfaen" panose="010A0502050306030303" pitchFamily="18" charset="0"/>
                <a:ea typeface="Calibri" panose="020F0502020204030204" pitchFamily="34" charset="0"/>
                <a:cs typeface="Sylfaen" panose="010A0502050306030303" pitchFamily="18" charset="0"/>
              </a:rPr>
              <a:t>ფილოსოფიაში</a:t>
            </a:r>
            <a:r>
              <a:rPr lang="ka-GE" sz="1800" dirty="0">
                <a:latin typeface="Calibri" panose="020F0502020204030204" pitchFamily="34" charset="0"/>
                <a:ea typeface="Calibri" panose="020F0502020204030204" pitchFamily="34" charset="0"/>
                <a:cs typeface="Times New Roman" panose="02020603050405020304" pitchFamily="18" charset="0"/>
              </a:rPr>
              <a:t>;</a:t>
            </a:r>
          </a:p>
          <a:p>
            <a:pPr algn="just"/>
            <a:r>
              <a:rPr lang="ka-GE" sz="1800" dirty="0">
                <a:effectLst/>
                <a:latin typeface="Sylfaen" panose="010A0502050306030303" pitchFamily="18" charset="0"/>
                <a:ea typeface="Calibri" panose="020F0502020204030204" pitchFamily="34" charset="0"/>
                <a:cs typeface="Times New Roman" panose="02020603050405020304" pitchFamily="18" charset="0"/>
              </a:rPr>
              <a:t>ფენომენოლოგიის პირველი მსოფლიო კონგრესი ჩატარდა ესპანეთში 1988 წელს;</a:t>
            </a:r>
          </a:p>
          <a:p>
            <a:pPr algn="just"/>
            <a:r>
              <a:rPr lang="ka-GE" sz="1800" dirty="0">
                <a:effectLst/>
                <a:latin typeface="Sylfaen" panose="010A0502050306030303" pitchFamily="18" charset="0"/>
                <a:ea typeface="Calibri" panose="020F0502020204030204" pitchFamily="34" charset="0"/>
                <a:cs typeface="Times New Roman" panose="02020603050405020304" pitchFamily="18" charset="0"/>
              </a:rPr>
              <a:t>ფენომენოლოგიური კვლევის ერთ-ერთი ცენტრი გახდა საერთაშორისო ფენომენოლოგიური საზოგადოება, რომელიც აქვეყნებს  ჟურნალს ბუფალოში, ნიუ-იორკში, აშშ.</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ka-GE" sz="1800" dirty="0">
              <a:effectLst/>
              <a:latin typeface="Sylfaen" panose="010A0502050306030303" pitchFamily="18" charset="0"/>
              <a:ea typeface="Calibri" panose="020F0502020204030204" pitchFamily="34" charset="0"/>
              <a:cs typeface="Times New Roman" panose="02020603050405020304" pitchFamily="18" charset="0"/>
            </a:endParaRPr>
          </a:p>
          <a:p>
            <a:pPr algn="just"/>
            <a:endParaRPr lang="ka-GE" dirty="0"/>
          </a:p>
          <a:p>
            <a:pPr algn="just"/>
            <a:endParaRPr lang="ka-GE" dirty="0">
              <a:solidFill>
                <a:srgbClr val="C00000"/>
              </a:solidFill>
            </a:endParaRPr>
          </a:p>
          <a:p>
            <a:pPr marL="0" indent="0" algn="just">
              <a:buNone/>
            </a:pPr>
            <a:endParaRPr lang="ka-GE" dirty="0">
              <a:solidFill>
                <a:srgbClr val="C00000"/>
              </a:solidFill>
            </a:endParaRPr>
          </a:p>
          <a:p>
            <a:pPr marL="0" indent="0">
              <a:buNone/>
            </a:pPr>
            <a:endParaRPr lang="en-US" dirty="0">
              <a:solidFill>
                <a:srgbClr val="C00000"/>
              </a:solidFill>
            </a:endParaRPr>
          </a:p>
        </p:txBody>
      </p:sp>
    </p:spTree>
    <p:extLst>
      <p:ext uri="{BB962C8B-B14F-4D97-AF65-F5344CB8AC3E}">
        <p14:creationId xmlns:p14="http://schemas.microsoft.com/office/powerpoint/2010/main" val="368237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5130" y="314172"/>
            <a:ext cx="9404723" cy="1400530"/>
          </a:xfrm>
        </p:spPr>
        <p:txBody>
          <a:bodyPr/>
          <a:lstStyle/>
          <a:p>
            <a:pPr algn="ctr"/>
            <a:r>
              <a:rPr lang="ka-GE" sz="2400" dirty="0">
                <a:solidFill>
                  <a:srgbClr val="C00000"/>
                </a:solidFill>
              </a:rPr>
              <a:t>ედმუნდ ჰუსერლი </a:t>
            </a:r>
            <a:r>
              <a:rPr lang="ka-GE" sz="2400" dirty="0"/>
              <a:t>(1859-938). გერმანელი ფილოსოფოს-იდეალისტი, ტრანსცენდენტალური ფენომენოლიგიის ფუძემდებელი</a:t>
            </a:r>
            <a:r>
              <a:rPr lang="ka-GE" sz="4000" dirty="0"/>
              <a:t>.</a:t>
            </a:r>
            <a:endParaRPr lang="en-US" sz="4000" dirty="0"/>
          </a:p>
        </p:txBody>
      </p:sp>
      <p:sp>
        <p:nvSpPr>
          <p:cNvPr id="3" name="Объект 2">
            <a:extLst>
              <a:ext uri="{FF2B5EF4-FFF2-40B4-BE49-F238E27FC236}">
                <a16:creationId xmlns:a16="http://schemas.microsoft.com/office/drawing/2014/main" id="{97753403-7E8B-4997-A109-9BF0736C00FF}"/>
              </a:ext>
            </a:extLst>
          </p:cNvPr>
          <p:cNvSpPr>
            <a:spLocks noGrp="1"/>
          </p:cNvSpPr>
          <p:nvPr>
            <p:ph idx="1"/>
          </p:nvPr>
        </p:nvSpPr>
        <p:spPr>
          <a:xfrm>
            <a:off x="2807421" y="2025210"/>
            <a:ext cx="8946541" cy="3890682"/>
          </a:xfrm>
        </p:spPr>
        <p:txBody>
          <a:bodyPr>
            <a:normAutofit/>
          </a:bodyPr>
          <a:lstStyle/>
          <a:p>
            <a:pPr marL="0" indent="0" algn="just">
              <a:buNone/>
            </a:pPr>
            <a:r>
              <a:rPr lang="ka-GE" dirty="0"/>
              <a:t> ედმუნდ ფუსერლი </a:t>
            </a:r>
            <a:r>
              <a:rPr lang="en-US" dirty="0"/>
              <a:t>XX</a:t>
            </a:r>
            <a:r>
              <a:rPr lang="ka-GE" dirty="0"/>
              <a:t> საუკუნის ფილოსოფიის კლასიკოსია. </a:t>
            </a:r>
          </a:p>
          <a:p>
            <a:pPr marL="0" indent="0" algn="just">
              <a:buNone/>
            </a:pPr>
            <a:r>
              <a:rPr lang="ka-GE" dirty="0"/>
              <a:t>განავითარა იდეები:</a:t>
            </a:r>
          </a:p>
          <a:p>
            <a:pPr algn="just">
              <a:buFont typeface="Wingdings" panose="05000000000000000000" pitchFamily="2" charset="2"/>
              <a:buChar char="§"/>
            </a:pPr>
            <a:r>
              <a:rPr lang="ka-GE" dirty="0"/>
              <a:t>ფილოსოფიის, როგორც მკაცრი მეცნიერების იდეა</a:t>
            </a:r>
          </a:p>
          <a:p>
            <a:pPr algn="just">
              <a:buFont typeface="Wingdings" panose="05000000000000000000" pitchFamily="2" charset="2"/>
              <a:buChar char="§"/>
            </a:pPr>
            <a:r>
              <a:rPr lang="ka-GE" dirty="0"/>
              <a:t> წმინდა სუბიექტურობის, როგორც ჩვენი ცოდნის მაკონსტრუირებელი </a:t>
            </a:r>
          </a:p>
          <a:p>
            <a:pPr algn="just">
              <a:buFont typeface="Wingdings" panose="05000000000000000000" pitchFamily="2" charset="2"/>
              <a:buChar char="§"/>
            </a:pPr>
            <a:r>
              <a:rPr lang="ka-GE" dirty="0"/>
              <a:t>ტრანსცენდენტალური ეგოლოგიის, მოძღვრება აბსოლუტური „მე-ს“ შესახებ</a:t>
            </a:r>
          </a:p>
          <a:p>
            <a:pPr algn="just">
              <a:buFont typeface="Wingdings" panose="05000000000000000000" pitchFamily="2" charset="2"/>
              <a:buChar char="§"/>
            </a:pPr>
            <a:r>
              <a:rPr lang="ka-GE" dirty="0"/>
              <a:t>ფენომენოლოგიური რედუქციის</a:t>
            </a:r>
          </a:p>
          <a:p>
            <a:pPr algn="just">
              <a:buFont typeface="Wingdings" panose="05000000000000000000" pitchFamily="2" charset="2"/>
              <a:buChar char="§"/>
            </a:pPr>
            <a:r>
              <a:rPr lang="ka-GE" dirty="0"/>
              <a:t>ინტენციონალობის, ინტერსუბიექტურობის და სხვ.                                   </a:t>
            </a:r>
            <a:endParaRPr lang="ru-RU" dirty="0"/>
          </a:p>
          <a:p>
            <a:pPr marL="0" indent="0">
              <a:buNone/>
            </a:pP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59" y="2399001"/>
            <a:ext cx="2095500" cy="2752725"/>
          </a:xfrm>
          <a:prstGeom prst="rect">
            <a:avLst/>
          </a:prstGeom>
        </p:spPr>
      </p:pic>
    </p:spTree>
    <p:extLst>
      <p:ext uri="{BB962C8B-B14F-4D97-AF65-F5344CB8AC3E}">
        <p14:creationId xmlns:p14="http://schemas.microsoft.com/office/powerpoint/2010/main" val="392144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97209"/>
          </a:xfrm>
        </p:spPr>
        <p:txBody>
          <a:bodyPr/>
          <a:lstStyle/>
          <a:p>
            <a:r>
              <a:rPr lang="ka-GE" sz="2400" dirty="0">
                <a:solidFill>
                  <a:srgbClr val="C00000"/>
                </a:solidFill>
              </a:rPr>
              <a:t>    ფენომენოლოგიური კვლევის საზოგადოებები</a:t>
            </a:r>
            <a:endParaRPr lang="en-US" sz="2400" dirty="0">
              <a:solidFill>
                <a:srgbClr val="C00000"/>
              </a:solidFill>
            </a:endParaRPr>
          </a:p>
        </p:txBody>
      </p:sp>
      <p:sp>
        <p:nvSpPr>
          <p:cNvPr id="3" name="Объект 2">
            <a:extLst>
              <a:ext uri="{FF2B5EF4-FFF2-40B4-BE49-F238E27FC236}">
                <a16:creationId xmlns:a16="http://schemas.microsoft.com/office/drawing/2014/main" id="{A1D842E1-64AF-477F-A761-128B558302A3}"/>
              </a:ext>
            </a:extLst>
          </p:cNvPr>
          <p:cNvSpPr>
            <a:spLocks noGrp="1"/>
          </p:cNvSpPr>
          <p:nvPr>
            <p:ph idx="1"/>
          </p:nvPr>
        </p:nvSpPr>
        <p:spPr>
          <a:xfrm>
            <a:off x="1103312" y="1149928"/>
            <a:ext cx="8946541" cy="3713017"/>
          </a:xfrm>
        </p:spPr>
        <p:txBody>
          <a:bodyPr>
            <a:normAutofit fontScale="85000" lnSpcReduction="10000"/>
          </a:bodyPr>
          <a:lstStyle/>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1962 წელს შეერთებულ შტატებში დაარსდა ფენომენოლოგიისა და ეგზისტენციალური ფილოსოფიის საზოგადოება (SPEP. მისი ინიციატორი იყო ჰარვარდის უნივერსიტეტის თანამშრომელი ჯონ დენიელ უაილდი (1902-1972).</a:t>
            </a: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1981 წელს ჩამოყალიბდა ფენომენოლოგიისა და ჰუმანიტარული მეცნიერებების საზოგადოება (SPHS). მისი ოფიციალური ჟურნალი არის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Human</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Studies</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Journal</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for</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Philosophy</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and</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the</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Social</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Sciences</a:t>
            </a:r>
            <a:r>
              <a:rPr lang="ka-GE" sz="1800" dirty="0">
                <a:effectLst/>
                <a:latin typeface="Sylfaen" panose="010A0502050306030303" pitchFamily="18" charset="0"/>
                <a:ea typeface="Calibri" panose="020F0502020204030204" pitchFamily="34" charset="0"/>
                <a:cs typeface="Times New Roman" panose="02020603050405020304" pitchFamily="18" charset="0"/>
              </a:rPr>
              <a:t>, რომელიც გამოქვეყნებულია ნიდერლანდებში. </a:t>
            </a:r>
            <a:endParaRPr lang="ka-GE" sz="1800" dirty="0">
              <a:latin typeface="Sylfaen" panose="010A0502050306030303" pitchFamily="18" charset="0"/>
              <a:ea typeface="Calibri" panose="020F0502020204030204" pitchFamily="34" charset="0"/>
              <a:cs typeface="Times New Roman" panose="02020603050405020304" pitchFamily="18" charset="0"/>
            </a:endParaRP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 აშშ-ში (ჰანოვერი, ნიუ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ჰემფშირი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არის მსოფლიო ფენომენოლოგიური ინსტიტუტის (WPI) შტაბი, რომელიც დაარსდა და დღემდე ხელმძღვანელობს ა. ტ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ტიმენეცკა</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ტრანსცენდენტული</a:t>
            </a:r>
            <a:r>
              <a:rPr lang="ka-GE" sz="1800" dirty="0">
                <a:effectLst/>
                <a:latin typeface="Sylfaen" panose="010A0502050306030303" pitchFamily="18" charset="0"/>
                <a:ea typeface="Calibri" panose="020F0502020204030204" pitchFamily="34" charset="0"/>
                <a:cs typeface="Times New Roman" panose="02020603050405020304" pitchFamily="18" charset="0"/>
              </a:rPr>
              <a:t> ფენომენოლოგიის წარმომადგენელი. ინსტიტუტს აქვს რამდენიმე შვილობილი კომპანია:</a:t>
            </a: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 ჰუსერლისა და ფენომენოლოგიური კვლევის საერთაშორისო საზოგადოება;</a:t>
            </a: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 ფენომენოლოგიისა და ცხოვრების მეცნიერებების საერთაშორისო საზოგადოება;</a:t>
            </a: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 ფენომენოლოგიისა და ლიტერატურის საერთაშორისო საზოგადოება;</a:t>
            </a:r>
          </a:p>
          <a:p>
            <a:pPr algn="just">
              <a:buFont typeface="Wingdings" panose="05000000000000000000" pitchFamily="2" charset="2"/>
              <a:buChar char="v"/>
            </a:pPr>
            <a:r>
              <a:rPr lang="ka-GE" sz="1800" dirty="0">
                <a:effectLst/>
                <a:latin typeface="Sylfaen" panose="010A0502050306030303" pitchFamily="18" charset="0"/>
                <a:ea typeface="Calibri" panose="020F0502020204030204" pitchFamily="34" charset="0"/>
                <a:cs typeface="Times New Roman" panose="02020603050405020304" pitchFamily="18" charset="0"/>
              </a:rPr>
              <a:t> ფენომენოლოგიის, ხელოვნებისა და ესთეტიკის ამერიკული საზოგადოება და სხვ.</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v"/>
            </a:pPr>
            <a:endParaRPr lang="ka-GE" sz="1800" dirty="0">
              <a:effectLst/>
              <a:latin typeface="Sylfaen" panose="010A0502050306030303" pitchFamily="18" charset="0"/>
              <a:ea typeface="Calibri" panose="020F0502020204030204" pitchFamily="34" charset="0"/>
              <a:cs typeface="Times New Roman" panose="02020603050405020304" pitchFamily="18" charset="0"/>
            </a:endParaRPr>
          </a:p>
          <a:p>
            <a:pPr algn="just">
              <a:buFont typeface="Wingdings" panose="05000000000000000000" pitchFamily="2" charset="2"/>
              <a:buChar char="v"/>
            </a:pPr>
            <a:endParaRPr lang="ru-RU" dirty="0"/>
          </a:p>
        </p:txBody>
      </p:sp>
    </p:spTree>
    <p:extLst>
      <p:ext uri="{BB962C8B-B14F-4D97-AF65-F5344CB8AC3E}">
        <p14:creationId xmlns:p14="http://schemas.microsoft.com/office/powerpoint/2010/main" val="402551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solidFill>
                  <a:srgbClr val="C00000"/>
                </a:solidFill>
              </a:rPr>
              <a:t>ფენომენოლოგიური კვლევები საბჭოთა კავშირში</a:t>
            </a:r>
            <a:endParaRPr lang="en-US" sz="2400" dirty="0">
              <a:solidFill>
                <a:srgbClr val="C00000"/>
              </a:solidFill>
            </a:endParaRPr>
          </a:p>
        </p:txBody>
      </p:sp>
      <p:sp>
        <p:nvSpPr>
          <p:cNvPr id="4" name="Объект 3"/>
          <p:cNvSpPr>
            <a:spLocks noGrp="1"/>
          </p:cNvSpPr>
          <p:nvPr>
            <p:ph idx="1"/>
          </p:nvPr>
        </p:nvSpPr>
        <p:spPr>
          <a:xfrm>
            <a:off x="492369" y="2052918"/>
            <a:ext cx="10803988" cy="3724427"/>
          </a:xfrm>
        </p:spPr>
        <p:txBody>
          <a:bodyPr/>
          <a:lstStyle/>
          <a:p>
            <a:pPr marL="0" indent="0" algn="just">
              <a:buNone/>
            </a:pPr>
            <a:r>
              <a:rPr lang="ka-GE" dirty="0"/>
              <a:t> </a:t>
            </a:r>
            <a:r>
              <a:rPr lang="ka-GE" sz="1800" dirty="0">
                <a:effectLst/>
                <a:latin typeface="Sylfaen" panose="010A0502050306030303" pitchFamily="18" charset="0"/>
                <a:ea typeface="Calibri" panose="020F0502020204030204" pitchFamily="34" charset="0"/>
                <a:cs typeface="Times New Roman" panose="02020603050405020304" pitchFamily="18" charset="0"/>
              </a:rPr>
              <a:t>1960-იანი წლებიდან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სსრკ</a:t>
            </a:r>
            <a:r>
              <a:rPr lang="ka-GE" sz="1800" dirty="0">
                <a:effectLst/>
                <a:latin typeface="Sylfaen" panose="010A0502050306030303" pitchFamily="18" charset="0"/>
                <a:ea typeface="Calibri" panose="020F0502020204030204" pitchFamily="34" charset="0"/>
                <a:cs typeface="Times New Roman" panose="02020603050405020304" pitchFamily="18" charset="0"/>
              </a:rPr>
              <a:t>-ში აქტიურად ტარდება ფენომენოლოგიის კვლევები: ვ.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ბაბუშკინის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კ. ბაქრაძის, ა. ბოგომოლოვის, ა. ბოჭორიშვილის, პ.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გაიდენკოს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ა. ზოტოვის, ლ. იონას, ზ. კაკაბაძის, ქ. მ.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ქისელის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მ.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ქულეს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მ. მამარდაშვილის,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მათიოზის</a:t>
            </a:r>
            <a:r>
              <a:rPr lang="ka-GE" sz="1800" dirty="0">
                <a:effectLst/>
                <a:latin typeface="Sylfaen" panose="010A0502050306030303" pitchFamily="18" charset="0"/>
                <a:ea typeface="Calibri" panose="020F0502020204030204" pitchFamily="34" charset="0"/>
                <a:cs typeface="Times New Roman" panose="02020603050405020304" pitchFamily="18" charset="0"/>
              </a:rPr>
              <a:t>, ა.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მიხაილოვის,ე</a:t>
            </a:r>
            <a:r>
              <a:rPr lang="ka-GE" sz="1800" dirty="0">
                <a:effectLst/>
                <a:latin typeface="Sylfaen" panose="010A0502050306030303" pitchFamily="18" charset="0"/>
                <a:ea typeface="Calibri" panose="020F0502020204030204" pitchFamily="34" charset="0"/>
                <a:cs typeface="Times New Roman" panose="02020603050405020304" pitchFamily="18" charset="0"/>
              </a:rPr>
              <a:t>. სოლოვიოვის და სხვები). ამჟამად რუსეთში არსებობს ფენომენოლოგიური საზოგადოება, გამოდის ჟურნალი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Logos</a:t>
            </a:r>
            <a:r>
              <a:rPr lang="ka-GE" sz="1800" dirty="0">
                <a:effectLst/>
                <a:latin typeface="Sylfaen" panose="010A0502050306030303" pitchFamily="18" charset="0"/>
                <a:ea typeface="Calibri" panose="020F0502020204030204" pitchFamily="34" charset="0"/>
                <a:cs typeface="Times New Roman" panose="02020603050405020304" pitchFamily="18" charset="0"/>
              </a:rPr>
              <a:t>", არსებობს ფენომენოლოგიის კვლევითი ცენტრები რუსეთის მეცნიერებათა აკადემიის ფილოსოფიის ინსტიტუტში და რუსეთის სახელმწიფო ჰუმანიტარულ უნივერსიტეტში. ფენომენოლოგია (ეგზისტენციალიზმთან შერწყმული) ბოლო წლებში ფართოდ გავრცელდა აზიის ქვეყნებში (მაგალითად, იაპონიაში -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Yoshihiro</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Nitta</a:t>
            </a:r>
            <a:r>
              <a:rPr lang="ka-GE" sz="1800" dirty="0">
                <a:effectLst/>
                <a:latin typeface="Sylfaen" panose="010A0502050306030303" pitchFamily="18" charset="0"/>
                <a:ea typeface="Calibri" panose="020F0502020204030204" pitchFamily="34" charset="0"/>
                <a:cs typeface="Times New Roman" panose="02020603050405020304" pitchFamily="18" charset="0"/>
              </a:rPr>
              <a:t>; იხ.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Japanische</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Beiträge</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zur</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Phänomenologie</a:t>
            </a:r>
            <a:r>
              <a:rPr lang="ka-GE" sz="1800" dirty="0">
                <a:effectLst/>
                <a:latin typeface="Sylfaen" panose="010A0502050306030303" pitchFamily="18" charset="0"/>
                <a:ea typeface="Calibri" panose="020F0502020204030204" pitchFamily="34" charset="0"/>
                <a:cs typeface="Times New Roman" panose="02020603050405020304" pitchFamily="18" charset="0"/>
              </a:rPr>
              <a:t>.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Freiburg</a:t>
            </a:r>
            <a:r>
              <a:rPr lang="ka-GE" sz="1800" dirty="0">
                <a:effectLst/>
                <a:latin typeface="Sylfaen" panose="010A0502050306030303" pitchFamily="18" charset="0"/>
                <a:ea typeface="Calibri" panose="020F0502020204030204" pitchFamily="34" charset="0"/>
                <a:cs typeface="Times New Roman" panose="02020603050405020304" pitchFamily="18" charset="0"/>
              </a:rPr>
              <a:t> - </a:t>
            </a:r>
            <a:r>
              <a:rPr lang="ka-GE" sz="1800" dirty="0" err="1">
                <a:effectLst/>
                <a:latin typeface="Sylfaen" panose="010A0502050306030303" pitchFamily="18" charset="0"/>
                <a:ea typeface="Calibri" panose="020F0502020204030204" pitchFamily="34" charset="0"/>
                <a:cs typeface="Times New Roman" panose="02020603050405020304" pitchFamily="18" charset="0"/>
              </a:rPr>
              <a:t>Münch</a:t>
            </a:r>
            <a:r>
              <a:rPr lang="ka-GE" sz="1800" dirty="0">
                <a:effectLst/>
                <a:latin typeface="Sylfaen" panose="010A0502050306030303" pitchFamily="18" charset="0"/>
                <a:ea typeface="Calibri" panose="020F0502020204030204" pitchFamily="34" charset="0"/>
                <a:cs typeface="Times New Roman" panose="02020603050405020304" pitchFamily="18" charset="0"/>
              </a:rPr>
              <a:t>., 1984;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US" dirty="0"/>
          </a:p>
        </p:txBody>
      </p:sp>
    </p:spTree>
    <p:extLst>
      <p:ext uri="{BB962C8B-B14F-4D97-AF65-F5344CB8AC3E}">
        <p14:creationId xmlns:p14="http://schemas.microsoft.com/office/powerpoint/2010/main" val="821302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t> </a:t>
            </a:r>
            <a:r>
              <a:rPr lang="ka-GE" sz="2400" dirty="0">
                <a:solidFill>
                  <a:srgbClr val="FF0000"/>
                </a:solidFill>
              </a:rPr>
              <a:t>ფენომენოლოგიური კვლევები საქართველოში</a:t>
            </a:r>
            <a:endParaRPr lang="en-US" sz="2400" dirty="0">
              <a:solidFill>
                <a:srgbClr val="FF0000"/>
              </a:solidFill>
            </a:endParaRPr>
          </a:p>
        </p:txBody>
      </p:sp>
      <p:sp>
        <p:nvSpPr>
          <p:cNvPr id="4" name="Объект 3"/>
          <p:cNvSpPr>
            <a:spLocks noGrp="1"/>
          </p:cNvSpPr>
          <p:nvPr>
            <p:ph idx="1"/>
          </p:nvPr>
        </p:nvSpPr>
        <p:spPr>
          <a:xfrm>
            <a:off x="1042012" y="1252026"/>
            <a:ext cx="8650628" cy="4558224"/>
          </a:xfrm>
        </p:spPr>
        <p:txBody>
          <a:bodyPr>
            <a:normAutofit/>
          </a:bodyPr>
          <a:lstStyle/>
          <a:p>
            <a:pPr algn="just">
              <a:buFont typeface="Wingdings" panose="05000000000000000000" pitchFamily="2" charset="2"/>
              <a:buChar char="v"/>
            </a:pPr>
            <a:r>
              <a:rPr lang="ka-GE" dirty="0"/>
              <a:t>ქართველ ფილოსოფოსთა შემოქმედება ცხადყოფს, რომ დღეს, თანამედროვე ფილოსოფიური აზროვნება წარმოუდგენელია ედმუნდ ჰუსერლის </a:t>
            </a:r>
            <a:r>
              <a:rPr lang="ka-GE" dirty="0" err="1"/>
              <a:t>ფენომენოლოგიასთან</a:t>
            </a:r>
            <a:r>
              <a:rPr lang="ka-GE" dirty="0"/>
              <a:t> მიმართების გარეშე. მიუხედავად სიძნელეებისა, რომელსაც ქმნიდა საბჭოთა იდეოლოგია, ფენომენოლოგია ღრმად აისახა და შემოქმედებითად განვითარდა ქართველ ფილოსოფოსთა ორიგინალურ შრომებში:</a:t>
            </a:r>
          </a:p>
          <a:p>
            <a:pPr algn="just">
              <a:buFont typeface="Wingdings" panose="05000000000000000000" pitchFamily="2" charset="2"/>
              <a:buChar char="v"/>
            </a:pPr>
            <a:r>
              <a:rPr lang="ka-GE" sz="1800" b="1" dirty="0">
                <a:effectLst/>
                <a:latin typeface="Sylfaen" panose="010A0502050306030303" pitchFamily="18" charset="0"/>
                <a:ea typeface="Calibri" panose="020F0502020204030204" pitchFamily="34" charset="0"/>
                <a:cs typeface="Arial" panose="020B0604020202020204" pitchFamily="34" charset="0"/>
              </a:rPr>
              <a:t>კოტე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ბაქრაძის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თხზულებათა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მესამე</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ტომში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შეტანილია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შრომა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ka-GE" sz="1800" b="1" dirty="0">
                <a:effectLst/>
                <a:latin typeface="Sylfaen" panose="010A0502050306030303" pitchFamily="18" charset="0"/>
                <a:ea typeface="Calibri" panose="020F0502020204030204" pitchFamily="34" charset="0"/>
                <a:cs typeface="Arial" panose="020B0604020202020204" pitchFamily="34" charset="0"/>
              </a:rPr>
              <a:t>„</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უახლესი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და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თანამედროვე</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ბურჟუაზიული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ფილოსოფიის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ისტორიის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ნარკვევები</a:t>
            </a:r>
            <a:r>
              <a:rPr lang="ka-GE"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რომლებიც</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პირველად</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გამოქვეყნდა</a:t>
            </a:r>
            <a:r>
              <a:rPr lang="en-US" sz="1800" b="1" dirty="0">
                <a:effectLst/>
                <a:latin typeface="Sylfaen" panose="010A0502050306030303" pitchFamily="18" charset="0"/>
                <a:ea typeface="Calibri" panose="020F0502020204030204" pitchFamily="34" charset="0"/>
                <a:cs typeface="Arial" panose="020B0604020202020204" pitchFamily="34" charset="0"/>
              </a:rPr>
              <a:t> 1960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წელს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რუსულ</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ენაზე</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შრომაში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სისტემატურად</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გადმოცემულია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ბურჟუაზიული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ფილოსოფიური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აზრის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განვითარება</a:t>
            </a:r>
            <a:r>
              <a:rPr lang="en-US" sz="1800" b="1" dirty="0">
                <a:effectLst/>
                <a:latin typeface="Sylfaen" panose="010A0502050306030303" pitchFamily="18" charset="0"/>
                <a:ea typeface="Calibri" panose="020F0502020204030204" pitchFamily="34" charset="0"/>
                <a:cs typeface="Arial" panose="020B0604020202020204" pitchFamily="34" charset="0"/>
              </a:rPr>
              <a:t> XIX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საუკუნის</a:t>
            </a:r>
            <a:r>
              <a:rPr lang="en-US" sz="1800" b="1" dirty="0">
                <a:effectLst/>
                <a:latin typeface="Sylfaen" panose="010A0502050306030303" pitchFamily="18" charset="0"/>
                <a:ea typeface="Calibri" panose="020F0502020204030204" pitchFamily="34" charset="0"/>
                <a:cs typeface="Arial" panose="020B0604020202020204" pitchFamily="34" charset="0"/>
              </a:rPr>
              <a:t> 60-</a:t>
            </a:r>
            <a:r>
              <a:rPr lang="en-US" sz="1800" b="1" dirty="0">
                <a:effectLst/>
                <a:latin typeface="Sylfaen" panose="010A0502050306030303" pitchFamily="18" charset="0"/>
                <a:ea typeface="Calibri" panose="020F0502020204030204" pitchFamily="34" charset="0"/>
                <a:cs typeface="Times New Roman" panose="02020603050405020304" pitchFamily="18" charset="0"/>
              </a:rPr>
              <a:t>იანი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წლებიდან</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დღემდე</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ka-GE" sz="1800" b="1" dirty="0">
                <a:effectLst/>
                <a:latin typeface="Sylfaen" panose="010A0502050306030303" pitchFamily="18" charset="0"/>
                <a:ea typeface="Calibri" panose="020F0502020204030204" pitchFamily="34" charset="0"/>
                <a:cs typeface="Arial" panose="020B0604020202020204" pitchFamily="34" charset="0"/>
              </a:rPr>
              <a:t>სხვა მიმდინარეობებთან ერთად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კრიტიკულადაა</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განხილული</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ჰუსერლის</a:t>
            </a:r>
            <a:r>
              <a:rPr lang="en-US" sz="1800" b="1" dirty="0">
                <a:effectLst/>
                <a:latin typeface="Sylfaen" panose="010A0502050306030303" pitchFamily="18" charset="0"/>
                <a:ea typeface="Calibri" panose="020F0502020204030204" pitchFamily="34" charset="0"/>
                <a:cs typeface="Arial" panose="020B0604020202020204" pitchFamily="34" charset="0"/>
              </a:rPr>
              <a:t> </a:t>
            </a:r>
            <a:r>
              <a:rPr lang="en-US" sz="1800" b="1" dirty="0" err="1">
                <a:effectLst/>
                <a:latin typeface="Sylfaen" panose="010A0502050306030303" pitchFamily="18" charset="0"/>
                <a:ea typeface="Calibri" panose="020F0502020204030204" pitchFamily="34" charset="0"/>
                <a:cs typeface="Times New Roman" panose="02020603050405020304" pitchFamily="18" charset="0"/>
              </a:rPr>
              <a:t>ფენომენოლოგია</a:t>
            </a:r>
            <a:r>
              <a:rPr lang="en-US" sz="1800" b="1" dirty="0">
                <a:effectLst/>
                <a:latin typeface="Sylfaen" panose="010A0502050306030303" pitchFamily="18" charset="0"/>
                <a:ea typeface="Calibri" panose="020F0502020204030204" pitchFamily="34" charset="0"/>
                <a:cs typeface="Arial" panose="020B0604020202020204" pitchFamily="34" charset="0"/>
              </a:rPr>
              <a:t>.</a:t>
            </a:r>
            <a:endParaRPr lang="en-US" b="1" dirty="0"/>
          </a:p>
        </p:txBody>
      </p:sp>
      <p:pic>
        <p:nvPicPr>
          <p:cNvPr id="1028" name="Picture 4">
            <a:extLst>
              <a:ext uri="{FF2B5EF4-FFF2-40B4-BE49-F238E27FC236}">
                <a16:creationId xmlns:a16="http://schemas.microsoft.com/office/drawing/2014/main" id="{FFD6CBE4-492B-6E69-ECC6-EE3845C160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8541" y="1712065"/>
            <a:ext cx="1840862" cy="2086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88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1277608"/>
          </a:xfrm>
        </p:spPr>
        <p:txBody>
          <a:bodyPr/>
          <a:lstStyle/>
          <a:p>
            <a:r>
              <a:rPr lang="ka-GE" sz="2400" dirty="0">
                <a:solidFill>
                  <a:srgbClr val="C00000"/>
                </a:solidFill>
              </a:rPr>
              <a:t>                              ანგია ბოჭორიშვილი (1902-1982)</a:t>
            </a:r>
            <a:br>
              <a:rPr lang="ka-GE" sz="2400" dirty="0">
                <a:solidFill>
                  <a:srgbClr val="C00000"/>
                </a:solidFill>
              </a:rPr>
            </a:br>
            <a:r>
              <a:rPr lang="ka-GE" sz="2000" dirty="0">
                <a:solidFill>
                  <a:srgbClr val="C00000"/>
                </a:solidFill>
              </a:rPr>
              <a:t>ქართველი ფსიქოლოგი და ფილოსოფოსი, ფილოსოფიური ანთროპოლოგიის ქართული სამეცნიერო სკოლის ერთ-ერთი ფუძემდებელი</a:t>
            </a:r>
            <a:br>
              <a:rPr lang="ka-GE" sz="2400" dirty="0">
                <a:solidFill>
                  <a:srgbClr val="C00000"/>
                </a:solidFill>
              </a:rPr>
            </a:br>
            <a:br>
              <a:rPr lang="ka-GE" sz="2400" dirty="0">
                <a:solidFill>
                  <a:srgbClr val="C00000"/>
                </a:solidFill>
              </a:rPr>
            </a:br>
            <a:br>
              <a:rPr lang="ka-GE" sz="2400" dirty="0">
                <a:solidFill>
                  <a:srgbClr val="C00000"/>
                </a:solidFill>
              </a:rPr>
            </a:br>
            <a:endParaRPr lang="en-US" sz="2400" dirty="0">
              <a:solidFill>
                <a:srgbClr val="C00000"/>
              </a:solidFill>
            </a:endParaRPr>
          </a:p>
        </p:txBody>
      </p:sp>
      <p:sp>
        <p:nvSpPr>
          <p:cNvPr id="3" name="Объект 2">
            <a:extLst>
              <a:ext uri="{FF2B5EF4-FFF2-40B4-BE49-F238E27FC236}">
                <a16:creationId xmlns:a16="http://schemas.microsoft.com/office/drawing/2014/main" id="{D09FF5FC-4185-4426-A140-0183F0FF5DE6}"/>
              </a:ext>
            </a:extLst>
          </p:cNvPr>
          <p:cNvSpPr>
            <a:spLocks noGrp="1"/>
          </p:cNvSpPr>
          <p:nvPr>
            <p:ph idx="1"/>
          </p:nvPr>
        </p:nvSpPr>
        <p:spPr>
          <a:xfrm>
            <a:off x="646111" y="1730326"/>
            <a:ext cx="8976191" cy="3798277"/>
          </a:xfrm>
        </p:spPr>
        <p:txBody>
          <a:bodyPr>
            <a:normAutofit/>
          </a:bodyPr>
          <a:lstStyle/>
          <a:p>
            <a:pPr>
              <a:buFont typeface="Wingdings" panose="05000000000000000000" pitchFamily="2" charset="2"/>
              <a:buChar char="v"/>
            </a:pPr>
            <a:r>
              <a:rPr lang="ka-GE" dirty="0"/>
              <a:t> </a:t>
            </a:r>
            <a:r>
              <a:rPr lang="ka-GE" sz="2000" dirty="0">
                <a:solidFill>
                  <a:srgbClr val="000000"/>
                </a:solidFill>
                <a:effectLst/>
                <a:latin typeface="Sylfaen" panose="010A0502050306030303" pitchFamily="18" charset="0"/>
                <a:ea typeface="Calibri" panose="020F0502020204030204" pitchFamily="34" charset="0"/>
                <a:cs typeface="Arial" panose="020B0604020202020204" pitchFamily="34" charset="0"/>
              </a:rPr>
              <a:t>  ანგია ბოჭორიშვილს ეკუთვნის ნაშრომი „ფენომენოლოგიური ესთეტიკა“;</a:t>
            </a:r>
          </a:p>
          <a:p>
            <a:pPr>
              <a:buFont typeface="Wingdings" panose="05000000000000000000" pitchFamily="2" charset="2"/>
              <a:buChar char="v"/>
            </a:pPr>
            <a:r>
              <a:rPr lang="ka-GE" sz="2000" dirty="0">
                <a:solidFill>
                  <a:srgbClr val="000000"/>
                </a:solidFill>
                <a:effectLst/>
                <a:latin typeface="Sylfaen" panose="010A0502050306030303" pitchFamily="18" charset="0"/>
                <a:ea typeface="Calibri" panose="020F0502020204030204" pitchFamily="34" charset="0"/>
                <a:cs typeface="Arial" panose="020B0604020202020204" pitchFamily="34" charset="0"/>
              </a:rPr>
              <a:t> ბოჭორიშვილი ანტი-ფსიქოლოგიზმის პოზიციას იცავს ესთეტიკური ფენომენოლოგიის სფეროში.  ეს კონცეფცია გადმოცემულია მის წიგნში „ფსიქოლოგიის პრინციპული საკითხები“. </a:t>
            </a:r>
          </a:p>
          <a:p>
            <a:pPr algn="just">
              <a:buFont typeface="Wingdings" panose="05000000000000000000" pitchFamily="2" charset="2"/>
              <a:buChar char="v"/>
            </a:pPr>
            <a:r>
              <a:rPr lang="ka-GE" sz="2000" dirty="0">
                <a:solidFill>
                  <a:srgbClr val="000000"/>
                </a:solidFill>
                <a:effectLst/>
                <a:latin typeface="Sylfaen" panose="010A0502050306030303" pitchFamily="18" charset="0"/>
                <a:ea typeface="Calibri" panose="020F0502020204030204" pitchFamily="34" charset="0"/>
                <a:cs typeface="Arial" panose="020B0604020202020204" pitchFamily="34" charset="0"/>
              </a:rPr>
              <a:t>ანგია ბოჭორიშვილის აზრით,  ესთეტიკური კატეგორიები ისე უნდა დავადგინოთ, რომ გვერდი ავუქციოთ ფსიქოლოგიურ ცნებებს;</a:t>
            </a:r>
          </a:p>
          <a:p>
            <a:pPr algn="just">
              <a:buFont typeface="Wingdings" panose="05000000000000000000" pitchFamily="2" charset="2"/>
              <a:buChar char="v"/>
            </a:pPr>
            <a:r>
              <a:rPr lang="ka-GE" dirty="0">
                <a:solidFill>
                  <a:srgbClr val="000000"/>
                </a:solidFill>
                <a:latin typeface="Sylfaen" panose="010A0502050306030303" pitchFamily="18" charset="0"/>
                <a:cs typeface="Arial" panose="020B0604020202020204" pitchFamily="34" charset="0"/>
              </a:rPr>
              <a:t>ფსიქოლოგიამ უნდა დასძლიოს </a:t>
            </a:r>
            <a:r>
              <a:rPr lang="ka-GE" dirty="0" err="1">
                <a:solidFill>
                  <a:srgbClr val="000000"/>
                </a:solidFill>
                <a:latin typeface="Sylfaen" panose="010A0502050306030303" pitchFamily="18" charset="0"/>
                <a:cs typeface="Arial" panose="020B0604020202020204" pitchFamily="34" charset="0"/>
              </a:rPr>
              <a:t>გნოსეოლოგიზმი</a:t>
            </a:r>
            <a:r>
              <a:rPr lang="ka-GE" dirty="0">
                <a:solidFill>
                  <a:srgbClr val="000000"/>
                </a:solidFill>
                <a:latin typeface="Sylfaen" panose="010A0502050306030303" pitchFamily="18" charset="0"/>
                <a:cs typeface="Arial" panose="020B0604020202020204" pitchFamily="34" charset="0"/>
              </a:rPr>
              <a:t>, ის, რაც ესთეტიკას ავტონომიურობას უკარგავს;</a:t>
            </a:r>
            <a:endParaRPr lang="ru-RU" dirty="0"/>
          </a:p>
        </p:txBody>
      </p:sp>
      <p:pic>
        <p:nvPicPr>
          <p:cNvPr id="2052" name="Picture 4" descr="ანგია ბოჭორიშვილი - ბიოგრაფიული ლექსიკონი">
            <a:extLst>
              <a:ext uri="{FF2B5EF4-FFF2-40B4-BE49-F238E27FC236}">
                <a16:creationId xmlns:a16="http://schemas.microsoft.com/office/drawing/2014/main" id="{45FF5DD9-993C-B8CC-9D20-A125E95544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8039" y="1252026"/>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916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682</TotalTime>
  <Words>1361</Words>
  <Application>Microsoft Office PowerPoint</Application>
  <PresentationFormat>ფართოეკრანიანი</PresentationFormat>
  <Paragraphs>93</Paragraphs>
  <Slides>13</Slides>
  <Notes>1</Notes>
  <HiddenSlides>0</HiddenSlides>
  <MMClips>0</MMClips>
  <ScaleCrop>false</ScaleCrop>
  <HeadingPairs>
    <vt:vector size="6" baseType="variant">
      <vt:variant>
        <vt:lpstr>გამოყენებული შრიფტები</vt:lpstr>
      </vt:variant>
      <vt:variant>
        <vt:i4>6</vt:i4>
      </vt:variant>
      <vt:variant>
        <vt:lpstr>თემა</vt:lpstr>
      </vt:variant>
      <vt:variant>
        <vt:i4>1</vt:i4>
      </vt:variant>
      <vt:variant>
        <vt:lpstr>სლაიდების სათაურები</vt:lpstr>
      </vt:variant>
      <vt:variant>
        <vt:i4>13</vt:i4>
      </vt:variant>
    </vt:vector>
  </HeadingPairs>
  <TitlesOfParts>
    <vt:vector size="20" baseType="lpstr">
      <vt:lpstr>Arial</vt:lpstr>
      <vt:lpstr>Calibri</vt:lpstr>
      <vt:lpstr>Century Gothic</vt:lpstr>
      <vt:lpstr>Sylfaen</vt:lpstr>
      <vt:lpstr>Wingdings</vt:lpstr>
      <vt:lpstr>Wingdings 3</vt:lpstr>
      <vt:lpstr>Ион</vt:lpstr>
      <vt:lpstr>PowerPoint-ის პრეზენტაცია</vt:lpstr>
      <vt:lpstr>                     დასკვნა</vt:lpstr>
      <vt:lpstr>             ფენომენოლოგია</vt:lpstr>
      <vt:lpstr>     ფენომენოლოგიის გავრცელება, არქივები, კვლევითი ცენტრები</vt:lpstr>
      <vt:lpstr>ედმუნდ ჰუსერლი (1859-938). გერმანელი ფილოსოფოს-იდეალისტი, ტრანსცენდენტალური ფენომენოლიგიის ფუძემდებელი.</vt:lpstr>
      <vt:lpstr>    ფენომენოლოგიური კვლევის საზოგადოებები</vt:lpstr>
      <vt:lpstr>ფენომენოლოგიური კვლევები საბჭოთა კავშირში</vt:lpstr>
      <vt:lpstr> ფენომენოლოგიური კვლევები საქართველოში</vt:lpstr>
      <vt:lpstr>                              ანგია ბოჭორიშვილი (1902-1982) ქართველი ფსიქოლოგი და ფილოსოფოსი, ფილოსოფიური ანთროპოლოგიის ქართული სამეცნიერო სკოლის ერთ-ერთი ფუძემდებელი   </vt:lpstr>
      <vt:lpstr>             ზურაბ კაკაბაძე (1926-1982)</vt:lpstr>
      <vt:lpstr>            გივი მარგველაშვილი (1927-2020)      ქართველი გერმანულენოვანი მწერალი და ფილოსოფოსი</vt:lpstr>
      <vt:lpstr>      მერაბ მამარდაშვილი (1930-1990) </vt:lpstr>
      <vt:lpstr>    მამუკა დოლიძე (1948 წელი 27 ივნისი)            დრამატურგი, მეცნიერი, მწერალი, ფილოსოფოსი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nana</dc:creator>
  <cp:lastModifiedBy>BSU</cp:lastModifiedBy>
  <cp:revision>52</cp:revision>
  <dcterms:created xsi:type="dcterms:W3CDTF">2020-07-09T18:29:25Z</dcterms:created>
  <dcterms:modified xsi:type="dcterms:W3CDTF">2022-07-10T05:29:05Z</dcterms:modified>
</cp:coreProperties>
</file>