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5"/>
  </p:notesMasterIdLst>
  <p:sldIdLst>
    <p:sldId id="338" r:id="rId2"/>
    <p:sldId id="365" r:id="rId3"/>
    <p:sldId id="363" r:id="rId4"/>
    <p:sldId id="367" r:id="rId5"/>
    <p:sldId id="364" r:id="rId6"/>
    <p:sldId id="366" r:id="rId7"/>
    <p:sldId id="316" r:id="rId8"/>
    <p:sldId id="318" r:id="rId9"/>
    <p:sldId id="342" r:id="rId10"/>
    <p:sldId id="319" r:id="rId11"/>
    <p:sldId id="362" r:id="rId12"/>
    <p:sldId id="343" r:id="rId13"/>
    <p:sldId id="320" r:id="rId14"/>
    <p:sldId id="344" r:id="rId15"/>
    <p:sldId id="323" r:id="rId16"/>
    <p:sldId id="325" r:id="rId17"/>
    <p:sldId id="361" r:id="rId18"/>
    <p:sldId id="324" r:id="rId19"/>
    <p:sldId id="326" r:id="rId20"/>
    <p:sldId id="327" r:id="rId21"/>
    <p:sldId id="333" r:id="rId22"/>
    <p:sldId id="334" r:id="rId23"/>
    <p:sldId id="359" r:id="rId24"/>
    <p:sldId id="335" r:id="rId25"/>
    <p:sldId id="336" r:id="rId26"/>
    <p:sldId id="337" r:id="rId27"/>
    <p:sldId id="339" r:id="rId28"/>
    <p:sldId id="360" r:id="rId29"/>
    <p:sldId id="340" r:id="rId30"/>
    <p:sldId id="341" r:id="rId31"/>
    <p:sldId id="345" r:id="rId32"/>
    <p:sldId id="346" r:id="rId33"/>
    <p:sldId id="349" r:id="rId34"/>
    <p:sldId id="350" r:id="rId35"/>
    <p:sldId id="351" r:id="rId36"/>
    <p:sldId id="352" r:id="rId37"/>
    <p:sldId id="353" r:id="rId38"/>
    <p:sldId id="357" r:id="rId39"/>
    <p:sldId id="358" r:id="rId40"/>
    <p:sldId id="348" r:id="rId41"/>
    <p:sldId id="273" r:id="rId42"/>
    <p:sldId id="296"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93" d="100"/>
          <a:sy n="93" d="100"/>
        </p:scale>
        <p:origin x="278"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2B9F0A-85C7-481C-8EE1-F50C490E358E}" type="doc">
      <dgm:prSet loTypeId="urn:microsoft.com/office/officeart/2005/8/layout/radial5" loCatId="relationship" qsTypeId="urn:microsoft.com/office/officeart/2005/8/quickstyle/3d3" qsCatId="3D" csTypeId="urn:microsoft.com/office/officeart/2005/8/colors/accent1_2" csCatId="accent1" phldr="1"/>
      <dgm:spPr/>
      <dgm:t>
        <a:bodyPr/>
        <a:lstStyle/>
        <a:p>
          <a:endParaRPr lang="en-US"/>
        </a:p>
      </dgm:t>
    </dgm:pt>
    <dgm:pt modelId="{029560E2-EBA6-4035-8EDB-C297F2A47FB6}">
      <dgm:prSet phldrT="[Text]"/>
      <dgm:spPr/>
      <dgm:t>
        <a:bodyPr/>
        <a:lstStyle/>
        <a:p>
          <a:r>
            <a:rPr lang="ka-GE" dirty="0">
              <a:effectLst/>
            </a:rPr>
            <a:t>გრამატიკა</a:t>
          </a:r>
          <a:endParaRPr lang="en-US" dirty="0">
            <a:effectLst/>
          </a:endParaRPr>
        </a:p>
      </dgm:t>
    </dgm:pt>
    <dgm:pt modelId="{DC381E49-6B37-47AC-A5B1-ED31FD7FEF99}" type="parTrans" cxnId="{9C192CB6-783B-4829-B237-7A60E0E17C0C}">
      <dgm:prSet/>
      <dgm:spPr/>
      <dgm:t>
        <a:bodyPr/>
        <a:lstStyle/>
        <a:p>
          <a:endParaRPr lang="en-US"/>
        </a:p>
      </dgm:t>
    </dgm:pt>
    <dgm:pt modelId="{AA5AC5A4-0621-44EA-A81F-6EBE76FA4717}" type="sibTrans" cxnId="{9C192CB6-783B-4829-B237-7A60E0E17C0C}">
      <dgm:prSet/>
      <dgm:spPr/>
      <dgm:t>
        <a:bodyPr/>
        <a:lstStyle/>
        <a:p>
          <a:endParaRPr lang="en-US"/>
        </a:p>
      </dgm:t>
    </dgm:pt>
    <dgm:pt modelId="{C769B461-4D12-4BB9-9955-72BCD0130A52}">
      <dgm:prSet phldrT="[Text]"/>
      <dgm:spPr/>
      <dgm:t>
        <a:bodyPr/>
        <a:lstStyle/>
        <a:p>
          <a:r>
            <a:rPr lang="ka-GE" dirty="0"/>
            <a:t>ფილოსოფია</a:t>
          </a:r>
          <a:endParaRPr lang="en-US" dirty="0"/>
        </a:p>
      </dgm:t>
    </dgm:pt>
    <dgm:pt modelId="{4EAA26F4-A697-4F7D-A51D-4A1A69F15DB9}" type="sibTrans" cxnId="{8090F0B7-7F16-4362-80C1-AF7118DC23A9}">
      <dgm:prSet/>
      <dgm:spPr/>
      <dgm:t>
        <a:bodyPr/>
        <a:lstStyle/>
        <a:p>
          <a:endParaRPr lang="en-US"/>
        </a:p>
      </dgm:t>
    </dgm:pt>
    <dgm:pt modelId="{A7095AF3-EC62-4524-AC33-4583AF6861DA}" type="parTrans" cxnId="{8090F0B7-7F16-4362-80C1-AF7118DC23A9}">
      <dgm:prSet/>
      <dgm:spPr/>
      <dgm:t>
        <a:bodyPr/>
        <a:lstStyle/>
        <a:p>
          <a:endParaRPr lang="en-US"/>
        </a:p>
      </dgm:t>
    </dgm:pt>
    <dgm:pt modelId="{00187B18-84A0-408B-8259-835ECE41DB3B}">
      <dgm:prSet phldrT="[Text]"/>
      <dgm:spPr/>
      <dgm:t>
        <a:bodyPr/>
        <a:lstStyle/>
        <a:p>
          <a:r>
            <a:rPr lang="ka-GE" dirty="0"/>
            <a:t>ლოგიკა</a:t>
          </a:r>
          <a:endParaRPr lang="en-US" dirty="0"/>
        </a:p>
      </dgm:t>
    </dgm:pt>
    <dgm:pt modelId="{3BE92C0B-53B4-4180-AFF4-0783595B2579}" type="sibTrans" cxnId="{750D9BA8-E183-43B2-BD63-5C8819272AC8}">
      <dgm:prSet/>
      <dgm:spPr/>
      <dgm:t>
        <a:bodyPr/>
        <a:lstStyle/>
        <a:p>
          <a:endParaRPr lang="en-US"/>
        </a:p>
      </dgm:t>
    </dgm:pt>
    <dgm:pt modelId="{311F220F-06CE-4E48-8EF8-43F570609BA5}" type="parTrans" cxnId="{750D9BA8-E183-43B2-BD63-5C8819272AC8}">
      <dgm:prSet/>
      <dgm:spPr/>
      <dgm:t>
        <a:bodyPr/>
        <a:lstStyle/>
        <a:p>
          <a:endParaRPr lang="en-US"/>
        </a:p>
      </dgm:t>
    </dgm:pt>
    <dgm:pt modelId="{D64AC700-3F1D-47B9-BA7E-CC9ADF20A6BE}" type="pres">
      <dgm:prSet presAssocID="{8D2B9F0A-85C7-481C-8EE1-F50C490E358E}" presName="Name0" presStyleCnt="0">
        <dgm:presLayoutVars>
          <dgm:chMax val="1"/>
          <dgm:dir/>
          <dgm:animLvl val="ctr"/>
          <dgm:resizeHandles val="exact"/>
        </dgm:presLayoutVars>
      </dgm:prSet>
      <dgm:spPr/>
    </dgm:pt>
    <dgm:pt modelId="{2D721E79-8908-4B66-B1AC-322001EC34E2}" type="pres">
      <dgm:prSet presAssocID="{029560E2-EBA6-4035-8EDB-C297F2A47FB6}" presName="centerShape" presStyleLbl="node0" presStyleIdx="0" presStyleCnt="1" custScaleX="227397" custScaleY="172524" custLinFactNeighborX="-17736" custLinFactNeighborY="-2689"/>
      <dgm:spPr/>
    </dgm:pt>
    <dgm:pt modelId="{21322F12-87B8-4646-9B4F-DEA568841806}" type="pres">
      <dgm:prSet presAssocID="{A7095AF3-EC62-4524-AC33-4583AF6861DA}" presName="parTrans" presStyleLbl="sibTrans2D1" presStyleIdx="0" presStyleCnt="2" custScaleX="260958" custScaleY="110630" custLinFactX="454702" custLinFactNeighborX="500000" custLinFactNeighborY="-7175"/>
      <dgm:spPr/>
    </dgm:pt>
    <dgm:pt modelId="{2F1419D1-3586-4FFC-A581-97C43F79996E}" type="pres">
      <dgm:prSet presAssocID="{A7095AF3-EC62-4524-AC33-4583AF6861DA}" presName="connectorText" presStyleLbl="sibTrans2D1" presStyleIdx="0" presStyleCnt="2"/>
      <dgm:spPr/>
    </dgm:pt>
    <dgm:pt modelId="{2CB0B661-3A2B-4426-AEFD-7E8B014A2D3C}" type="pres">
      <dgm:prSet presAssocID="{C769B461-4D12-4BB9-9955-72BCD0130A52}" presName="node" presStyleLbl="node1" presStyleIdx="0" presStyleCnt="2" custScaleX="242755" custScaleY="131682" custRadScaleRad="240132" custRadScaleInc="-99602">
        <dgm:presLayoutVars>
          <dgm:bulletEnabled val="1"/>
        </dgm:presLayoutVars>
      </dgm:prSet>
      <dgm:spPr/>
    </dgm:pt>
    <dgm:pt modelId="{EEFA2F27-E8B3-49C5-BB0A-9FBD1F0B5BFF}" type="pres">
      <dgm:prSet presAssocID="{311F220F-06CE-4E48-8EF8-43F570609BA5}" presName="parTrans" presStyleLbl="sibTrans2D1" presStyleIdx="1" presStyleCnt="2" custAng="54696" custScaleX="231541" custLinFactX="-402121" custLinFactNeighborX="-500000" custLinFactNeighborY="8573"/>
      <dgm:spPr/>
    </dgm:pt>
    <dgm:pt modelId="{2231CB55-5B99-46AF-A315-498EBA890A81}" type="pres">
      <dgm:prSet presAssocID="{311F220F-06CE-4E48-8EF8-43F570609BA5}" presName="connectorText" presStyleLbl="sibTrans2D1" presStyleIdx="1" presStyleCnt="2"/>
      <dgm:spPr/>
    </dgm:pt>
    <dgm:pt modelId="{637B2460-1DFC-41C5-A24A-301C8EA0CD00}" type="pres">
      <dgm:prSet presAssocID="{00187B18-84A0-408B-8259-835ECE41DB3B}" presName="node" presStyleLbl="node1" presStyleIdx="1" presStyleCnt="2" custScaleX="236781" custScaleY="151676" custRadScaleRad="169170" custRadScaleInc="-102745">
        <dgm:presLayoutVars>
          <dgm:bulletEnabled val="1"/>
        </dgm:presLayoutVars>
      </dgm:prSet>
      <dgm:spPr/>
    </dgm:pt>
  </dgm:ptLst>
  <dgm:cxnLst>
    <dgm:cxn modelId="{22B5D016-63CE-4831-B1A8-EF1F044B0E90}" type="presOf" srcId="{00187B18-84A0-408B-8259-835ECE41DB3B}" destId="{637B2460-1DFC-41C5-A24A-301C8EA0CD00}" srcOrd="0" destOrd="0" presId="urn:microsoft.com/office/officeart/2005/8/layout/radial5"/>
    <dgm:cxn modelId="{17A6F632-F1AE-42CA-B194-0BD53BE28BFB}" type="presOf" srcId="{029560E2-EBA6-4035-8EDB-C297F2A47FB6}" destId="{2D721E79-8908-4B66-B1AC-322001EC34E2}" srcOrd="0" destOrd="0" presId="urn:microsoft.com/office/officeart/2005/8/layout/radial5"/>
    <dgm:cxn modelId="{E72B9341-91E5-4F7A-ADB5-2F7DA1052B7D}" type="presOf" srcId="{8D2B9F0A-85C7-481C-8EE1-F50C490E358E}" destId="{D64AC700-3F1D-47B9-BA7E-CC9ADF20A6BE}" srcOrd="0" destOrd="0" presId="urn:microsoft.com/office/officeart/2005/8/layout/radial5"/>
    <dgm:cxn modelId="{4FBB6D6C-C182-4918-A07B-806A7724DAE2}" type="presOf" srcId="{A7095AF3-EC62-4524-AC33-4583AF6861DA}" destId="{2F1419D1-3586-4FFC-A581-97C43F79996E}" srcOrd="1" destOrd="0" presId="urn:microsoft.com/office/officeart/2005/8/layout/radial5"/>
    <dgm:cxn modelId="{B5EEC38B-1802-4EC8-A39F-3AE49C88677F}" type="presOf" srcId="{C769B461-4D12-4BB9-9955-72BCD0130A52}" destId="{2CB0B661-3A2B-4426-AEFD-7E8B014A2D3C}" srcOrd="0" destOrd="0" presId="urn:microsoft.com/office/officeart/2005/8/layout/radial5"/>
    <dgm:cxn modelId="{094DC4A0-64D7-4773-9C38-79B6BC9DC059}" type="presOf" srcId="{311F220F-06CE-4E48-8EF8-43F570609BA5}" destId="{EEFA2F27-E8B3-49C5-BB0A-9FBD1F0B5BFF}" srcOrd="0" destOrd="0" presId="urn:microsoft.com/office/officeart/2005/8/layout/radial5"/>
    <dgm:cxn modelId="{750D9BA8-E183-43B2-BD63-5C8819272AC8}" srcId="{029560E2-EBA6-4035-8EDB-C297F2A47FB6}" destId="{00187B18-84A0-408B-8259-835ECE41DB3B}" srcOrd="1" destOrd="0" parTransId="{311F220F-06CE-4E48-8EF8-43F570609BA5}" sibTransId="{3BE92C0B-53B4-4180-AFF4-0783595B2579}"/>
    <dgm:cxn modelId="{9C192CB6-783B-4829-B237-7A60E0E17C0C}" srcId="{8D2B9F0A-85C7-481C-8EE1-F50C490E358E}" destId="{029560E2-EBA6-4035-8EDB-C297F2A47FB6}" srcOrd="0" destOrd="0" parTransId="{DC381E49-6B37-47AC-A5B1-ED31FD7FEF99}" sibTransId="{AA5AC5A4-0621-44EA-A81F-6EBE76FA4717}"/>
    <dgm:cxn modelId="{8090F0B7-7F16-4362-80C1-AF7118DC23A9}" srcId="{029560E2-EBA6-4035-8EDB-C297F2A47FB6}" destId="{C769B461-4D12-4BB9-9955-72BCD0130A52}" srcOrd="0" destOrd="0" parTransId="{A7095AF3-EC62-4524-AC33-4583AF6861DA}" sibTransId="{4EAA26F4-A697-4F7D-A51D-4A1A69F15DB9}"/>
    <dgm:cxn modelId="{AC6223C8-615C-475F-83C5-E0B985420A96}" type="presOf" srcId="{311F220F-06CE-4E48-8EF8-43F570609BA5}" destId="{2231CB55-5B99-46AF-A315-498EBA890A81}" srcOrd="1" destOrd="0" presId="urn:microsoft.com/office/officeart/2005/8/layout/radial5"/>
    <dgm:cxn modelId="{5BF3C3D0-53B2-4747-9AD1-748638D4A6FF}" type="presOf" srcId="{A7095AF3-EC62-4524-AC33-4583AF6861DA}" destId="{21322F12-87B8-4646-9B4F-DEA568841806}" srcOrd="0" destOrd="0" presId="urn:microsoft.com/office/officeart/2005/8/layout/radial5"/>
    <dgm:cxn modelId="{0E2F917D-3AFA-41A9-943F-9A4D7A630483}" type="presParOf" srcId="{D64AC700-3F1D-47B9-BA7E-CC9ADF20A6BE}" destId="{2D721E79-8908-4B66-B1AC-322001EC34E2}" srcOrd="0" destOrd="0" presId="urn:microsoft.com/office/officeart/2005/8/layout/radial5"/>
    <dgm:cxn modelId="{0E2A1BBD-DD77-4A70-9144-D8F662D9D966}" type="presParOf" srcId="{D64AC700-3F1D-47B9-BA7E-CC9ADF20A6BE}" destId="{21322F12-87B8-4646-9B4F-DEA568841806}" srcOrd="1" destOrd="0" presId="urn:microsoft.com/office/officeart/2005/8/layout/radial5"/>
    <dgm:cxn modelId="{A89734FA-445D-4C87-91F0-BD3E5129DCFF}" type="presParOf" srcId="{21322F12-87B8-4646-9B4F-DEA568841806}" destId="{2F1419D1-3586-4FFC-A581-97C43F79996E}" srcOrd="0" destOrd="0" presId="urn:microsoft.com/office/officeart/2005/8/layout/radial5"/>
    <dgm:cxn modelId="{0959B408-8A8B-40DD-BA10-5190489B2F34}" type="presParOf" srcId="{D64AC700-3F1D-47B9-BA7E-CC9ADF20A6BE}" destId="{2CB0B661-3A2B-4426-AEFD-7E8B014A2D3C}" srcOrd="2" destOrd="0" presId="urn:microsoft.com/office/officeart/2005/8/layout/radial5"/>
    <dgm:cxn modelId="{2042F8DB-90CD-4D1B-879F-56B655E538C9}" type="presParOf" srcId="{D64AC700-3F1D-47B9-BA7E-CC9ADF20A6BE}" destId="{EEFA2F27-E8B3-49C5-BB0A-9FBD1F0B5BFF}" srcOrd="3" destOrd="0" presId="urn:microsoft.com/office/officeart/2005/8/layout/radial5"/>
    <dgm:cxn modelId="{916B346E-8EC5-4BDA-A8A2-29193BD80F9C}" type="presParOf" srcId="{EEFA2F27-E8B3-49C5-BB0A-9FBD1F0B5BFF}" destId="{2231CB55-5B99-46AF-A315-498EBA890A81}" srcOrd="0" destOrd="0" presId="urn:microsoft.com/office/officeart/2005/8/layout/radial5"/>
    <dgm:cxn modelId="{8976843F-BDD8-4475-BEAF-AD46919E66B2}" type="presParOf" srcId="{D64AC700-3F1D-47B9-BA7E-CC9ADF20A6BE}" destId="{637B2460-1DFC-41C5-A24A-301C8EA0CD00}"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21E79-8908-4B66-B1AC-322001EC34E2}">
      <dsp:nvSpPr>
        <dsp:cNvPr id="0" name=""/>
        <dsp:cNvSpPr/>
      </dsp:nvSpPr>
      <dsp:spPr>
        <a:xfrm>
          <a:off x="3868817" y="837300"/>
          <a:ext cx="2085693" cy="1582396"/>
        </a:xfrm>
        <a:prstGeom prst="ellipse">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ka-GE" sz="2200" kern="1200" dirty="0">
              <a:effectLst/>
            </a:rPr>
            <a:t>გრამატიკა</a:t>
          </a:r>
          <a:endParaRPr lang="en-US" sz="2200" kern="1200" dirty="0">
            <a:effectLst/>
          </a:endParaRPr>
        </a:p>
      </dsp:txBody>
      <dsp:txXfrm>
        <a:off x="4174260" y="1069037"/>
        <a:ext cx="1474807" cy="1118922"/>
      </dsp:txXfrm>
    </dsp:sp>
    <dsp:sp modelId="{21322F12-87B8-4646-9B4F-DEA568841806}">
      <dsp:nvSpPr>
        <dsp:cNvPr id="0" name=""/>
        <dsp:cNvSpPr/>
      </dsp:nvSpPr>
      <dsp:spPr>
        <a:xfrm rot="10734887">
          <a:off x="5701102" y="1457705"/>
          <a:ext cx="652442" cy="344998"/>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804592" y="1525725"/>
        <a:ext cx="548943" cy="206998"/>
      </dsp:txXfrm>
    </dsp:sp>
    <dsp:sp modelId="{2CB0B661-3A2B-4426-AEFD-7E8B014A2D3C}">
      <dsp:nvSpPr>
        <dsp:cNvPr id="0" name=""/>
        <dsp:cNvSpPr/>
      </dsp:nvSpPr>
      <dsp:spPr>
        <a:xfrm>
          <a:off x="1171615" y="1074361"/>
          <a:ext cx="2226557" cy="1207791"/>
        </a:xfrm>
        <a:prstGeom prst="ellipse">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ka-GE" sz="2000" kern="1200" dirty="0"/>
            <a:t>ფილოსოფია</a:t>
          </a:r>
          <a:endParaRPr lang="en-US" sz="2000" kern="1200" dirty="0"/>
        </a:p>
      </dsp:txBody>
      <dsp:txXfrm>
        <a:off x="1497687" y="1251238"/>
        <a:ext cx="1574413" cy="854037"/>
      </dsp:txXfrm>
    </dsp:sp>
    <dsp:sp modelId="{EEFA2F27-E8B3-49C5-BB0A-9FBD1F0B5BFF}">
      <dsp:nvSpPr>
        <dsp:cNvPr id="0" name=""/>
        <dsp:cNvSpPr/>
      </dsp:nvSpPr>
      <dsp:spPr>
        <a:xfrm rot="22518">
          <a:off x="3518804" y="1487296"/>
          <a:ext cx="608760" cy="311849"/>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518805" y="1549360"/>
        <a:ext cx="515205" cy="187109"/>
      </dsp:txXfrm>
    </dsp:sp>
    <dsp:sp modelId="{637B2460-1DFC-41C5-A24A-301C8EA0CD00}">
      <dsp:nvSpPr>
        <dsp:cNvPr id="0" name=""/>
        <dsp:cNvSpPr/>
      </dsp:nvSpPr>
      <dsp:spPr>
        <a:xfrm>
          <a:off x="6450364" y="908342"/>
          <a:ext cx="2171763" cy="1391177"/>
        </a:xfrm>
        <a:prstGeom prst="ellipse">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ka-GE" sz="2000" kern="1200" dirty="0"/>
            <a:t>ლოგიკა</a:t>
          </a:r>
          <a:endParaRPr lang="en-US" sz="2000" kern="1200" dirty="0"/>
        </a:p>
      </dsp:txBody>
      <dsp:txXfrm>
        <a:off x="6768411" y="1112075"/>
        <a:ext cx="1535669" cy="98371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C96E6-03BF-497F-8E04-D855D735915B}" type="datetimeFigureOut">
              <a:rPr lang="en-US" smtClean="0"/>
              <a:t>5/25/2022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C7ECA-DCDC-4B12-AAD3-8DE250C62A5A}" type="slidenum">
              <a:rPr lang="en-US" smtClean="0"/>
              <a:t>‹#›</a:t>
            </a:fld>
            <a:endParaRPr lang="en-US"/>
          </a:p>
        </p:txBody>
      </p:sp>
    </p:spTree>
    <p:extLst>
      <p:ext uri="{BB962C8B-B14F-4D97-AF65-F5344CB8AC3E}">
        <p14:creationId xmlns:p14="http://schemas.microsoft.com/office/powerpoint/2010/main" val="1058139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7</a:t>
            </a:fld>
            <a:endParaRPr lang="en-US"/>
          </a:p>
        </p:txBody>
      </p:sp>
    </p:spTree>
    <p:extLst>
      <p:ext uri="{BB962C8B-B14F-4D97-AF65-F5344CB8AC3E}">
        <p14:creationId xmlns:p14="http://schemas.microsoft.com/office/powerpoint/2010/main" val="370874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20</a:t>
            </a:fld>
            <a:endParaRPr lang="en-US"/>
          </a:p>
        </p:txBody>
      </p:sp>
    </p:spTree>
    <p:extLst>
      <p:ext uri="{BB962C8B-B14F-4D97-AF65-F5344CB8AC3E}">
        <p14:creationId xmlns:p14="http://schemas.microsoft.com/office/powerpoint/2010/main" val="139906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5"/>
          </p:nvPr>
        </p:nvSpPr>
        <p:spPr/>
        <p:txBody>
          <a:bodyPr/>
          <a:lstStyle/>
          <a:p>
            <a:fld id="{C6FC7ECA-DCDC-4B12-AAD3-8DE250C62A5A}" type="slidenum">
              <a:rPr lang="en-US" smtClean="0"/>
              <a:t>21</a:t>
            </a:fld>
            <a:endParaRPr lang="en-US"/>
          </a:p>
        </p:txBody>
      </p:sp>
    </p:spTree>
    <p:extLst>
      <p:ext uri="{BB962C8B-B14F-4D97-AF65-F5344CB8AC3E}">
        <p14:creationId xmlns:p14="http://schemas.microsoft.com/office/powerpoint/2010/main" val="377732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23</a:t>
            </a:fld>
            <a:endParaRPr lang="en-US"/>
          </a:p>
        </p:txBody>
      </p:sp>
    </p:spTree>
    <p:extLst>
      <p:ext uri="{BB962C8B-B14F-4D97-AF65-F5344CB8AC3E}">
        <p14:creationId xmlns:p14="http://schemas.microsoft.com/office/powerpoint/2010/main" val="1975231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6FC7ECA-DCDC-4B12-AAD3-8DE250C62A5A}" type="slidenum">
              <a:rPr lang="en-US" smtClean="0"/>
              <a:t>25</a:t>
            </a:fld>
            <a:endParaRPr lang="en-US"/>
          </a:p>
        </p:txBody>
      </p:sp>
    </p:spTree>
    <p:extLst>
      <p:ext uri="{BB962C8B-B14F-4D97-AF65-F5344CB8AC3E}">
        <p14:creationId xmlns:p14="http://schemas.microsoft.com/office/powerpoint/2010/main" val="412988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26</a:t>
            </a:fld>
            <a:endParaRPr lang="en-US"/>
          </a:p>
        </p:txBody>
      </p:sp>
    </p:spTree>
    <p:extLst>
      <p:ext uri="{BB962C8B-B14F-4D97-AF65-F5344CB8AC3E}">
        <p14:creationId xmlns:p14="http://schemas.microsoft.com/office/powerpoint/2010/main" val="412803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9</a:t>
            </a:fld>
            <a:endParaRPr lang="en-US"/>
          </a:p>
        </p:txBody>
      </p:sp>
    </p:spTree>
    <p:extLst>
      <p:ext uri="{BB962C8B-B14F-4D97-AF65-F5344CB8AC3E}">
        <p14:creationId xmlns:p14="http://schemas.microsoft.com/office/powerpoint/2010/main" val="304603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12</a:t>
            </a:fld>
            <a:endParaRPr lang="en-US"/>
          </a:p>
        </p:txBody>
      </p:sp>
    </p:spTree>
    <p:extLst>
      <p:ext uri="{BB962C8B-B14F-4D97-AF65-F5344CB8AC3E}">
        <p14:creationId xmlns:p14="http://schemas.microsoft.com/office/powerpoint/2010/main" val="175109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13</a:t>
            </a:fld>
            <a:endParaRPr lang="en-US"/>
          </a:p>
        </p:txBody>
      </p:sp>
    </p:spTree>
    <p:extLst>
      <p:ext uri="{BB962C8B-B14F-4D97-AF65-F5344CB8AC3E}">
        <p14:creationId xmlns:p14="http://schemas.microsoft.com/office/powerpoint/2010/main" val="3798862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14</a:t>
            </a:fld>
            <a:endParaRPr lang="en-US"/>
          </a:p>
        </p:txBody>
      </p:sp>
    </p:spTree>
    <p:extLst>
      <p:ext uri="{BB962C8B-B14F-4D97-AF65-F5344CB8AC3E}">
        <p14:creationId xmlns:p14="http://schemas.microsoft.com/office/powerpoint/2010/main" val="343882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15</a:t>
            </a:fld>
            <a:endParaRPr lang="en-US"/>
          </a:p>
        </p:txBody>
      </p:sp>
    </p:spTree>
    <p:extLst>
      <p:ext uri="{BB962C8B-B14F-4D97-AF65-F5344CB8AC3E}">
        <p14:creationId xmlns:p14="http://schemas.microsoft.com/office/powerpoint/2010/main" val="249960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16</a:t>
            </a:fld>
            <a:endParaRPr lang="en-US"/>
          </a:p>
        </p:txBody>
      </p:sp>
    </p:spTree>
    <p:extLst>
      <p:ext uri="{BB962C8B-B14F-4D97-AF65-F5344CB8AC3E}">
        <p14:creationId xmlns:p14="http://schemas.microsoft.com/office/powerpoint/2010/main" val="2303886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18</a:t>
            </a:fld>
            <a:endParaRPr lang="en-US"/>
          </a:p>
        </p:txBody>
      </p:sp>
    </p:spTree>
    <p:extLst>
      <p:ext uri="{BB962C8B-B14F-4D97-AF65-F5344CB8AC3E}">
        <p14:creationId xmlns:p14="http://schemas.microsoft.com/office/powerpoint/2010/main" val="3100944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FC7ECA-DCDC-4B12-AAD3-8DE250C62A5A}" type="slidenum">
              <a:rPr lang="en-US" smtClean="0"/>
              <a:t>19</a:t>
            </a:fld>
            <a:endParaRPr lang="en-US"/>
          </a:p>
        </p:txBody>
      </p:sp>
    </p:spTree>
    <p:extLst>
      <p:ext uri="{BB962C8B-B14F-4D97-AF65-F5344CB8AC3E}">
        <p14:creationId xmlns:p14="http://schemas.microsoft.com/office/powerpoint/2010/main" val="2422133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910080" y="359898"/>
            <a:ext cx="987552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418A0A68-35BF-4545-8FF5-07A892D81161}" type="datetimeFigureOut">
              <a:rPr lang="en-US" smtClean="0"/>
              <a:pPr/>
              <a:t>5/25/2022</a:t>
            </a:fld>
            <a:endParaRPr lang="en-US"/>
          </a:p>
        </p:txBody>
      </p:sp>
      <p:sp>
        <p:nvSpPr>
          <p:cNvPr id="20" name="Нижний колонтитул 19"/>
          <p:cNvSpPr>
            <a:spLocks noGrp="1"/>
          </p:cNvSpPr>
          <p:nvPr>
            <p:ph type="ftr" sz="quarter" idx="11"/>
          </p:nvPr>
        </p:nvSpPr>
        <p:spPr/>
        <p:txBody>
          <a:bodyPr/>
          <a:lstStyle/>
          <a:p>
            <a:endParaRPr lang="en-US"/>
          </a:p>
        </p:txBody>
      </p:sp>
      <p:sp>
        <p:nvSpPr>
          <p:cNvPr id="10" name="Номер слайда 9"/>
          <p:cNvSpPr>
            <a:spLocks noGrp="1"/>
          </p:cNvSpPr>
          <p:nvPr>
            <p:ph type="sldNum" sz="quarter" idx="12"/>
          </p:nvPr>
        </p:nvSpPr>
        <p:spPr/>
        <p:txBody>
          <a:bodyPr/>
          <a:lstStyle/>
          <a:p>
            <a:fld id="{9589B4B5-C7D4-4FD9-A27E-0A59EEBC3D86}" type="slidenum">
              <a:rPr lang="en-US" smtClean="0"/>
              <a:pPr/>
              <a:t>‹#›</a:t>
            </a:fld>
            <a:endParaRPr lang="en-US"/>
          </a:p>
        </p:txBody>
      </p:sp>
      <p:sp>
        <p:nvSpPr>
          <p:cNvPr id="8" name="Овал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18A0A68-35BF-4545-8FF5-07A892D81161}" type="datetimeFigureOut">
              <a:rPr lang="en-US" smtClean="0"/>
              <a:pPr/>
              <a:t>5/25/2022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4000" y="274640"/>
            <a:ext cx="2438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524000" y="274641"/>
            <a:ext cx="7416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18A0A68-35BF-4545-8FF5-07A892D81161}" type="datetimeFigureOut">
              <a:rPr lang="en-US" smtClean="0"/>
              <a:pPr/>
              <a:t>5/25/2022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418A0A68-35BF-4545-8FF5-07A892D81161}" type="datetimeFigureOut">
              <a:rPr lang="en-US" smtClean="0"/>
              <a:pPr/>
              <a:t>5/25/2022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418A0A68-35BF-4545-8FF5-07A892D81161}" type="datetimeFigureOut">
              <a:rPr lang="en-US" smtClean="0"/>
              <a:pPr/>
              <a:t>5/25/2022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9589B4B5-C7D4-4FD9-A27E-0A59EEBC3D86}" type="slidenum">
              <a:rPr lang="en-US" smtClean="0"/>
              <a:pPr/>
              <a:t>‹#›</a:t>
            </a:fld>
            <a:endParaRPr lang="en-US"/>
          </a:p>
        </p:txBody>
      </p:sp>
      <p:sp>
        <p:nvSpPr>
          <p:cNvPr id="10" name="Прямоугольник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18A0A68-35BF-4545-8FF5-07A892D81161}" type="datetimeFigureOut">
              <a:rPr lang="en-US" smtClean="0"/>
              <a:pPr/>
              <a:t>5/25/2022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418A0A68-35BF-4545-8FF5-07A892D81161}" type="datetimeFigureOut">
              <a:rPr lang="en-US" smtClean="0"/>
              <a:pPr/>
              <a:t>5/25/2022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4144" y="274320"/>
            <a:ext cx="999744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418A0A68-35BF-4545-8FF5-07A892D81161}" type="datetimeFigureOut">
              <a:rPr lang="en-US" smtClean="0"/>
              <a:pPr/>
              <a:t>5/25/2022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418A0A68-35BF-4545-8FF5-07A892D81161}" type="datetimeFigureOut">
              <a:rPr lang="en-US" smtClean="0"/>
              <a:pPr/>
              <a:t>5/25/2022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9589B4B5-C7D4-4FD9-A27E-0A59EEBC3D86}" type="slidenum">
              <a:rPr lang="en-US" smtClean="0"/>
              <a:pPr/>
              <a:t>‹#›</a:t>
            </a:fld>
            <a:endParaRPr lang="en-US"/>
          </a:p>
        </p:txBody>
      </p:sp>
      <p:sp>
        <p:nvSpPr>
          <p:cNvPr id="6" name="Прямоугольник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418A0A68-35BF-4545-8FF5-07A892D81161}" type="datetimeFigureOut">
              <a:rPr lang="en-US" smtClean="0"/>
              <a:pPr/>
              <a:t>5/25/2022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589B4B5-C7D4-4FD9-A27E-0A59EEBC3D86}" type="slidenum">
              <a:rPr lang="en-US" smtClean="0"/>
              <a:pPr/>
              <a:t>‹#›</a:t>
            </a:fld>
            <a:endParaRPr lang="en-US"/>
          </a:p>
        </p:txBody>
      </p: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418A0A68-35BF-4545-8FF5-07A892D81161}" type="datetimeFigureOut">
              <a:rPr lang="en-US" smtClean="0"/>
              <a:pPr/>
              <a:t>5/25/2022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9589B4B5-C7D4-4FD9-A27E-0A59EEBC3D86}" type="slidenum">
              <a:rPr lang="en-US" smtClean="0"/>
              <a:pPr/>
              <a:t>‹#›</a:t>
            </a:fld>
            <a:endParaRPr lang="en-US"/>
          </a:p>
        </p:txBody>
      </p:sp>
      <p:sp>
        <p:nvSpPr>
          <p:cNvPr id="8" name="Прямоугольник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914144" y="274638"/>
            <a:ext cx="999744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8A0A68-35BF-4545-8FF5-07A892D81161}" type="datetimeFigureOut">
              <a:rPr lang="en-US" smtClean="0"/>
              <a:pPr/>
              <a:t>5/25/2022</a:t>
            </a:fld>
            <a:endParaRPr lang="en-US"/>
          </a:p>
        </p:txBody>
      </p:sp>
      <p:sp>
        <p:nvSpPr>
          <p:cNvPr id="10" name="Нижний колонтитул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Номер слайда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589B4B5-C7D4-4FD9-A27E-0A59EEBC3D86}" type="slidenum">
              <a:rPr lang="en-US" smtClean="0"/>
              <a:pPr/>
              <a:t>‹#›</a:t>
            </a:fld>
            <a:endParaRPr lang="en-US"/>
          </a:p>
        </p:txBody>
      </p:sp>
      <p:sp>
        <p:nvSpPr>
          <p:cNvPr id="15" name="Прямоугольник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spd="slow">
    <p:cove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20F0B6D-D40A-428E-8FDE-1539632083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9864" y="878245"/>
            <a:ext cx="3991041" cy="5528922"/>
          </a:xfrm>
        </p:spPr>
      </p:pic>
      <p:pic>
        <p:nvPicPr>
          <p:cNvPr id="3" name="Рисунок 6" descr="Без названия">
            <a:extLst>
              <a:ext uri="{FF2B5EF4-FFF2-40B4-BE49-F238E27FC236}">
                <a16:creationId xmlns:a16="http://schemas.microsoft.com/office/drawing/2014/main" id="{A18D04DF-4BD8-4EE1-91B3-E81CF4D7B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718" y="4464078"/>
            <a:ext cx="2095254" cy="20952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a:extLst>
              <a:ext uri="{FF2B5EF4-FFF2-40B4-BE49-F238E27FC236}">
                <a16:creationId xmlns:a16="http://schemas.microsoft.com/office/drawing/2014/main" id="{0730BA47-2505-4E4E-B8BA-E101220168DF}"/>
              </a:ext>
            </a:extLst>
          </p:cNvPr>
          <p:cNvPicPr>
            <a:picLocks noChangeAspect="1" noChangeArrowheads="1"/>
          </p:cNvPicPr>
          <p:nvPr/>
        </p:nvPicPr>
        <p:blipFill>
          <a:blip r:embed="rId4" cstate="print"/>
          <a:srcRect/>
          <a:stretch>
            <a:fillRect/>
          </a:stretch>
        </p:blipFill>
        <p:spPr bwMode="auto">
          <a:xfrm>
            <a:off x="9980951" y="108804"/>
            <a:ext cx="1838383" cy="2001466"/>
          </a:xfrm>
          <a:prstGeom prst="rect">
            <a:avLst/>
          </a:prstGeom>
          <a:noFill/>
        </p:spPr>
      </p:pic>
      <p:sp>
        <p:nvSpPr>
          <p:cNvPr id="2" name="Rectangle 1">
            <a:extLst>
              <a:ext uri="{FF2B5EF4-FFF2-40B4-BE49-F238E27FC236}">
                <a16:creationId xmlns:a16="http://schemas.microsoft.com/office/drawing/2014/main" id="{D10398FB-54C2-4C0E-AC9D-ADF2A535667C}"/>
              </a:ext>
            </a:extLst>
          </p:cNvPr>
          <p:cNvSpPr/>
          <p:nvPr/>
        </p:nvSpPr>
        <p:spPr>
          <a:xfrm>
            <a:off x="2174789" y="108804"/>
            <a:ext cx="7809470" cy="769441"/>
          </a:xfrm>
          <a:prstGeom prst="rect">
            <a:avLst/>
          </a:prstGeom>
        </p:spPr>
        <p:txBody>
          <a:bodyPr wrap="square">
            <a:spAutoFit/>
          </a:bodyPr>
          <a:lstStyle/>
          <a:p>
            <a:pPr algn="ctr"/>
            <a:r>
              <a:rPr lang="ka-GE" sz="2200" b="1" dirty="0">
                <a:solidFill>
                  <a:schemeClr val="accent6"/>
                </a:solidFill>
                <a:effectLst>
                  <a:outerShdw blurRad="38100" dist="38100" dir="2700000" algn="tl">
                    <a:srgbClr val="000000">
                      <a:alpha val="43137"/>
                    </a:srgbClr>
                  </a:outerShdw>
                </a:effectLst>
              </a:rPr>
              <a:t>ბათუმის შოთა რუსთაველის სახელმწიფო უნივერსიტეტი</a:t>
            </a:r>
            <a:r>
              <a:rPr lang="ka-GE" sz="2200" b="1" dirty="0">
                <a:effectLst>
                  <a:outerShdw blurRad="38100" dist="38100" dir="2700000" algn="tl">
                    <a:srgbClr val="000000">
                      <a:alpha val="43137"/>
                    </a:srgbClr>
                  </a:outerShdw>
                </a:effectLst>
              </a:rPr>
              <a:t> </a:t>
            </a:r>
            <a:br>
              <a:rPr lang="ru-RU" sz="2200" b="1" dirty="0">
                <a:effectLst>
                  <a:outerShdw blurRad="38100" dist="38100" dir="2700000" algn="tl">
                    <a:srgbClr val="000000">
                      <a:alpha val="43137"/>
                    </a:srgbClr>
                  </a:outerShdw>
                </a:effectLst>
              </a:rPr>
            </a:br>
            <a:r>
              <a:rPr lang="ka-GE" sz="2200" b="1" dirty="0">
                <a:solidFill>
                  <a:schemeClr val="accent6"/>
                </a:solidFill>
                <a:effectLst>
                  <a:outerShdw blurRad="38100" dist="38100" dir="2700000" algn="tl">
                    <a:srgbClr val="000000">
                      <a:alpha val="43137"/>
                    </a:srgbClr>
                  </a:outerShdw>
                </a:effectLst>
              </a:rPr>
              <a:t>ჰუმანიტარულ მეცნიერებათა ფაკულტეტი</a:t>
            </a:r>
            <a:endParaRPr lang="en-US" sz="2200" b="1"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674D93F3-F4A6-49C1-A9BD-90C899A1B4EA}"/>
              </a:ext>
            </a:extLst>
          </p:cNvPr>
          <p:cNvSpPr/>
          <p:nvPr/>
        </p:nvSpPr>
        <p:spPr>
          <a:xfrm>
            <a:off x="4878939" y="6416987"/>
            <a:ext cx="1742144" cy="369332"/>
          </a:xfrm>
          <a:prstGeom prst="rect">
            <a:avLst/>
          </a:prstGeom>
        </p:spPr>
        <p:txBody>
          <a:bodyPr wrap="none">
            <a:spAutoFit/>
          </a:bodyPr>
          <a:lstStyle/>
          <a:p>
            <a:r>
              <a:rPr lang="ka-GE" dirty="0">
                <a:solidFill>
                  <a:schemeClr val="accent6"/>
                </a:solidFill>
              </a:rPr>
              <a:t>ბათუმი, 202</a:t>
            </a:r>
            <a:r>
              <a:rPr lang="en-US" dirty="0">
                <a:solidFill>
                  <a:schemeClr val="accent6"/>
                </a:solidFill>
              </a:rPr>
              <a:t>2</a:t>
            </a:r>
            <a:r>
              <a:rPr lang="ka-GE" dirty="0">
                <a:solidFill>
                  <a:schemeClr val="accent6"/>
                </a:solidFill>
              </a:rPr>
              <a:t> წ</a:t>
            </a:r>
            <a:endParaRPr lang="en-US" dirty="0"/>
          </a:p>
        </p:txBody>
      </p:sp>
    </p:spTree>
    <p:extLst>
      <p:ext uri="{BB962C8B-B14F-4D97-AF65-F5344CB8AC3E}">
        <p14:creationId xmlns:p14="http://schemas.microsoft.com/office/powerpoint/2010/main" val="993055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36165-D739-4F95-BDF2-E3B7EA8A25DE}"/>
              </a:ext>
            </a:extLst>
          </p:cNvPr>
          <p:cNvSpPr>
            <a:spLocks noGrp="1"/>
          </p:cNvSpPr>
          <p:nvPr>
            <p:ph idx="1"/>
          </p:nvPr>
        </p:nvSpPr>
        <p:spPr>
          <a:xfrm>
            <a:off x="1914144" y="428368"/>
            <a:ext cx="9997440" cy="5820032"/>
          </a:xfrm>
        </p:spPr>
        <p:txBody>
          <a:bodyPr>
            <a:normAutofit fontScale="92500" lnSpcReduction="20000"/>
          </a:bodyPr>
          <a:lstStyle/>
          <a:p>
            <a:pPr marL="82296" indent="0">
              <a:buNone/>
            </a:pPr>
            <a:r>
              <a:rPr lang="ka-GE" b="1" dirty="0">
                <a:solidFill>
                  <a:srgbClr val="002060"/>
                </a:solidFill>
              </a:rPr>
              <a:t>უნდა აღვნიშნოთ, რომ მკვლევარი, რომელიც შეეცდება გააერთიანოს ფიზიკური ობიექტები მხოლოდ აღქმის საფუძველზე, წააწყდება პრობლემას ონტოლოგიაში: ფიზიკური ობიექტები არაერთგვაროვანია:</a:t>
            </a:r>
            <a:endParaRPr lang="en-US" b="1" dirty="0">
              <a:solidFill>
                <a:srgbClr val="002060"/>
              </a:solidFill>
            </a:endParaRPr>
          </a:p>
          <a:p>
            <a:endParaRPr lang="en-US" b="1" dirty="0"/>
          </a:p>
          <a:p>
            <a:r>
              <a:rPr lang="ka-GE" sz="2800" b="1" dirty="0"/>
              <a:t>აღქმისათვის მიუწვდომელი</a:t>
            </a:r>
            <a:endParaRPr lang="en-US" sz="2800" dirty="0"/>
          </a:p>
          <a:p>
            <a:pPr marL="82296" indent="0">
              <a:buNone/>
            </a:pPr>
            <a:r>
              <a:rPr lang="ka-GE" sz="2800" dirty="0"/>
              <a:t>გენი, გლიცინი, ლიზინი, ადინინი, ციტოზინი</a:t>
            </a:r>
            <a:endParaRPr lang="en-US" sz="2800" dirty="0"/>
          </a:p>
          <a:p>
            <a:r>
              <a:rPr lang="ka-GE" sz="2800" b="1" dirty="0"/>
              <a:t>აღქმით შეუწვდენელი</a:t>
            </a:r>
            <a:endParaRPr lang="en-US" sz="2800" dirty="0"/>
          </a:p>
          <a:p>
            <a:pPr marL="82296" indent="0">
              <a:buNone/>
            </a:pPr>
            <a:r>
              <a:rPr lang="ka-GE" sz="2800" dirty="0"/>
              <a:t>გალაქტიკა, დედამიწა, სამყარო, უნივერსუმი</a:t>
            </a:r>
            <a:endParaRPr lang="en-US" sz="2800" dirty="0"/>
          </a:p>
          <a:p>
            <a:r>
              <a:rPr lang="ka-GE" sz="2800" b="1" dirty="0"/>
              <a:t>არანამდვილი ფიზიკური ობიექტები</a:t>
            </a:r>
            <a:endParaRPr lang="en-US" sz="2800" dirty="0"/>
          </a:p>
          <a:p>
            <a:pPr marL="82296" indent="0">
              <a:buNone/>
            </a:pPr>
            <a:r>
              <a:rPr lang="ka-GE" sz="2800" b="1" dirty="0"/>
              <a:t>(არ არსებობს წმინდა სახით)</a:t>
            </a:r>
            <a:endParaRPr lang="en-US" sz="2800" dirty="0"/>
          </a:p>
          <a:p>
            <a:pPr marL="82296" indent="0">
              <a:buNone/>
            </a:pPr>
            <a:r>
              <a:rPr lang="ka-GE" sz="2800" dirty="0"/>
              <a:t>აზოტი, წყალბადი, მაგნიუმი, ნატრიუმი</a:t>
            </a:r>
            <a:endParaRPr lang="en-US" sz="2800" dirty="0"/>
          </a:p>
          <a:p>
            <a:r>
              <a:rPr lang="ka-GE" sz="2800" b="1" dirty="0"/>
              <a:t>მოჩვენებითი ობიექტები</a:t>
            </a:r>
            <a:endParaRPr lang="en-US" sz="2800" dirty="0"/>
          </a:p>
          <a:p>
            <a:pPr marL="82296" indent="0">
              <a:buNone/>
            </a:pPr>
            <a:r>
              <a:rPr lang="ka-GE" sz="2800" dirty="0"/>
              <a:t>მირაჟი, მოლანდება, ხილვა, მოჩვენება</a:t>
            </a:r>
            <a:endParaRPr lang="en-US" sz="2800" dirty="0"/>
          </a:p>
          <a:p>
            <a:endParaRPr lang="en-US" dirty="0"/>
          </a:p>
        </p:txBody>
      </p:sp>
      <p:pic>
        <p:nvPicPr>
          <p:cNvPr id="4" name="Рисунок 6" descr="Без названия">
            <a:extLst>
              <a:ext uri="{FF2B5EF4-FFF2-40B4-BE49-F238E27FC236}">
                <a16:creationId xmlns:a16="http://schemas.microsoft.com/office/drawing/2014/main" id="{F4E8045E-C854-4A79-8EF8-CDA9AA88F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773" y="4893276"/>
            <a:ext cx="1680519" cy="1680519"/>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id="{0930DE26-CAD2-4DFE-AE40-D43029AD47E3}"/>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727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0D0CF9-8D52-40E6-9B05-D25ED20A7387}"/>
              </a:ext>
            </a:extLst>
          </p:cNvPr>
          <p:cNvSpPr>
            <a:spLocks noGrp="1"/>
          </p:cNvSpPr>
          <p:nvPr>
            <p:ph idx="1"/>
          </p:nvPr>
        </p:nvSpPr>
        <p:spPr>
          <a:xfrm>
            <a:off x="1963571" y="912341"/>
            <a:ext cx="9997440" cy="4800600"/>
          </a:xfrm>
        </p:spPr>
        <p:txBody>
          <a:bodyPr/>
          <a:lstStyle/>
          <a:p>
            <a:r>
              <a:rPr lang="ka-GE" b="1" dirty="0"/>
              <a:t>ფიზიკურ ობიექტებს: </a:t>
            </a:r>
            <a:r>
              <a:rPr lang="en-US" b="1" dirty="0"/>
              <a:t> </a:t>
            </a:r>
            <a:r>
              <a:rPr lang="ka-GE" b="1" dirty="0">
                <a:solidFill>
                  <a:srgbClr val="0070C0"/>
                </a:solidFill>
              </a:rPr>
              <a:t>ქვას, მზეს, ჰაერს, ცას, ნაკადულს, დღეს, სიცილს... </a:t>
            </a:r>
            <a:r>
              <a:rPr lang="ka-GE" b="1" dirty="0"/>
              <a:t>საერთო აქვთ </a:t>
            </a:r>
            <a:r>
              <a:rPr lang="ka-GE" b="1" u="sng" dirty="0"/>
              <a:t>ქვემდებარისა და დამატების </a:t>
            </a:r>
            <a:r>
              <a:rPr lang="ka-GE" b="1" dirty="0"/>
              <a:t>სინტაქსური პოზიციები წინადადებაში, რის საფუძველზედაც ისინი შეიძლება გავაერთიანოთ ენობრივად და მენტალურად. მიუხედავად ამისა ფიზიკური ობიექტების ერთ კლასში გაერთიანებაც ბოლომდე ვერ წყვეტს პრობლემას; </a:t>
            </a:r>
            <a:endParaRPr lang="en-US" b="1" dirty="0"/>
          </a:p>
          <a:p>
            <a:endParaRPr lang="en-US" b="1" dirty="0"/>
          </a:p>
        </p:txBody>
      </p:sp>
      <p:pic>
        <p:nvPicPr>
          <p:cNvPr id="4" name="Рисунок 6" descr="Без названия">
            <a:extLst>
              <a:ext uri="{FF2B5EF4-FFF2-40B4-BE49-F238E27FC236}">
                <a16:creationId xmlns:a16="http://schemas.microsoft.com/office/drawing/2014/main" id="{53657B98-3844-4978-8B1B-8B396FE11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146" y="5148649"/>
            <a:ext cx="1425146" cy="142514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9B396E58-47A1-42BB-9285-6276105A25B3}"/>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625740"/>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D307DA-F6E6-4851-8286-60E7A57D86EB}"/>
              </a:ext>
            </a:extLst>
          </p:cNvPr>
          <p:cNvSpPr>
            <a:spLocks noGrp="1"/>
          </p:cNvSpPr>
          <p:nvPr>
            <p:ph idx="1"/>
          </p:nvPr>
        </p:nvSpPr>
        <p:spPr>
          <a:xfrm>
            <a:off x="1988284" y="1028700"/>
            <a:ext cx="9997440" cy="4800600"/>
          </a:xfrm>
        </p:spPr>
        <p:txBody>
          <a:bodyPr/>
          <a:lstStyle/>
          <a:p>
            <a:pPr marL="82296" indent="0">
              <a:buNone/>
            </a:pPr>
            <a:r>
              <a:rPr lang="en-US" dirty="0"/>
              <a:t>  </a:t>
            </a:r>
            <a:r>
              <a:rPr lang="ka-GE" dirty="0"/>
              <a:t>ფიზიკური საგნების აღმნიშვნელი არსებითი სახელები არ გამოხატავენ საგნობრიობას ყველა შემთხვევაში:</a:t>
            </a:r>
            <a:endParaRPr lang="en-US" dirty="0"/>
          </a:p>
          <a:p>
            <a:r>
              <a:rPr lang="en-US" dirty="0">
                <a:solidFill>
                  <a:srgbClr val="002060"/>
                </a:solidFill>
              </a:rPr>
              <a:t>I </a:t>
            </a:r>
            <a:r>
              <a:rPr lang="ka-GE" dirty="0">
                <a:solidFill>
                  <a:srgbClr val="002060"/>
                </a:solidFill>
              </a:rPr>
              <a:t>ვ. ჰუმბოლდტის თანახმად, ყოველი სრულმნიშვნელოვანი სიტყვა ცალკე აღებული გამოხატავს ცნებას.</a:t>
            </a:r>
            <a:endParaRPr lang="en-US" dirty="0">
              <a:solidFill>
                <a:srgbClr val="002060"/>
              </a:solidFill>
            </a:endParaRPr>
          </a:p>
          <a:p>
            <a:r>
              <a:rPr lang="en-US" dirty="0">
                <a:solidFill>
                  <a:srgbClr val="002060"/>
                </a:solidFill>
              </a:rPr>
              <a:t>II </a:t>
            </a:r>
            <a:r>
              <a:rPr lang="ka-GE" dirty="0">
                <a:solidFill>
                  <a:srgbClr val="002060"/>
                </a:solidFill>
              </a:rPr>
              <a:t>მაგრამ წინადადებაშიც არსებითი სახელები ყოველთვის არ აღნიშნავენ ფიზიკურ საგანს: </a:t>
            </a:r>
            <a:endParaRPr lang="en-US" dirty="0">
              <a:solidFill>
                <a:srgbClr val="002060"/>
              </a:solidFill>
            </a:endParaRPr>
          </a:p>
          <a:p>
            <a:endParaRPr lang="en-US" dirty="0"/>
          </a:p>
        </p:txBody>
      </p:sp>
      <p:pic>
        <p:nvPicPr>
          <p:cNvPr id="4" name="Рисунок 6" descr="Без названия">
            <a:extLst>
              <a:ext uri="{FF2B5EF4-FFF2-40B4-BE49-F238E27FC236}">
                <a16:creationId xmlns:a16="http://schemas.microsoft.com/office/drawing/2014/main" id="{4082DE2B-A79B-483E-9527-B71DA5FED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2099" y="5292810"/>
            <a:ext cx="1466336" cy="146633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49FD145B-854B-48DE-B0BC-A1BB851C9271}"/>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2525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89EDB-62B5-4911-9798-EC8FD583C7E3}"/>
              </a:ext>
            </a:extLst>
          </p:cNvPr>
          <p:cNvSpPr>
            <a:spLocks noGrp="1"/>
          </p:cNvSpPr>
          <p:nvPr>
            <p:ph idx="1"/>
          </p:nvPr>
        </p:nvSpPr>
        <p:spPr>
          <a:xfrm>
            <a:off x="1650533" y="829644"/>
            <a:ext cx="9997440" cy="4800600"/>
          </a:xfrm>
        </p:spPr>
        <p:txBody>
          <a:bodyPr/>
          <a:lstStyle/>
          <a:p>
            <a:r>
              <a:rPr lang="ka-GE" dirty="0">
                <a:solidFill>
                  <a:srgbClr val="002060"/>
                </a:solidFill>
              </a:rPr>
              <a:t>„ბულბული გალობს“, „ძაღლი იკბინება“</a:t>
            </a:r>
            <a:r>
              <a:rPr lang="en-US" dirty="0">
                <a:solidFill>
                  <a:srgbClr val="002060"/>
                </a:solidFill>
              </a:rPr>
              <a:t>;</a:t>
            </a:r>
          </a:p>
          <a:p>
            <a:r>
              <a:rPr lang="ka-GE" dirty="0">
                <a:solidFill>
                  <a:srgbClr val="002060"/>
                </a:solidFill>
              </a:rPr>
              <a:t>„ეს არის ბულბული“, „ეს არის ძაღლი“</a:t>
            </a:r>
            <a:r>
              <a:rPr lang="en-US" dirty="0">
                <a:solidFill>
                  <a:srgbClr val="002060"/>
                </a:solidFill>
              </a:rPr>
              <a:t>;</a:t>
            </a:r>
          </a:p>
          <a:p>
            <a:endParaRPr lang="en-US" dirty="0"/>
          </a:p>
          <a:p>
            <a:pPr marL="82296" indent="0">
              <a:buNone/>
            </a:pPr>
            <a:endParaRPr lang="en-US" dirty="0"/>
          </a:p>
          <a:p>
            <a:r>
              <a:rPr lang="ka-GE" dirty="0">
                <a:solidFill>
                  <a:srgbClr val="002060"/>
                </a:solidFill>
              </a:rPr>
              <a:t>ბულბული გალობს გაზაფხულზე. </a:t>
            </a:r>
            <a:endParaRPr lang="en-US" dirty="0">
              <a:solidFill>
                <a:srgbClr val="002060"/>
              </a:solidFill>
            </a:endParaRPr>
          </a:p>
          <a:p>
            <a:r>
              <a:rPr lang="ka-GE" dirty="0">
                <a:solidFill>
                  <a:srgbClr val="002060"/>
                </a:solidFill>
              </a:rPr>
              <a:t>დღეს ბაღში ბულბული გალობდა.</a:t>
            </a:r>
            <a:endParaRPr lang="en-US" dirty="0">
              <a:solidFill>
                <a:srgbClr val="002060"/>
              </a:solidFill>
            </a:endParaRPr>
          </a:p>
          <a:p>
            <a:r>
              <a:rPr lang="ka-GE" dirty="0">
                <a:solidFill>
                  <a:srgbClr val="002060"/>
                </a:solidFill>
              </a:rPr>
              <a:t>ავი ძაღლი იკბინება.</a:t>
            </a:r>
            <a:endParaRPr lang="en-US" dirty="0">
              <a:solidFill>
                <a:srgbClr val="002060"/>
              </a:solidFill>
            </a:endParaRPr>
          </a:p>
          <a:p>
            <a:r>
              <a:rPr lang="ka-GE" dirty="0">
                <a:solidFill>
                  <a:srgbClr val="002060"/>
                </a:solidFill>
              </a:rPr>
              <a:t>ამ ძაღლმა მიკბინა. </a:t>
            </a:r>
            <a:endParaRPr lang="en-US" dirty="0">
              <a:solidFill>
                <a:srgbClr val="002060"/>
              </a:solidFill>
            </a:endParaRPr>
          </a:p>
          <a:p>
            <a:endParaRPr lang="en-US" dirty="0"/>
          </a:p>
        </p:txBody>
      </p:sp>
      <p:pic>
        <p:nvPicPr>
          <p:cNvPr id="4" name="Рисунок 6" descr="Без названия">
            <a:extLst>
              <a:ext uri="{FF2B5EF4-FFF2-40B4-BE49-F238E27FC236}">
                <a16:creationId xmlns:a16="http://schemas.microsoft.com/office/drawing/2014/main" id="{85D9DCA4-8FEC-4EC2-BEAF-B003531D0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882" y="3311715"/>
            <a:ext cx="2150076" cy="21500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96B7527-0301-4E06-9BD7-8D88A9DB6202}"/>
              </a:ext>
            </a:extLst>
          </p:cNvPr>
          <p:cNvSpPr/>
          <p:nvPr/>
        </p:nvSpPr>
        <p:spPr>
          <a:xfrm>
            <a:off x="1556127" y="40420"/>
            <a:ext cx="9997440" cy="830997"/>
          </a:xfrm>
          <a:prstGeom prst="rect">
            <a:avLst/>
          </a:prstGeom>
        </p:spPr>
        <p:txBody>
          <a:bodyPr wrap="square">
            <a:spAutoFit/>
          </a:bodyPr>
          <a:lstStyle/>
          <a:p>
            <a:r>
              <a:rPr lang="en-US" sz="2400" b="1" dirty="0"/>
              <a:t>1. </a:t>
            </a:r>
            <a:r>
              <a:rPr lang="ka-GE" sz="2400" b="1" dirty="0"/>
              <a:t>არისტოტელეს თანახმად, საგნის აღმნიშვნელი სიტყვა მსჯელობაში საგანს გადმოსცემს მხოლოდ სუბიექტის პოზიციაში, მაგალითად: </a:t>
            </a:r>
            <a:endParaRPr lang="en-US" sz="2400" b="1" dirty="0"/>
          </a:p>
        </p:txBody>
      </p:sp>
      <p:sp>
        <p:nvSpPr>
          <p:cNvPr id="5" name="Rectangle 4">
            <a:extLst>
              <a:ext uri="{FF2B5EF4-FFF2-40B4-BE49-F238E27FC236}">
                <a16:creationId xmlns:a16="http://schemas.microsoft.com/office/drawing/2014/main" id="{7BF0ECA0-0966-43C1-8EF0-3D95935C679A}"/>
              </a:ext>
            </a:extLst>
          </p:cNvPr>
          <p:cNvSpPr/>
          <p:nvPr/>
        </p:nvSpPr>
        <p:spPr>
          <a:xfrm>
            <a:off x="1650533" y="2070954"/>
            <a:ext cx="9997440" cy="867802"/>
          </a:xfrm>
          <a:prstGeom prst="rect">
            <a:avLst/>
          </a:prstGeom>
        </p:spPr>
        <p:txBody>
          <a:bodyPr wrap="square">
            <a:spAutoFit/>
          </a:bodyPr>
          <a:lstStyle/>
          <a:p>
            <a:pPr marR="0" lvl="0" algn="just">
              <a:lnSpc>
                <a:spcPct val="107000"/>
              </a:lnSpc>
              <a:spcBef>
                <a:spcPts val="0"/>
              </a:spcBef>
              <a:spcAft>
                <a:spcPts val="800"/>
              </a:spcAft>
            </a:pPr>
            <a:r>
              <a:rPr lang="en-US" sz="2400" b="1" dirty="0"/>
              <a:t>2. </a:t>
            </a:r>
            <a:r>
              <a:rPr lang="ka-GE" sz="2400" b="1" dirty="0"/>
              <a:t>სუბიექტის პოზიციაშიც არსებითი სახელი ყოველთვის არ აღნიშნავს საგანს. შევადაროთ: </a:t>
            </a:r>
            <a:endParaRPr lang="en-US" sz="2400" b="1" dirty="0"/>
          </a:p>
        </p:txBody>
      </p:sp>
      <p:pic>
        <p:nvPicPr>
          <p:cNvPr id="13" name="Graphic 12" descr="Arrow Rotate right">
            <a:extLst>
              <a:ext uri="{FF2B5EF4-FFF2-40B4-BE49-F238E27FC236}">
                <a16:creationId xmlns:a16="http://schemas.microsoft.com/office/drawing/2014/main" id="{65A4FC96-5B21-46E9-9288-F98B68435E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129518">
            <a:off x="1527486" y="4546761"/>
            <a:ext cx="769307" cy="769307"/>
          </a:xfrm>
          <a:prstGeom prst="rect">
            <a:avLst/>
          </a:prstGeom>
        </p:spPr>
      </p:pic>
      <p:pic>
        <p:nvPicPr>
          <p:cNvPr id="14" name="Graphic 13" descr="Arrow Rotate right">
            <a:extLst>
              <a:ext uri="{FF2B5EF4-FFF2-40B4-BE49-F238E27FC236}">
                <a16:creationId xmlns:a16="http://schemas.microsoft.com/office/drawing/2014/main" id="{F327753C-69EC-42CD-A40E-009E2AA52E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442492">
            <a:off x="1694261" y="3449849"/>
            <a:ext cx="696516" cy="696516"/>
          </a:xfrm>
          <a:prstGeom prst="rect">
            <a:avLst/>
          </a:prstGeom>
        </p:spPr>
      </p:pic>
      <p:sp>
        <p:nvSpPr>
          <p:cNvPr id="17" name="Content Placeholder 2">
            <a:extLst>
              <a:ext uri="{FF2B5EF4-FFF2-40B4-BE49-F238E27FC236}">
                <a16:creationId xmlns:a16="http://schemas.microsoft.com/office/drawing/2014/main" id="{713E1DD5-703D-45AD-8E63-7C1A232F23C3}"/>
              </a:ext>
            </a:extLst>
          </p:cNvPr>
          <p:cNvSpPr txBox="1">
            <a:spLocks/>
          </p:cNvSpPr>
          <p:nvPr/>
        </p:nvSpPr>
        <p:spPr>
          <a:xfrm>
            <a:off x="1381762" y="5420827"/>
            <a:ext cx="10825889" cy="1197722"/>
          </a:xfrm>
          <a:prstGeom prst="rect">
            <a:avLst/>
          </a:prstGeom>
        </p:spPr>
        <p:txBody>
          <a:bodyPr>
            <a:normAutofit fontScale="700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sz="2800" dirty="0"/>
              <a:t>3. </a:t>
            </a:r>
            <a:r>
              <a:rPr lang="ka-GE" sz="3100" b="1" dirty="0"/>
              <a:t>ყველა ენაში არსებითი სახელები გამოიყენებიან </a:t>
            </a:r>
            <a:r>
              <a:rPr lang="ka-GE" sz="3100" b="1" dirty="0">
                <a:solidFill>
                  <a:srgbClr val="002060"/>
                </a:solidFill>
              </a:rPr>
              <a:t>ატრიბუტული</a:t>
            </a:r>
            <a:r>
              <a:rPr lang="ka-GE" sz="3100" b="1" dirty="0"/>
              <a:t> (წიგნის მაღაზია, ტყავის ქურთუკი) და </a:t>
            </a:r>
            <a:r>
              <a:rPr lang="ka-GE" sz="3100" b="1" dirty="0">
                <a:solidFill>
                  <a:srgbClr val="002060"/>
                </a:solidFill>
              </a:rPr>
              <a:t>ადვერბიალური</a:t>
            </a:r>
            <a:r>
              <a:rPr lang="ka-GE" sz="3100" b="1" dirty="0"/>
              <a:t>(გარემოებითი) მნიშვნელობით (მაღაზიაში, მაგიდაზე, ჰაერში), რომელიც არ არის საგნობრივი.</a:t>
            </a:r>
            <a:endParaRPr lang="en-US" sz="3100" b="1" dirty="0"/>
          </a:p>
          <a:p>
            <a:pPr marL="82296" indent="0">
              <a:buFont typeface="Wingdings 2"/>
              <a:buNone/>
            </a:pPr>
            <a:endParaRPr lang="en-US" dirty="0"/>
          </a:p>
        </p:txBody>
      </p:sp>
      <p:sp>
        <p:nvSpPr>
          <p:cNvPr id="6" name="Arrow: Down 5">
            <a:extLst>
              <a:ext uri="{FF2B5EF4-FFF2-40B4-BE49-F238E27FC236}">
                <a16:creationId xmlns:a16="http://schemas.microsoft.com/office/drawing/2014/main" id="{AED8B54F-B266-44B2-A720-1477AB9E889C}"/>
              </a:ext>
            </a:extLst>
          </p:cNvPr>
          <p:cNvSpPr/>
          <p:nvPr/>
        </p:nvSpPr>
        <p:spPr>
          <a:xfrm>
            <a:off x="1400434" y="3738005"/>
            <a:ext cx="261002" cy="45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8BBD8C1-E8C3-450E-B5E4-73E8CECC4883}"/>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6253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E308-CAA1-43F2-8B06-B520CBF70F1F}"/>
              </a:ext>
            </a:extLst>
          </p:cNvPr>
          <p:cNvSpPr>
            <a:spLocks noGrp="1"/>
          </p:cNvSpPr>
          <p:nvPr>
            <p:ph idx="1"/>
          </p:nvPr>
        </p:nvSpPr>
        <p:spPr>
          <a:xfrm>
            <a:off x="1642296" y="2636108"/>
            <a:ext cx="9997440" cy="3418703"/>
          </a:xfrm>
        </p:spPr>
        <p:txBody>
          <a:bodyPr/>
          <a:lstStyle/>
          <a:p>
            <a:r>
              <a:rPr lang="ka-GE" b="1" dirty="0">
                <a:solidFill>
                  <a:srgbClr val="002060"/>
                </a:solidFill>
              </a:rPr>
              <a:t>თავი I    სახელის ცნების ისტორიისათვის</a:t>
            </a:r>
            <a:endParaRPr lang="en-US" sz="2000" dirty="0">
              <a:solidFill>
                <a:srgbClr val="002060"/>
              </a:solidFill>
            </a:endParaRPr>
          </a:p>
          <a:p>
            <a:pPr lvl="1"/>
            <a:r>
              <a:rPr lang="ka-GE" dirty="0">
                <a:solidFill>
                  <a:srgbClr val="002060"/>
                </a:solidFill>
              </a:rPr>
              <a:t>სახელის რაობა საკრალურ და ფილოსოფიურ ტექსტებში;</a:t>
            </a:r>
            <a:endParaRPr lang="en-US" sz="1800" dirty="0">
              <a:solidFill>
                <a:srgbClr val="002060"/>
              </a:solidFill>
            </a:endParaRPr>
          </a:p>
          <a:p>
            <a:pPr lvl="1"/>
            <a:r>
              <a:rPr lang="ka-GE" dirty="0">
                <a:solidFill>
                  <a:srgbClr val="002060"/>
                </a:solidFill>
              </a:rPr>
              <a:t>საგნების, სიტყვებისა და იდეების ურთიერთმიმართების პრობლემა ფილოსოფიურ აზროვნებაში; </a:t>
            </a:r>
            <a:endParaRPr lang="en-US" sz="1800" dirty="0">
              <a:solidFill>
                <a:srgbClr val="002060"/>
              </a:solidFill>
            </a:endParaRPr>
          </a:p>
          <a:p>
            <a:pPr lvl="1"/>
            <a:r>
              <a:rPr lang="ka-GE" dirty="0">
                <a:solidFill>
                  <a:srgbClr val="002060"/>
                </a:solidFill>
              </a:rPr>
              <a:t>სახელის ადგილი კამათში უნივერსალიების შესახებ;</a:t>
            </a:r>
            <a:endParaRPr lang="en-US" sz="1800" dirty="0">
              <a:solidFill>
                <a:srgbClr val="002060"/>
              </a:solidFill>
            </a:endParaRPr>
          </a:p>
          <a:p>
            <a:endParaRPr lang="en-US" dirty="0"/>
          </a:p>
        </p:txBody>
      </p:sp>
      <p:sp>
        <p:nvSpPr>
          <p:cNvPr id="4" name="Rectangle 3">
            <a:extLst>
              <a:ext uri="{FF2B5EF4-FFF2-40B4-BE49-F238E27FC236}">
                <a16:creationId xmlns:a16="http://schemas.microsoft.com/office/drawing/2014/main" id="{0B1E2F8F-E1D5-4528-B0D3-8CC19C436F96}"/>
              </a:ext>
            </a:extLst>
          </p:cNvPr>
          <p:cNvSpPr/>
          <p:nvPr/>
        </p:nvSpPr>
        <p:spPr>
          <a:xfrm>
            <a:off x="2407506" y="140412"/>
            <a:ext cx="9069531" cy="2544286"/>
          </a:xfrm>
          <a:prstGeom prst="rect">
            <a:avLst/>
          </a:prstGeom>
        </p:spPr>
        <p:txBody>
          <a:bodyPr wrap="square">
            <a:spAutoFit/>
          </a:bodyPr>
          <a:lstStyle/>
          <a:p>
            <a:pPr marL="457200" marR="0" algn="just">
              <a:spcBef>
                <a:spcPts val="0"/>
              </a:spcBef>
              <a:spcAft>
                <a:spcPts val="800"/>
              </a:spcAft>
            </a:pPr>
            <a:r>
              <a:rPr lang="ka-GE"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რატომ განმარტავს ტრადიციული გრამატიკა არსებით სახელს როგორც საგნის აღმნიშვნელ მეტყველების ნაწილს</a:t>
            </a:r>
            <a:r>
              <a:rPr lang="en-US"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457200" algn="just">
              <a:spcAft>
                <a:spcPts val="800"/>
              </a:spcAft>
            </a:pPr>
            <a:r>
              <a:rPr lang="ka-GE"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n-US" sz="2800" b="1" i="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marR="0" algn="just">
              <a:spcBef>
                <a:spcPts val="0"/>
              </a:spcBef>
              <a:spcAft>
                <a:spcPts val="800"/>
              </a:spcAft>
            </a:pPr>
            <a:endParaRPr lang="en-US" sz="34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Graphic 4" descr="Confused person">
            <a:extLst>
              <a:ext uri="{FF2B5EF4-FFF2-40B4-BE49-F238E27FC236}">
                <a16:creationId xmlns:a16="http://schemas.microsoft.com/office/drawing/2014/main" id="{4E934177-B1AC-489A-BD96-B6C94249A0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91728" y="442783"/>
            <a:ext cx="1231557" cy="1231557"/>
          </a:xfrm>
          <a:prstGeom prst="rect">
            <a:avLst/>
          </a:prstGeom>
        </p:spPr>
      </p:pic>
      <p:pic>
        <p:nvPicPr>
          <p:cNvPr id="6" name="Рисунок 6" descr="Без названия">
            <a:extLst>
              <a:ext uri="{FF2B5EF4-FFF2-40B4-BE49-F238E27FC236}">
                <a16:creationId xmlns:a16="http://schemas.microsoft.com/office/drawing/2014/main" id="{9A2DBB4D-784F-4B2D-BFFE-9215A945B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9704" y="2879123"/>
            <a:ext cx="1466336" cy="1466336"/>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51F754FD-5E35-419F-A5A3-F7E28A5BF773}"/>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682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B62734-45E9-49A0-A419-B3A88C1B0898}"/>
              </a:ext>
            </a:extLst>
          </p:cNvPr>
          <p:cNvSpPr>
            <a:spLocks noGrp="1"/>
          </p:cNvSpPr>
          <p:nvPr>
            <p:ph idx="1"/>
          </p:nvPr>
        </p:nvSpPr>
        <p:spPr>
          <a:xfrm>
            <a:off x="1927653" y="2911479"/>
            <a:ext cx="7611433" cy="3711146"/>
          </a:xfrm>
        </p:spPr>
        <p:txBody>
          <a:bodyPr/>
          <a:lstStyle/>
          <a:p>
            <a:endParaRPr lang="en-US" dirty="0"/>
          </a:p>
          <a:p>
            <a:endParaRPr lang="en-US" dirty="0"/>
          </a:p>
        </p:txBody>
      </p:sp>
      <p:sp>
        <p:nvSpPr>
          <p:cNvPr id="4" name="Oval 3">
            <a:extLst>
              <a:ext uri="{FF2B5EF4-FFF2-40B4-BE49-F238E27FC236}">
                <a16:creationId xmlns:a16="http://schemas.microsoft.com/office/drawing/2014/main" id="{7B50BF09-F4CC-40A5-BB58-89170E4F1095}"/>
              </a:ext>
            </a:extLst>
          </p:cNvPr>
          <p:cNvSpPr/>
          <p:nvPr/>
        </p:nvSpPr>
        <p:spPr>
          <a:xfrm>
            <a:off x="5353691" y="3126435"/>
            <a:ext cx="1889513" cy="1186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t>ენა</a:t>
            </a:r>
            <a:endParaRPr lang="en-US" dirty="0"/>
          </a:p>
        </p:txBody>
      </p:sp>
      <p:sp>
        <p:nvSpPr>
          <p:cNvPr id="5" name="Oval 4">
            <a:extLst>
              <a:ext uri="{FF2B5EF4-FFF2-40B4-BE49-F238E27FC236}">
                <a16:creationId xmlns:a16="http://schemas.microsoft.com/office/drawing/2014/main" id="{5E843466-7E31-406A-B5C5-D6FCF971ECFD}"/>
              </a:ext>
            </a:extLst>
          </p:cNvPr>
          <p:cNvSpPr/>
          <p:nvPr/>
        </p:nvSpPr>
        <p:spPr>
          <a:xfrm>
            <a:off x="4310532" y="4123693"/>
            <a:ext cx="1889513" cy="1285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t>სამყარო</a:t>
            </a:r>
            <a:endParaRPr lang="en-US" dirty="0"/>
          </a:p>
        </p:txBody>
      </p:sp>
      <p:sp>
        <p:nvSpPr>
          <p:cNvPr id="6" name="Oval 5">
            <a:extLst>
              <a:ext uri="{FF2B5EF4-FFF2-40B4-BE49-F238E27FC236}">
                <a16:creationId xmlns:a16="http://schemas.microsoft.com/office/drawing/2014/main" id="{E81DD945-0216-4F5F-B901-1D782BA391E2}"/>
              </a:ext>
            </a:extLst>
          </p:cNvPr>
          <p:cNvSpPr/>
          <p:nvPr/>
        </p:nvSpPr>
        <p:spPr>
          <a:xfrm>
            <a:off x="6191805" y="4140179"/>
            <a:ext cx="1889513" cy="1285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t>აზროვნება</a:t>
            </a:r>
            <a:endParaRPr lang="en-US" dirty="0"/>
          </a:p>
        </p:txBody>
      </p:sp>
      <p:pic>
        <p:nvPicPr>
          <p:cNvPr id="7" name="Рисунок 6" descr="Без названия">
            <a:extLst>
              <a:ext uri="{FF2B5EF4-FFF2-40B4-BE49-F238E27FC236}">
                <a16:creationId xmlns:a16="http://schemas.microsoft.com/office/drawing/2014/main" id="{4F5C8D8B-8B29-4ACA-A874-9ED2CF186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083" y="2950303"/>
            <a:ext cx="1548579" cy="154857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AF3278F-2B9E-4620-B82E-A6AA1BF2A180}"/>
              </a:ext>
            </a:extLst>
          </p:cNvPr>
          <p:cNvSpPr/>
          <p:nvPr/>
        </p:nvSpPr>
        <p:spPr>
          <a:xfrm>
            <a:off x="1584489" y="462475"/>
            <a:ext cx="10288730" cy="2308324"/>
          </a:xfrm>
          <a:prstGeom prst="rect">
            <a:avLst/>
          </a:prstGeom>
        </p:spPr>
        <p:txBody>
          <a:bodyPr wrap="square">
            <a:spAutoFit/>
          </a:bodyPr>
          <a:lstStyle/>
          <a:p>
            <a:pPr algn="just"/>
            <a:r>
              <a:rPr lang="ka-GE" sz="2400" dirty="0">
                <a:latin typeface="Calibri" panose="020F0502020204030204" pitchFamily="34" charset="0"/>
                <a:cs typeface="Times New Roman" panose="02020603050405020304" pitchFamily="18" charset="0"/>
              </a:rPr>
              <a:t>აღნიშნული არ არის ხარკის გადახდა მეცნიერების დედოფლისათვის- ფილოსოფიისათვის. </a:t>
            </a:r>
            <a:r>
              <a:rPr lang="ka-GE" sz="2400" dirty="0">
                <a:latin typeface="Calibri" panose="020F0502020204030204" pitchFamily="34" charset="0"/>
                <a:ea typeface="Calibri" panose="020F0502020204030204" pitchFamily="34" charset="0"/>
                <a:cs typeface="Times New Roman" panose="02020603050405020304" pitchFamily="18" charset="0"/>
              </a:rPr>
              <a:t>სამეცნიერო ნაშრომის ავტორი, მათ შორის გრამატიკოსიც, სხვასთან ერთად გამოხატავს თავის შეხედულებას არსებულის (უნივერსუმის) შესახებ, კერძოდ, ის, თუ როგორ ესმის მას </a:t>
            </a:r>
            <a:r>
              <a:rPr lang="ka-GE" sz="24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სამყაროს, </a:t>
            </a:r>
            <a:r>
              <a:rPr lang="ka-GE" sz="24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აზროვნებისა</a:t>
            </a:r>
            <a:r>
              <a:rPr lang="ka-GE" sz="2400" dirty="0">
                <a:latin typeface="Calibri" panose="020F0502020204030204" pitchFamily="34" charset="0"/>
                <a:ea typeface="Calibri" panose="020F0502020204030204" pitchFamily="34" charset="0"/>
                <a:cs typeface="Times New Roman" panose="02020603050405020304" pitchFamily="18" charset="0"/>
              </a:rPr>
              <a:t> და </a:t>
            </a:r>
            <a:r>
              <a:rPr lang="ka-GE" sz="2400" b="1" dirty="0">
                <a:solidFill>
                  <a:srgbClr val="002060"/>
                </a:solidFill>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ენის</a:t>
            </a:r>
            <a:r>
              <a:rPr lang="ka-GE" sz="2400" dirty="0">
                <a:latin typeface="Calibri" panose="020F0502020204030204" pitchFamily="34" charset="0"/>
                <a:ea typeface="Calibri" panose="020F0502020204030204" pitchFamily="34" charset="0"/>
                <a:cs typeface="Times New Roman" panose="02020603050405020304" pitchFamily="18" charset="0"/>
              </a:rPr>
              <a:t> ურთიერთმიმართება. აღნიშნული შეადგენს სამეცნიერო ნაშრომის უნივერსალურ საფუძველს.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2AB8732D-0DBC-4BA0-A877-62C6CBAF0F64}"/>
              </a:ext>
            </a:extLst>
          </p:cNvPr>
          <p:cNvSpPr/>
          <p:nvPr/>
        </p:nvSpPr>
        <p:spPr>
          <a:xfrm>
            <a:off x="2356351" y="5510596"/>
            <a:ext cx="8855676" cy="865173"/>
          </a:xfrm>
          <a:prstGeom prst="rect">
            <a:avLst/>
          </a:prstGeom>
        </p:spPr>
        <p:txBody>
          <a:bodyPr wrap="square">
            <a:spAutoFit/>
          </a:bodyPr>
          <a:lstStyle/>
          <a:p>
            <a:pPr algn="just">
              <a:lnSpc>
                <a:spcPct val="107000"/>
              </a:lnSpc>
              <a:spcAft>
                <a:spcPts val="800"/>
              </a:spcAft>
            </a:pPr>
            <a:r>
              <a:rPr lang="ka-GE"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ამის გაგებაზე დამოკიდებულია იდეათა, საგანთა და სიტყვათა ურთიერთმიმართების მოაზრება.</a:t>
            </a:r>
            <a:endParaRPr lang="en-US"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phic 11" descr="Head with gears">
            <a:extLst>
              <a:ext uri="{FF2B5EF4-FFF2-40B4-BE49-F238E27FC236}">
                <a16:creationId xmlns:a16="http://schemas.microsoft.com/office/drawing/2014/main" id="{FC57043A-4C22-497B-A49B-DDA99B132C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41951" y="5510596"/>
            <a:ext cx="914400" cy="914400"/>
          </a:xfrm>
          <a:prstGeom prst="rect">
            <a:avLst/>
          </a:prstGeom>
        </p:spPr>
      </p:pic>
      <p:pic>
        <p:nvPicPr>
          <p:cNvPr id="13" name="Graphic 12" descr="Pencil">
            <a:extLst>
              <a:ext uri="{FF2B5EF4-FFF2-40B4-BE49-F238E27FC236}">
                <a16:creationId xmlns:a16="http://schemas.microsoft.com/office/drawing/2014/main" id="{6E18769C-D921-49E9-8D69-C3AC536DBD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58819" y="5455191"/>
            <a:ext cx="914400" cy="914400"/>
          </a:xfrm>
          <a:prstGeom prst="rect">
            <a:avLst/>
          </a:prstGeom>
        </p:spPr>
      </p:pic>
      <p:sp>
        <p:nvSpPr>
          <p:cNvPr id="14" name="Arrow: Right 13">
            <a:extLst>
              <a:ext uri="{FF2B5EF4-FFF2-40B4-BE49-F238E27FC236}">
                <a16:creationId xmlns:a16="http://schemas.microsoft.com/office/drawing/2014/main" id="{2BD36AA3-03EB-4078-8191-9B522761C9A7}"/>
              </a:ext>
            </a:extLst>
          </p:cNvPr>
          <p:cNvSpPr/>
          <p:nvPr/>
        </p:nvSpPr>
        <p:spPr>
          <a:xfrm rot="5400000">
            <a:off x="1223483" y="6276715"/>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826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0A19-8A46-4572-8D7B-B944E9EBE388}"/>
              </a:ext>
            </a:extLst>
          </p:cNvPr>
          <p:cNvSpPr>
            <a:spLocks noGrp="1"/>
          </p:cNvSpPr>
          <p:nvPr>
            <p:ph type="title"/>
          </p:nvPr>
        </p:nvSpPr>
        <p:spPr>
          <a:xfrm>
            <a:off x="2191266" y="6008186"/>
            <a:ext cx="9432324" cy="727730"/>
          </a:xfrm>
        </p:spPr>
        <p:txBody>
          <a:bodyPr>
            <a:noAutofit/>
          </a:bodyPr>
          <a:lstStyle/>
          <a:p>
            <a:r>
              <a:rPr lang="ka-GE" sz="3000" dirty="0">
                <a:solidFill>
                  <a:srgbClr val="0070C0"/>
                </a:solidFill>
                <a:effectLst>
                  <a:outerShdw blurRad="38100" dist="38100" dir="2700000" algn="tl">
                    <a:srgbClr val="000000">
                      <a:alpha val="43137"/>
                    </a:srgbClr>
                  </a:outerShdw>
                </a:effectLst>
              </a:rPr>
              <a:t>არიან თუ არა შესაძლებელი იდეა და საგანი სიტყვის გარეშე?</a:t>
            </a:r>
            <a:endParaRPr lang="en-US" sz="3000" dirty="0">
              <a:solidFill>
                <a:srgbClr val="0070C0"/>
              </a:solidFill>
              <a:effectLst>
                <a:outerShdw blurRad="38100" dist="38100" dir="2700000" algn="tl">
                  <a:srgbClr val="000000">
                    <a:alpha val="43137"/>
                  </a:srgbClr>
                </a:outerShdw>
              </a:effectLst>
            </a:endParaRPr>
          </a:p>
        </p:txBody>
      </p:sp>
      <p:sp>
        <p:nvSpPr>
          <p:cNvPr id="8" name="Isosceles Triangle 7">
            <a:extLst>
              <a:ext uri="{FF2B5EF4-FFF2-40B4-BE49-F238E27FC236}">
                <a16:creationId xmlns:a16="http://schemas.microsoft.com/office/drawing/2014/main" id="{0CC6DC48-651E-49BF-B521-206E61BE972F}"/>
              </a:ext>
            </a:extLst>
          </p:cNvPr>
          <p:cNvSpPr/>
          <p:nvPr/>
        </p:nvSpPr>
        <p:spPr>
          <a:xfrm rot="862082">
            <a:off x="2750966" y="2168919"/>
            <a:ext cx="2454876" cy="21912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692004A-5994-4E65-B1C7-894E7C91C033}"/>
              </a:ext>
            </a:extLst>
          </p:cNvPr>
          <p:cNvSpPr/>
          <p:nvPr/>
        </p:nvSpPr>
        <p:spPr>
          <a:xfrm>
            <a:off x="4181140" y="1944872"/>
            <a:ext cx="983396" cy="369332"/>
          </a:xfrm>
          <a:prstGeom prst="rect">
            <a:avLst/>
          </a:prstGeom>
        </p:spPr>
        <p:txBody>
          <a:bodyPr wrap="square">
            <a:spAutoFit/>
          </a:bodyPr>
          <a:lstStyle/>
          <a:p>
            <a:r>
              <a:rPr lang="ka-GE" b="1" dirty="0"/>
              <a:t>იდეა</a:t>
            </a:r>
            <a:endParaRPr lang="en-US" dirty="0"/>
          </a:p>
        </p:txBody>
      </p:sp>
      <p:sp>
        <p:nvSpPr>
          <p:cNvPr id="10" name="Rectangle 9">
            <a:extLst>
              <a:ext uri="{FF2B5EF4-FFF2-40B4-BE49-F238E27FC236}">
                <a16:creationId xmlns:a16="http://schemas.microsoft.com/office/drawing/2014/main" id="{7927E6E3-B08C-4310-8AB4-65A4E2B1FFE6}"/>
              </a:ext>
            </a:extLst>
          </p:cNvPr>
          <p:cNvSpPr/>
          <p:nvPr/>
        </p:nvSpPr>
        <p:spPr>
          <a:xfrm>
            <a:off x="1595316" y="3316456"/>
            <a:ext cx="983396" cy="369332"/>
          </a:xfrm>
          <a:prstGeom prst="rect">
            <a:avLst/>
          </a:prstGeom>
        </p:spPr>
        <p:txBody>
          <a:bodyPr wrap="square">
            <a:spAutoFit/>
          </a:bodyPr>
          <a:lstStyle/>
          <a:p>
            <a:r>
              <a:rPr lang="ka-GE" b="1" dirty="0"/>
              <a:t>საგანი</a:t>
            </a:r>
            <a:endParaRPr lang="en-US" dirty="0"/>
          </a:p>
        </p:txBody>
      </p:sp>
      <p:sp>
        <p:nvSpPr>
          <p:cNvPr id="11" name="Rectangle 10">
            <a:extLst>
              <a:ext uri="{FF2B5EF4-FFF2-40B4-BE49-F238E27FC236}">
                <a16:creationId xmlns:a16="http://schemas.microsoft.com/office/drawing/2014/main" id="{CDBDF08A-93BF-4C98-8EC2-2C0BBE5CBFE2}"/>
              </a:ext>
            </a:extLst>
          </p:cNvPr>
          <p:cNvSpPr/>
          <p:nvPr/>
        </p:nvSpPr>
        <p:spPr>
          <a:xfrm>
            <a:off x="4390744" y="4570850"/>
            <a:ext cx="983396" cy="369332"/>
          </a:xfrm>
          <a:prstGeom prst="rect">
            <a:avLst/>
          </a:prstGeom>
        </p:spPr>
        <p:txBody>
          <a:bodyPr wrap="square">
            <a:spAutoFit/>
          </a:bodyPr>
          <a:lstStyle/>
          <a:p>
            <a:r>
              <a:rPr lang="ka-GE" b="1" dirty="0"/>
              <a:t>სიტყვა</a:t>
            </a:r>
            <a:endParaRPr lang="en-US" dirty="0"/>
          </a:p>
        </p:txBody>
      </p:sp>
      <p:sp>
        <p:nvSpPr>
          <p:cNvPr id="12" name="Rectangle 11">
            <a:extLst>
              <a:ext uri="{FF2B5EF4-FFF2-40B4-BE49-F238E27FC236}">
                <a16:creationId xmlns:a16="http://schemas.microsoft.com/office/drawing/2014/main" id="{BC4155B0-CCD0-4F8C-9344-74A631BAA058}"/>
              </a:ext>
            </a:extLst>
          </p:cNvPr>
          <p:cNvSpPr/>
          <p:nvPr/>
        </p:nvSpPr>
        <p:spPr>
          <a:xfrm>
            <a:off x="3056221" y="147184"/>
            <a:ext cx="1812325" cy="369332"/>
          </a:xfrm>
          <a:prstGeom prst="rect">
            <a:avLst/>
          </a:prstGeom>
        </p:spPr>
        <p:txBody>
          <a:bodyPr wrap="square">
            <a:spAutoFit/>
          </a:bodyPr>
          <a:lstStyle/>
          <a:p>
            <a:r>
              <a:rPr lang="ka-GE" b="1" dirty="0">
                <a:solidFill>
                  <a:srgbClr val="002060"/>
                </a:solidFill>
              </a:rPr>
              <a:t>პლატონი</a:t>
            </a:r>
            <a:endParaRPr lang="en-US" dirty="0">
              <a:solidFill>
                <a:srgbClr val="002060"/>
              </a:solidFill>
            </a:endParaRPr>
          </a:p>
        </p:txBody>
      </p:sp>
      <p:sp>
        <p:nvSpPr>
          <p:cNvPr id="13" name="Isosceles Triangle 12">
            <a:extLst>
              <a:ext uri="{FF2B5EF4-FFF2-40B4-BE49-F238E27FC236}">
                <a16:creationId xmlns:a16="http://schemas.microsoft.com/office/drawing/2014/main" id="{192DE501-F4FA-4CA4-BF67-22EF25FEF02B}"/>
              </a:ext>
            </a:extLst>
          </p:cNvPr>
          <p:cNvSpPr/>
          <p:nvPr/>
        </p:nvSpPr>
        <p:spPr>
          <a:xfrm rot="862082">
            <a:off x="6986160" y="2171897"/>
            <a:ext cx="2454876" cy="21912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73C5D7-7241-4565-A204-1C7974E54566}"/>
              </a:ext>
            </a:extLst>
          </p:cNvPr>
          <p:cNvSpPr/>
          <p:nvPr/>
        </p:nvSpPr>
        <p:spPr>
          <a:xfrm>
            <a:off x="8686728" y="1944872"/>
            <a:ext cx="983396" cy="369332"/>
          </a:xfrm>
          <a:prstGeom prst="rect">
            <a:avLst/>
          </a:prstGeom>
        </p:spPr>
        <p:txBody>
          <a:bodyPr wrap="square">
            <a:spAutoFit/>
          </a:bodyPr>
          <a:lstStyle/>
          <a:p>
            <a:r>
              <a:rPr lang="ka-GE" b="1" dirty="0"/>
              <a:t>საგანი</a:t>
            </a:r>
            <a:endParaRPr lang="en-US" dirty="0"/>
          </a:p>
        </p:txBody>
      </p:sp>
      <p:sp>
        <p:nvSpPr>
          <p:cNvPr id="15" name="Rectangle 14">
            <a:extLst>
              <a:ext uri="{FF2B5EF4-FFF2-40B4-BE49-F238E27FC236}">
                <a16:creationId xmlns:a16="http://schemas.microsoft.com/office/drawing/2014/main" id="{75807511-F583-4F65-9945-622A2AE98843}"/>
              </a:ext>
            </a:extLst>
          </p:cNvPr>
          <p:cNvSpPr/>
          <p:nvPr/>
        </p:nvSpPr>
        <p:spPr>
          <a:xfrm>
            <a:off x="5837754" y="3429000"/>
            <a:ext cx="983396" cy="369332"/>
          </a:xfrm>
          <a:prstGeom prst="rect">
            <a:avLst/>
          </a:prstGeom>
        </p:spPr>
        <p:txBody>
          <a:bodyPr wrap="square">
            <a:spAutoFit/>
          </a:bodyPr>
          <a:lstStyle/>
          <a:p>
            <a:r>
              <a:rPr lang="ka-GE" b="1" dirty="0"/>
              <a:t>იდეა</a:t>
            </a:r>
            <a:endParaRPr lang="en-US" dirty="0"/>
          </a:p>
        </p:txBody>
      </p:sp>
      <p:sp>
        <p:nvSpPr>
          <p:cNvPr id="16" name="Rectangle 15">
            <a:extLst>
              <a:ext uri="{FF2B5EF4-FFF2-40B4-BE49-F238E27FC236}">
                <a16:creationId xmlns:a16="http://schemas.microsoft.com/office/drawing/2014/main" id="{E8954ED7-7BC2-4EE3-AF75-785B2A092CFF}"/>
              </a:ext>
            </a:extLst>
          </p:cNvPr>
          <p:cNvSpPr/>
          <p:nvPr/>
        </p:nvSpPr>
        <p:spPr>
          <a:xfrm>
            <a:off x="8686728" y="4598616"/>
            <a:ext cx="983396" cy="369332"/>
          </a:xfrm>
          <a:prstGeom prst="rect">
            <a:avLst/>
          </a:prstGeom>
        </p:spPr>
        <p:txBody>
          <a:bodyPr wrap="square">
            <a:spAutoFit/>
          </a:bodyPr>
          <a:lstStyle/>
          <a:p>
            <a:r>
              <a:rPr lang="ka-GE" b="1" dirty="0"/>
              <a:t>სიტყვა</a:t>
            </a:r>
            <a:endParaRPr lang="en-US" dirty="0"/>
          </a:p>
        </p:txBody>
      </p:sp>
      <p:sp>
        <p:nvSpPr>
          <p:cNvPr id="17" name="Rectangle 16">
            <a:extLst>
              <a:ext uri="{FF2B5EF4-FFF2-40B4-BE49-F238E27FC236}">
                <a16:creationId xmlns:a16="http://schemas.microsoft.com/office/drawing/2014/main" id="{C293ABE2-C669-4105-BF32-F292DD45761E}"/>
              </a:ext>
            </a:extLst>
          </p:cNvPr>
          <p:cNvSpPr/>
          <p:nvPr/>
        </p:nvSpPr>
        <p:spPr>
          <a:xfrm>
            <a:off x="7703332" y="146717"/>
            <a:ext cx="1812325" cy="369332"/>
          </a:xfrm>
          <a:prstGeom prst="rect">
            <a:avLst/>
          </a:prstGeom>
        </p:spPr>
        <p:txBody>
          <a:bodyPr wrap="square">
            <a:spAutoFit/>
          </a:bodyPr>
          <a:lstStyle/>
          <a:p>
            <a:r>
              <a:rPr lang="ka-GE" b="1" dirty="0">
                <a:solidFill>
                  <a:srgbClr val="002060"/>
                </a:solidFill>
              </a:rPr>
              <a:t>არისტოტელე</a:t>
            </a:r>
            <a:endParaRPr lang="en-US" dirty="0">
              <a:solidFill>
                <a:srgbClr val="002060"/>
              </a:solidFill>
            </a:endParaRPr>
          </a:p>
        </p:txBody>
      </p:sp>
      <p:pic>
        <p:nvPicPr>
          <p:cNvPr id="18" name="Рисунок 6" descr="Без названия">
            <a:extLst>
              <a:ext uri="{FF2B5EF4-FFF2-40B4-BE49-F238E27FC236}">
                <a16:creationId xmlns:a16="http://schemas.microsoft.com/office/drawing/2014/main" id="{0AE2C9A9-ED04-45C0-8D1B-7A7DD29A5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865" y="2766985"/>
            <a:ext cx="1080411" cy="1080411"/>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Questions">
            <a:extLst>
              <a:ext uri="{FF2B5EF4-FFF2-40B4-BE49-F238E27FC236}">
                <a16:creationId xmlns:a16="http://schemas.microsoft.com/office/drawing/2014/main" id="{87000829-4885-4F9A-A621-AAA3DF23B7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7595" y="5866915"/>
            <a:ext cx="1080411" cy="1080411"/>
          </a:xfrm>
          <a:prstGeom prst="rect">
            <a:avLst/>
          </a:prstGeom>
        </p:spPr>
      </p:pic>
      <p:sp>
        <p:nvSpPr>
          <p:cNvPr id="3" name="Rectangle 2">
            <a:extLst>
              <a:ext uri="{FF2B5EF4-FFF2-40B4-BE49-F238E27FC236}">
                <a16:creationId xmlns:a16="http://schemas.microsoft.com/office/drawing/2014/main" id="{4B2B6AE2-BCB7-4A60-83EC-F809F16423B7}"/>
              </a:ext>
            </a:extLst>
          </p:cNvPr>
          <p:cNvSpPr/>
          <p:nvPr/>
        </p:nvSpPr>
        <p:spPr>
          <a:xfrm>
            <a:off x="1584205" y="450879"/>
            <a:ext cx="4269804" cy="1466940"/>
          </a:xfrm>
          <a:prstGeom prst="rect">
            <a:avLst/>
          </a:prstGeom>
        </p:spPr>
        <p:txBody>
          <a:bodyPr wrap="square">
            <a:spAutoFit/>
          </a:bodyPr>
          <a:lstStyle/>
          <a:p>
            <a:pPr algn="just">
              <a:lnSpc>
                <a:spcPct val="107000"/>
              </a:lnSpc>
              <a:spcAft>
                <a:spcPts val="800"/>
              </a:spcAft>
            </a:pPr>
            <a:r>
              <a:rPr lang="ka-GE" sz="1200" b="1" dirty="0">
                <a:latin typeface="Calibri" panose="020F0502020204030204" pitchFamily="34" charset="0"/>
                <a:ea typeface="Calibri" panose="020F0502020204030204" pitchFamily="34" charset="0"/>
                <a:cs typeface="Times New Roman" panose="02020603050405020304" pitchFamily="18" charset="0"/>
              </a:rPr>
              <a:t>პლატონთან ურთიერთმიმართება იდეების, საგნებსა და სიტყვებს შორის იერარქიულია. აბსოლუტურ ღირებულებას მასში პლატონი მიანიჭევს მარადიულ იდეებს, რომლებიც თავის მსგავსად წარმოქმნიან საგნებს. პლატონის იერარქიაში სიტყვები ცარიელი ფიზიკური ფორმებია, რომლებიც მხოლოდ გამოხატავენ მისტიკურ იდეებს და მხოლოდ აღნიშნავენ ფიზიკურ საგნებს: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938E4C6-9EB2-4F0D-B94A-D05A356AD215}"/>
              </a:ext>
            </a:extLst>
          </p:cNvPr>
          <p:cNvSpPr/>
          <p:nvPr/>
        </p:nvSpPr>
        <p:spPr>
          <a:xfrm>
            <a:off x="5837754" y="450879"/>
            <a:ext cx="6354246" cy="1600438"/>
          </a:xfrm>
          <a:prstGeom prst="rect">
            <a:avLst/>
          </a:prstGeom>
        </p:spPr>
        <p:txBody>
          <a:bodyPr wrap="square">
            <a:spAutoFit/>
          </a:bodyPr>
          <a:lstStyle/>
          <a:p>
            <a:r>
              <a:rPr lang="ka-GE" sz="1400" b="1" dirty="0">
                <a:latin typeface="Calibri" panose="020F0502020204030204" pitchFamily="34" charset="0"/>
                <a:ea typeface="Calibri" panose="020F0502020204030204" pitchFamily="34" charset="0"/>
                <a:cs typeface="Times New Roman" panose="02020603050405020304" pitchFamily="18" charset="0"/>
              </a:rPr>
              <a:t>არისტოტელემ უარყო იდეების არსებობა ზეცაში, მარადიული არსები მან დაუშვა მხოლოდ გონებაში, სადაც დაუშვა წარმოქმნილი იდეებიც-ცნებები. მასთან შემეცნების პროცესი იწყება ფიზიკური საგნებით (პირველადი არსებით), რომლებიც წარმოდგენების მეშვეობით აისახებიან გონებაში და გადაიქცევიან ცნებებად; არისტოტელესთან შემეცნების ობიექტი ფიზიკური საგნებია და არა იდეები, ამიტომ პლატონისეული იერარქია მასთან იღებს სხვა სახეს: </a:t>
            </a:r>
            <a:endParaRPr lang="en-US" sz="1400" b="1" dirty="0"/>
          </a:p>
        </p:txBody>
      </p:sp>
      <p:sp>
        <p:nvSpPr>
          <p:cNvPr id="5" name="Rectangle 4">
            <a:extLst>
              <a:ext uri="{FF2B5EF4-FFF2-40B4-BE49-F238E27FC236}">
                <a16:creationId xmlns:a16="http://schemas.microsoft.com/office/drawing/2014/main" id="{92A30E8C-1DF8-42EC-94C6-D255C3DEB845}"/>
              </a:ext>
            </a:extLst>
          </p:cNvPr>
          <p:cNvSpPr/>
          <p:nvPr/>
        </p:nvSpPr>
        <p:spPr>
          <a:xfrm>
            <a:off x="1466193" y="4895047"/>
            <a:ext cx="10602083" cy="1064650"/>
          </a:xfrm>
          <a:prstGeom prst="rect">
            <a:avLst/>
          </a:prstGeom>
        </p:spPr>
        <p:txBody>
          <a:bodyPr wrap="square">
            <a:spAutoFit/>
          </a:bodyPr>
          <a:lstStyle/>
          <a:p>
            <a:pPr algn="just">
              <a:spcAft>
                <a:spcPts val="800"/>
              </a:spcAft>
            </a:pPr>
            <a:r>
              <a:rPr lang="ka-G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პლატონს და არისტოტელეს სიტყვა ესმით ერთნაირად როგორც მხოლოდ იდეების გამომხატველი და საგნების აღმნიშვნელი ცარიელი (უშინაარსო) პასიური ფიზიკური ფორმა. </a:t>
            </a:r>
            <a:endParaRPr lang="en-US" sz="12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ka-G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ანტიკურ ფილოსოფიაში არ დასმულა კითხვა:</a:t>
            </a:r>
            <a:endParaRPr lang="en-US" b="1" dirty="0">
              <a:solidFill>
                <a:srgbClr val="002060"/>
              </a:solidFill>
            </a:endParaRPr>
          </a:p>
        </p:txBody>
      </p:sp>
      <p:sp>
        <p:nvSpPr>
          <p:cNvPr id="20" name="Arrow: Right 19">
            <a:extLst>
              <a:ext uri="{FF2B5EF4-FFF2-40B4-BE49-F238E27FC236}">
                <a16:creationId xmlns:a16="http://schemas.microsoft.com/office/drawing/2014/main" id="{8359271A-A8F9-4D29-866B-9C552C426C2C}"/>
              </a:ext>
            </a:extLst>
          </p:cNvPr>
          <p:cNvSpPr/>
          <p:nvPr/>
        </p:nvSpPr>
        <p:spPr>
          <a:xfrm>
            <a:off x="11442200" y="6487843"/>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125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A2C25-529F-4879-A01E-DCC5BF343410}"/>
              </a:ext>
            </a:extLst>
          </p:cNvPr>
          <p:cNvSpPr>
            <a:spLocks noGrp="1"/>
          </p:cNvSpPr>
          <p:nvPr>
            <p:ph idx="1"/>
          </p:nvPr>
        </p:nvSpPr>
        <p:spPr/>
        <p:txBody>
          <a:bodyPr/>
          <a:lstStyle/>
          <a:p>
            <a:r>
              <a:rPr lang="ka-GE" b="1" dirty="0">
                <a:solidFill>
                  <a:srgbClr val="002060"/>
                </a:solidFill>
              </a:rPr>
              <a:t>ამრიგად, პლატონმა და არისტოტელემ ჩამოაყალიბეს სამყაროს, აზროვნებისა და ენის გაგების ფილოსოფიური პარადიგმა, რომელშიც ენა გაიგება როგორც სამყაროს და აზროვნებისა მხოლოდ გამოხატვის საშუალება. ამან განსაზღვრა როგორც ანტიკური გრამატიკების, ისე სხვა დარგის სამეცნიერო ნაშრომების მეთოდოლოგია, მათ შორის შუა საუკუნეებში. </a:t>
            </a:r>
            <a:endParaRPr lang="en-US" b="1" dirty="0">
              <a:solidFill>
                <a:srgbClr val="002060"/>
              </a:solidFill>
            </a:endParaRPr>
          </a:p>
          <a:p>
            <a:endParaRPr lang="en-US" dirty="0"/>
          </a:p>
        </p:txBody>
      </p:sp>
      <p:pic>
        <p:nvPicPr>
          <p:cNvPr id="4" name="Рисунок 6" descr="Без названия">
            <a:extLst>
              <a:ext uri="{FF2B5EF4-FFF2-40B4-BE49-F238E27FC236}">
                <a16:creationId xmlns:a16="http://schemas.microsoft.com/office/drawing/2014/main" id="{A7D62BA6-2B54-49AC-BC7D-A486A62E5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664" y="5300319"/>
            <a:ext cx="1466336" cy="146633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56CF2AED-503B-4C96-90DC-696BDF755FD1}"/>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05789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0B9C1-A068-43A8-9861-ED6C2F2532E0}"/>
              </a:ext>
            </a:extLst>
          </p:cNvPr>
          <p:cNvSpPr>
            <a:spLocks noGrp="1"/>
          </p:cNvSpPr>
          <p:nvPr>
            <p:ph idx="1"/>
          </p:nvPr>
        </p:nvSpPr>
        <p:spPr>
          <a:xfrm>
            <a:off x="1930620" y="1028700"/>
            <a:ext cx="9997440" cy="4800600"/>
          </a:xfrm>
        </p:spPr>
        <p:txBody>
          <a:bodyPr>
            <a:normAutofit/>
          </a:bodyPr>
          <a:lstStyle/>
          <a:p>
            <a:r>
              <a:rPr lang="ka-GE" dirty="0"/>
              <a:t>„</a:t>
            </a:r>
            <a:r>
              <a:rPr lang="ka-GE" b="1" dirty="0"/>
              <a:t>ეჭვგარეშეა, რომ საგნებს ჩვენ ვსწავლობთ მათი გამომხატველი ნიშნების მეშვეობით“.  </a:t>
            </a:r>
            <a:r>
              <a:rPr lang="ka-GE" dirty="0"/>
              <a:t>წმ. ავგუსტინე</a:t>
            </a:r>
          </a:p>
          <a:p>
            <a:r>
              <a:rPr lang="ka-GE" dirty="0"/>
              <a:t>„ფილოსოფიურ თავებში“ </a:t>
            </a:r>
            <a:r>
              <a:rPr lang="ka-GE" b="1" dirty="0"/>
              <a:t>იოანე დამასკელი </a:t>
            </a:r>
            <a:r>
              <a:rPr lang="ka-GE" dirty="0"/>
              <a:t>ცნებებს (გვარი, სახე, განსხვავება, ნიშანი, აქციდენცია) განიხილავს როგორც სახელებს: </a:t>
            </a:r>
            <a:endParaRPr lang="en-US" dirty="0"/>
          </a:p>
          <a:p>
            <a:r>
              <a:rPr lang="ka-GE" dirty="0"/>
              <a:t>„ასეთია ხუთი სახელი, რომელზედაც დაიყვანება ყოველი ფილოსოფიური სახელი“. </a:t>
            </a:r>
            <a:r>
              <a:rPr lang="ka-GE" b="1" dirty="0"/>
              <a:t>იოანე დამასკელი</a:t>
            </a:r>
            <a:endParaRPr lang="en-US" b="1" dirty="0"/>
          </a:p>
          <a:p>
            <a:endParaRPr lang="en-US" dirty="0"/>
          </a:p>
          <a:p>
            <a:endParaRPr lang="en-US" dirty="0"/>
          </a:p>
        </p:txBody>
      </p:sp>
      <p:pic>
        <p:nvPicPr>
          <p:cNvPr id="4" name="Рисунок 6" descr="Без названия">
            <a:extLst>
              <a:ext uri="{FF2B5EF4-FFF2-40B4-BE49-F238E27FC236}">
                <a16:creationId xmlns:a16="http://schemas.microsoft.com/office/drawing/2014/main" id="{3AE2C5EC-3C9A-4036-A53E-1A413F460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7427" y="5296930"/>
            <a:ext cx="1276865" cy="12768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7E49F1-F246-4911-8057-9E407DFEC2B4}"/>
              </a:ext>
            </a:extLst>
          </p:cNvPr>
          <p:cNvSpPr/>
          <p:nvPr/>
        </p:nvSpPr>
        <p:spPr>
          <a:xfrm>
            <a:off x="2026508" y="185185"/>
            <a:ext cx="9646507" cy="736355"/>
          </a:xfrm>
          <a:prstGeom prst="rect">
            <a:avLst/>
          </a:prstGeom>
        </p:spPr>
        <p:txBody>
          <a:bodyPr wrap="square">
            <a:spAutoFit/>
          </a:bodyPr>
          <a:lstStyle/>
          <a:p>
            <a:pPr algn="just">
              <a:lnSpc>
                <a:spcPct val="107000"/>
              </a:lnSpc>
              <a:spcAft>
                <a:spcPts val="800"/>
              </a:spcAft>
            </a:pPr>
            <a:r>
              <a:rPr lang="ka-GE" sz="2000" b="1" dirty="0">
                <a:latin typeface="Calibri" panose="020F0502020204030204" pitchFamily="34" charset="0"/>
                <a:ea typeface="Calibri" panose="020F0502020204030204" pitchFamily="34" charset="0"/>
                <a:cs typeface="Times New Roman" panose="02020603050405020304" pitchFamily="18" charset="0"/>
              </a:rPr>
              <a:t>მე-5 საუკუნეში წმინდა ავგუსტინეს „ჰერმენევტიკაში“ ვხვდებით აზრს, რომელშიც ნიშნები (სიტყვები) მოიხსენიებიან აზროვნების საშუალებად:</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F799FCB-F516-4EBA-ABDE-33A25BEFA17A}"/>
              </a:ext>
            </a:extLst>
          </p:cNvPr>
          <p:cNvSpPr/>
          <p:nvPr/>
        </p:nvSpPr>
        <p:spPr>
          <a:xfrm>
            <a:off x="1782010" y="5865590"/>
            <a:ext cx="8935417" cy="671915"/>
          </a:xfrm>
          <a:prstGeom prst="rect">
            <a:avLst/>
          </a:prstGeom>
        </p:spPr>
        <p:txBody>
          <a:bodyPr wrap="square">
            <a:spAutoFit/>
          </a:bodyPr>
          <a:lstStyle/>
          <a:p>
            <a:pPr algn="just">
              <a:lnSpc>
                <a:spcPct val="107000"/>
              </a:lnSpc>
              <a:spcAft>
                <a:spcPts val="800"/>
              </a:spcAft>
            </a:pPr>
            <a:r>
              <a:rPr lang="ka-GE"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წერს დამასკელი იდეების შესახებ, მაგრამ ბერძენი ფილოსოფოსების მსგავსად, იოანე დამასკელიც დაუშვებდა იდეებისა და სახელების ცალკე არსებობას. </a:t>
            </a:r>
            <a:endParaRPr lang="en-US"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E915D718-96F2-44B8-AC92-027B443C0943}"/>
              </a:ext>
            </a:extLst>
          </p:cNvPr>
          <p:cNvSpPr/>
          <p:nvPr/>
        </p:nvSpPr>
        <p:spPr>
          <a:xfrm rot="5400000">
            <a:off x="1331566" y="6240162"/>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125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FA48B-879B-4EAD-AA8B-9C2FA5F2CDD2}"/>
              </a:ext>
            </a:extLst>
          </p:cNvPr>
          <p:cNvSpPr>
            <a:spLocks noGrp="1"/>
          </p:cNvSpPr>
          <p:nvPr>
            <p:ph type="title"/>
          </p:nvPr>
        </p:nvSpPr>
        <p:spPr>
          <a:xfrm>
            <a:off x="1914144" y="629038"/>
            <a:ext cx="9997440" cy="1746667"/>
          </a:xfrm>
        </p:spPr>
        <p:txBody>
          <a:bodyPr>
            <a:normAutofit fontScale="90000"/>
          </a:bodyPr>
          <a:lstStyle/>
          <a:p>
            <a:pPr algn="ctr"/>
            <a:r>
              <a:rPr lang="ka-GE" dirty="0"/>
              <a:t>დიონისე თრაკიელი</a:t>
            </a:r>
            <a:br>
              <a:rPr lang="en-US" dirty="0"/>
            </a:br>
            <a:r>
              <a:rPr lang="ka-GE" dirty="0"/>
              <a:t>Τεχνή γραμματική  </a:t>
            </a:r>
            <a:br>
              <a:rPr lang="en-US" dirty="0"/>
            </a:br>
            <a:endParaRPr lang="en-US" dirty="0"/>
          </a:p>
        </p:txBody>
      </p:sp>
      <p:sp>
        <p:nvSpPr>
          <p:cNvPr id="3" name="Content Placeholder 2">
            <a:extLst>
              <a:ext uri="{FF2B5EF4-FFF2-40B4-BE49-F238E27FC236}">
                <a16:creationId xmlns:a16="http://schemas.microsoft.com/office/drawing/2014/main" id="{114DA1D4-8435-40DD-A987-3B3EFA2A4BDD}"/>
              </a:ext>
            </a:extLst>
          </p:cNvPr>
          <p:cNvSpPr>
            <a:spLocks noGrp="1"/>
          </p:cNvSpPr>
          <p:nvPr>
            <p:ph idx="1"/>
          </p:nvPr>
        </p:nvSpPr>
        <p:spPr>
          <a:xfrm>
            <a:off x="1914144" y="1655806"/>
            <a:ext cx="9997440" cy="4506098"/>
          </a:xfrm>
        </p:spPr>
        <p:txBody>
          <a:bodyPr/>
          <a:lstStyle/>
          <a:p>
            <a:pPr marL="82296" indent="0">
              <a:buNone/>
            </a:pPr>
            <a:r>
              <a:rPr lang="en-US" b="1" dirty="0"/>
              <a:t>“</a:t>
            </a:r>
            <a:r>
              <a:rPr lang="ka-GE" b="1" dirty="0">
                <a:solidFill>
                  <a:srgbClr val="FF0000"/>
                </a:solidFill>
              </a:rPr>
              <a:t>სახელი</a:t>
            </a:r>
            <a:r>
              <a:rPr lang="ka-GE" b="1" dirty="0"/>
              <a:t> ბრუნებადი მეტყველების ნაწილია, რომელიც აღნიშნავს </a:t>
            </a:r>
            <a:r>
              <a:rPr lang="ka-GE" b="1" u="sng" dirty="0"/>
              <a:t>სხეულს</a:t>
            </a:r>
            <a:r>
              <a:rPr lang="ka-GE" b="1" dirty="0"/>
              <a:t> ან </a:t>
            </a:r>
            <a:r>
              <a:rPr lang="ka-GE" b="1" u="sng" dirty="0"/>
              <a:t>საგანს</a:t>
            </a:r>
            <a:r>
              <a:rPr lang="ka-GE" b="1" dirty="0"/>
              <a:t> (უსხეულოს), მაგალითად: ქვა, აღზრდა“.</a:t>
            </a:r>
            <a:endParaRPr lang="en-US" b="1" dirty="0"/>
          </a:p>
        </p:txBody>
      </p:sp>
      <p:sp>
        <p:nvSpPr>
          <p:cNvPr id="4" name="Rectangle 3">
            <a:extLst>
              <a:ext uri="{FF2B5EF4-FFF2-40B4-BE49-F238E27FC236}">
                <a16:creationId xmlns:a16="http://schemas.microsoft.com/office/drawing/2014/main" id="{9F5E8EAE-8A95-4C39-9464-B8A278715FF9}"/>
              </a:ext>
            </a:extLst>
          </p:cNvPr>
          <p:cNvSpPr/>
          <p:nvPr/>
        </p:nvSpPr>
        <p:spPr>
          <a:xfrm>
            <a:off x="1996523" y="3429000"/>
            <a:ext cx="8037163" cy="1460080"/>
          </a:xfrm>
          <a:prstGeom prst="rect">
            <a:avLst/>
          </a:prstGeom>
        </p:spPr>
        <p:txBody>
          <a:bodyPr wrap="square">
            <a:spAutoFit/>
          </a:bodyPr>
          <a:lstStyle/>
          <a:p>
            <a:pPr algn="just">
              <a:lnSpc>
                <a:spcPct val="107000"/>
              </a:lnSpc>
              <a:spcAft>
                <a:spcPts val="800"/>
              </a:spcAft>
            </a:pPr>
            <a:r>
              <a:rPr lang="ka-GE" sz="28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წარმოადგენს თუ არა მოყვანილი განმარტება ალექსანდრიელი გრამატიკოსის წინადადებაში სახელის გამოყენებაზე დაკვირვების შედეგს?</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6" descr="Без названия">
            <a:extLst>
              <a:ext uri="{FF2B5EF4-FFF2-40B4-BE49-F238E27FC236}">
                <a16:creationId xmlns:a16="http://schemas.microsoft.com/office/drawing/2014/main" id="{6660B236-DDDE-4D54-80EC-D1DE15B26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0697" y="4836697"/>
            <a:ext cx="2021303" cy="202130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a:extLst>
              <a:ext uri="{FF2B5EF4-FFF2-40B4-BE49-F238E27FC236}">
                <a16:creationId xmlns:a16="http://schemas.microsoft.com/office/drawing/2014/main" id="{4831F348-231C-43A1-9A46-399B6BA9C4B6}"/>
              </a:ext>
            </a:extLst>
          </p:cNvPr>
          <p:cNvPicPr>
            <a:picLocks noChangeAspect="1"/>
          </p:cNvPicPr>
          <p:nvPr/>
        </p:nvPicPr>
        <p:blipFill rotWithShape="1">
          <a:blip r:embed="rId4">
            <a:extLst>
              <a:ext uri="{28A0092B-C50C-407E-A947-70E740481C1C}">
                <a14:useLocalDpi xmlns:a14="http://schemas.microsoft.com/office/drawing/2010/main" val="0"/>
              </a:ext>
            </a:extLst>
          </a:blip>
          <a:srcRect r="739" b="8159"/>
          <a:stretch/>
        </p:blipFill>
        <p:spPr>
          <a:xfrm>
            <a:off x="1491048" y="4836698"/>
            <a:ext cx="2152725" cy="1746666"/>
          </a:xfrm>
          <a:prstGeom prst="rect">
            <a:avLst/>
          </a:prstGeom>
        </p:spPr>
      </p:pic>
      <p:sp>
        <p:nvSpPr>
          <p:cNvPr id="7" name="Rectangle 6">
            <a:extLst>
              <a:ext uri="{FF2B5EF4-FFF2-40B4-BE49-F238E27FC236}">
                <a16:creationId xmlns:a16="http://schemas.microsoft.com/office/drawing/2014/main" id="{9C19867E-C7A2-41F9-990A-18DBDCA805CC}"/>
              </a:ext>
            </a:extLst>
          </p:cNvPr>
          <p:cNvSpPr/>
          <p:nvPr/>
        </p:nvSpPr>
        <p:spPr>
          <a:xfrm>
            <a:off x="3739977" y="253486"/>
            <a:ext cx="9901882" cy="375552"/>
          </a:xfrm>
          <a:prstGeom prst="rect">
            <a:avLst/>
          </a:prstGeom>
        </p:spPr>
        <p:txBody>
          <a:bodyPr wrap="square">
            <a:spAutoFit/>
          </a:bodyPr>
          <a:lstStyle/>
          <a:p>
            <a:pPr algn="just">
              <a:lnSpc>
                <a:spcPct val="107000"/>
              </a:lnSpc>
              <a:spcAft>
                <a:spcPts val="800"/>
              </a:spcAft>
            </a:pPr>
            <a:r>
              <a:rPr lang="ka-GE" b="1" dirty="0">
                <a:latin typeface="Calibri" panose="020F0502020204030204" pitchFamily="34" charset="0"/>
                <a:ea typeface="Calibri" panose="020F0502020204030204" pitchFamily="34" charset="0"/>
                <a:cs typeface="Times New Roman" panose="02020603050405020304" pitchFamily="18" charset="0"/>
              </a:rPr>
              <a:t>სახელის განმარტებას საგანზე მითითებით პირველად ვხვდებით</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B26C0121-CEF5-49AD-BC53-0FF199DCBC92}"/>
              </a:ext>
            </a:extLst>
          </p:cNvPr>
          <p:cNvSpPr/>
          <p:nvPr/>
        </p:nvSpPr>
        <p:spPr>
          <a:xfrm rot="5400000">
            <a:off x="1326291" y="6194136"/>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241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D1E8A0A-EEB0-45F5-AF48-D352C47DAF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4916" y="177488"/>
            <a:ext cx="4976803" cy="6503024"/>
          </a:xfrm>
          <a:prstGeom prst="rect">
            <a:avLst/>
          </a:prstGeom>
        </p:spPr>
      </p:pic>
      <p:pic>
        <p:nvPicPr>
          <p:cNvPr id="5" name="Picture 4">
            <a:extLst>
              <a:ext uri="{FF2B5EF4-FFF2-40B4-BE49-F238E27FC236}">
                <a16:creationId xmlns:a16="http://schemas.microsoft.com/office/drawing/2014/main" id="{E10E80B5-7686-47C0-AAB5-F4148F388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276" y="2316891"/>
            <a:ext cx="5163791" cy="2106827"/>
          </a:xfrm>
          <a:prstGeom prst="rect">
            <a:avLst/>
          </a:prstGeom>
        </p:spPr>
      </p:pic>
    </p:spTree>
    <p:extLst>
      <p:ext uri="{BB962C8B-B14F-4D97-AF65-F5344CB8AC3E}">
        <p14:creationId xmlns:p14="http://schemas.microsoft.com/office/powerpoint/2010/main" val="394760762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D90B7A-7714-4A3F-9E92-71D577E9F3FC}"/>
              </a:ext>
            </a:extLst>
          </p:cNvPr>
          <p:cNvSpPr>
            <a:spLocks noGrp="1"/>
          </p:cNvSpPr>
          <p:nvPr>
            <p:ph idx="1"/>
          </p:nvPr>
        </p:nvSpPr>
        <p:spPr>
          <a:xfrm>
            <a:off x="1561217" y="0"/>
            <a:ext cx="9997440" cy="4800600"/>
          </a:xfrm>
        </p:spPr>
        <p:txBody>
          <a:bodyPr>
            <a:normAutofit/>
          </a:bodyPr>
          <a:lstStyle/>
          <a:p>
            <a:r>
              <a:rPr lang="ka-GE" dirty="0"/>
              <a:t>δευτεραῖος  „მეორე დღეს“,</a:t>
            </a:r>
            <a:endParaRPr lang="en-US" dirty="0"/>
          </a:p>
          <a:p>
            <a:r>
              <a:rPr lang="ka-GE" dirty="0"/>
              <a:t>ήρ</a:t>
            </a:r>
            <a:r>
              <a:rPr lang="ru-RU" dirty="0"/>
              <a:t>ε</a:t>
            </a:r>
            <a:r>
              <a:rPr lang="ka-GE" dirty="0"/>
              <a:t>ρας „დღისით“</a:t>
            </a:r>
            <a:endParaRPr lang="en-US" dirty="0"/>
          </a:p>
          <a:p>
            <a:r>
              <a:rPr lang="ka-GE" dirty="0"/>
              <a:t>νύκτος „ ღამით“</a:t>
            </a:r>
            <a:endParaRPr lang="en-US" dirty="0"/>
          </a:p>
          <a:p>
            <a:r>
              <a:rPr lang="ka-GE" dirty="0"/>
              <a:t>ο</a:t>
            </a:r>
            <a:r>
              <a:rPr lang="ru-RU" dirty="0"/>
              <a:t>χ</a:t>
            </a:r>
            <a:r>
              <a:rPr lang="ka-GE" dirty="0"/>
              <a:t>ο</a:t>
            </a:r>
            <a:r>
              <a:rPr lang="ru-RU" dirty="0"/>
              <a:t>τ</a:t>
            </a:r>
            <a:r>
              <a:rPr lang="ka-GE" dirty="0"/>
              <a:t>α</a:t>
            </a:r>
            <a:r>
              <a:rPr lang="ru-RU" dirty="0"/>
              <a:t>τ</a:t>
            </a:r>
            <a:r>
              <a:rPr lang="ka-GE" dirty="0"/>
              <a:t>ος „წყვდიადში“</a:t>
            </a:r>
            <a:endParaRPr lang="en-US" dirty="0"/>
          </a:p>
          <a:p>
            <a:r>
              <a:rPr lang="ka-GE" dirty="0"/>
              <a:t>Μαραθῶνι  „მარათონში“</a:t>
            </a:r>
            <a:endParaRPr lang="en-US" dirty="0"/>
          </a:p>
          <a:p>
            <a:r>
              <a:rPr lang="ka-GE" dirty="0"/>
              <a:t>Μέγαρoi  „მეგარაში“</a:t>
            </a:r>
            <a:endParaRPr lang="en-US" dirty="0"/>
          </a:p>
          <a:p>
            <a:r>
              <a:rPr lang="ka-GE" dirty="0"/>
              <a:t>Ὀλυμπιάςi „ოლიმპიაში“</a:t>
            </a:r>
            <a:endParaRPr lang="en-US" dirty="0"/>
          </a:p>
          <a:p>
            <a:pPr marL="82296" indent="0">
              <a:buNone/>
            </a:pPr>
            <a:r>
              <a:rPr lang="ka-GE" sz="2000" i="1" dirty="0"/>
              <a:t>მაგალითები მოგვყავს აკაკი ურუშაძის წიგნიდან „ძველი ბერძნული ენა“</a:t>
            </a:r>
            <a:endParaRPr lang="en-US" sz="2000" i="1" dirty="0"/>
          </a:p>
          <a:p>
            <a:endParaRPr lang="en-US" dirty="0"/>
          </a:p>
        </p:txBody>
      </p:sp>
      <p:sp>
        <p:nvSpPr>
          <p:cNvPr id="4" name="Rectangle 3">
            <a:extLst>
              <a:ext uri="{FF2B5EF4-FFF2-40B4-BE49-F238E27FC236}">
                <a16:creationId xmlns:a16="http://schemas.microsoft.com/office/drawing/2014/main" id="{DD462AC2-06BA-49A0-B584-94ADE137725D}"/>
              </a:ext>
            </a:extLst>
          </p:cNvPr>
          <p:cNvSpPr/>
          <p:nvPr/>
        </p:nvSpPr>
        <p:spPr>
          <a:xfrm>
            <a:off x="1561217" y="4467325"/>
            <a:ext cx="9997440" cy="2260234"/>
          </a:xfrm>
          <a:prstGeom prst="rect">
            <a:avLst/>
          </a:prstGeom>
        </p:spPr>
        <p:txBody>
          <a:bodyPr wrap="square">
            <a:spAutoFit/>
          </a:bodyPr>
          <a:lstStyle/>
          <a:p>
            <a:pPr algn="just">
              <a:lnSpc>
                <a:spcPct val="107000"/>
              </a:lnSpc>
              <a:spcAft>
                <a:spcPts val="800"/>
              </a:spcAft>
            </a:pPr>
            <a:r>
              <a:rPr lang="ka-GE" sz="2400" dirty="0">
                <a:latin typeface="Sylfaen" panose="010A0502050306030303" pitchFamily="18" charset="0"/>
                <a:ea typeface="Calibri" panose="020F0502020204030204" pitchFamily="34" charset="0"/>
                <a:cs typeface="Times New Roman" panose="02020603050405020304" pitchFamily="18" charset="0"/>
              </a:rPr>
              <a:t>დიონისეს გრამატიკაში არც ის ფაქტი არის ასახული, რომ ძველ ბერძნულ ენაში სახელი, როგორც ყველა ენაში, გამოიყენებოდა შემასმენლის სახელად ნაწილად (nomen preadicati):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ka-GE" sz="2400" b="1" dirty="0">
                <a:latin typeface="Times New Roman" panose="02020603050405020304" pitchFamily="18" charset="0"/>
                <a:ea typeface="Calibri" panose="020F0502020204030204" pitchFamily="34" charset="0"/>
                <a:cs typeface="Times New Roman" panose="02020603050405020304" pitchFamily="18" charset="0"/>
              </a:rPr>
              <a:t>ἔ</a:t>
            </a:r>
            <a:r>
              <a:rPr lang="ka-GE" sz="2400" b="1" dirty="0">
                <a:latin typeface="Sylfaen" panose="010A0502050306030303" pitchFamily="18" charset="0"/>
                <a:ea typeface="Calibri" panose="020F0502020204030204" pitchFamily="34" charset="0"/>
                <a:cs typeface="Times New Roman" panose="02020603050405020304" pitchFamily="18" charset="0"/>
              </a:rPr>
              <a:t>ργον  ονδ</a:t>
            </a:r>
            <a:r>
              <a:rPr lang="ka-GE" sz="2400" b="1" dirty="0">
                <a:latin typeface="Times New Roman" panose="02020603050405020304" pitchFamily="18" charset="0"/>
                <a:ea typeface="Calibri" panose="020F0502020204030204" pitchFamily="34" charset="0"/>
                <a:cs typeface="Times New Roman" panose="02020603050405020304" pitchFamily="18" charset="0"/>
              </a:rPr>
              <a:t>ὲ</a:t>
            </a:r>
            <a:r>
              <a:rPr lang="ka-GE" sz="2400" b="1" dirty="0">
                <a:latin typeface="Sylfaen" panose="010A0502050306030303" pitchFamily="18" charset="0"/>
                <a:ea typeface="Calibri" panose="020F0502020204030204" pitchFamily="34" charset="0"/>
                <a:cs typeface="Times New Roman" panose="02020603050405020304" pitchFamily="18" charset="0"/>
              </a:rPr>
              <a:t>ν δνειδος </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ka-GE" sz="2400" b="1" dirty="0">
                <a:latin typeface="Sylfaen" panose="010A0502050306030303" pitchFamily="18" charset="0"/>
                <a:ea typeface="Calibri" panose="020F0502020204030204" pitchFamily="34" charset="0"/>
                <a:cs typeface="Times New Roman" panose="02020603050405020304" pitchFamily="18" charset="0"/>
              </a:rPr>
              <a:t> “შრომა არაა სირცხვილი“</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6" descr="Без названия">
            <a:extLst>
              <a:ext uri="{FF2B5EF4-FFF2-40B4-BE49-F238E27FC236}">
                <a16:creationId xmlns:a16="http://schemas.microsoft.com/office/drawing/2014/main" id="{2A9DF639-7088-4C28-9492-8EEA8C95C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033" y="286979"/>
            <a:ext cx="1772480" cy="177248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0D24DFF6-0BE6-453A-B9E2-968347EE38B5}"/>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570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11D0-B606-4B10-A367-B2A1108B1038}"/>
              </a:ext>
            </a:extLst>
          </p:cNvPr>
          <p:cNvSpPr>
            <a:spLocks noGrp="1"/>
          </p:cNvSpPr>
          <p:nvPr>
            <p:ph type="title"/>
          </p:nvPr>
        </p:nvSpPr>
        <p:spPr>
          <a:xfrm>
            <a:off x="1507958" y="274638"/>
            <a:ext cx="10403626" cy="1794794"/>
          </a:xfrm>
        </p:spPr>
        <p:txBody>
          <a:bodyPr>
            <a:normAutofit/>
          </a:bodyPr>
          <a:lstStyle/>
          <a:p>
            <a:r>
              <a:rPr lang="ka-GE" sz="2400" dirty="0">
                <a:solidFill>
                  <a:srgbClr val="002060"/>
                </a:solidFill>
              </a:rPr>
              <a:t>ძველ ბერძნულ ენაში ისე, როგორც მრავალ ძველ ენაში, სახელი საგანთან ერთად აღნიშნავდა თვისებასა და რიცხვსაც, რას ისევ არ არის ასახული სახელის დიონისესეულ განმარტებაში. </a:t>
            </a:r>
            <a:br>
              <a:rPr lang="en-US" sz="2400" dirty="0"/>
            </a:br>
            <a:endParaRPr lang="en-US" sz="2400" dirty="0"/>
          </a:p>
        </p:txBody>
      </p:sp>
      <p:sp>
        <p:nvSpPr>
          <p:cNvPr id="3" name="Content Placeholder 2">
            <a:extLst>
              <a:ext uri="{FF2B5EF4-FFF2-40B4-BE49-F238E27FC236}">
                <a16:creationId xmlns:a16="http://schemas.microsoft.com/office/drawing/2014/main" id="{965A6290-BA06-49F3-8217-11364CD731E6}"/>
              </a:ext>
            </a:extLst>
          </p:cNvPr>
          <p:cNvSpPr>
            <a:spLocks noGrp="1"/>
          </p:cNvSpPr>
          <p:nvPr>
            <p:ph idx="1"/>
          </p:nvPr>
        </p:nvSpPr>
        <p:spPr>
          <a:xfrm>
            <a:off x="1507958" y="1913021"/>
            <a:ext cx="9997440" cy="4800600"/>
          </a:xfrm>
        </p:spPr>
        <p:txBody>
          <a:bodyPr>
            <a:normAutofit/>
          </a:bodyPr>
          <a:lstStyle/>
          <a:p>
            <a:r>
              <a:rPr lang="ru-RU" dirty="0"/>
              <a:t>ἄγἄτον</a:t>
            </a:r>
            <a:r>
              <a:rPr lang="ka-GE" dirty="0"/>
              <a:t> (სიკეთე)-</a:t>
            </a:r>
            <a:r>
              <a:rPr lang="ru-RU" dirty="0"/>
              <a:t>ἄγἄτος </a:t>
            </a:r>
            <a:r>
              <a:rPr lang="ka-GE" dirty="0"/>
              <a:t>(კეთილი)</a:t>
            </a:r>
            <a:endParaRPr lang="en-US" dirty="0"/>
          </a:p>
          <a:p>
            <a:r>
              <a:rPr lang="ka-GE" dirty="0"/>
              <a:t>ἀνθρωπός (ადამიანი) - ἄνθρωπ</a:t>
            </a:r>
            <a:r>
              <a:rPr lang="ru-RU" dirty="0"/>
              <a:t>ῖν</a:t>
            </a:r>
            <a:r>
              <a:rPr lang="ka-GE" dirty="0"/>
              <a:t>ος (ადამიანური) </a:t>
            </a:r>
            <a:endParaRPr lang="en-US" dirty="0"/>
          </a:p>
          <a:p>
            <a:r>
              <a:rPr lang="ka-GE" dirty="0"/>
              <a:t>ἀρχή  (დასაწყისი) - ἀρχάιος (დამწყები) </a:t>
            </a:r>
            <a:endParaRPr lang="en-US" dirty="0"/>
          </a:p>
          <a:p>
            <a:r>
              <a:rPr lang="ka-GE" dirty="0"/>
              <a:t>ἀγρός  (მინდორი)- ἀγρ</a:t>
            </a:r>
            <a:r>
              <a:rPr lang="ru-RU" dirty="0"/>
              <a:t>ῖ</a:t>
            </a:r>
            <a:r>
              <a:rPr lang="ka-GE" dirty="0"/>
              <a:t>ος (მინდვრის) </a:t>
            </a:r>
            <a:endParaRPr lang="en-US" dirty="0"/>
          </a:p>
        </p:txBody>
      </p:sp>
      <p:pic>
        <p:nvPicPr>
          <p:cNvPr id="4" name="Рисунок 6" descr="Без названия">
            <a:extLst>
              <a:ext uri="{FF2B5EF4-FFF2-40B4-BE49-F238E27FC236}">
                <a16:creationId xmlns:a16="http://schemas.microsoft.com/office/drawing/2014/main" id="{F583CB09-7121-4517-A001-D211AF60A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798" y="4382530"/>
            <a:ext cx="2388974" cy="238897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B828C63-FE5A-422F-B6ED-C7DC6C07C14F}"/>
              </a:ext>
            </a:extLst>
          </p:cNvPr>
          <p:cNvSpPr/>
          <p:nvPr/>
        </p:nvSpPr>
        <p:spPr>
          <a:xfrm>
            <a:off x="1589903" y="4689715"/>
            <a:ext cx="6903308" cy="1569660"/>
          </a:xfrm>
          <a:prstGeom prst="rect">
            <a:avLst/>
          </a:prstGeom>
        </p:spPr>
        <p:txBody>
          <a:bodyPr wrap="square">
            <a:spAutoFit/>
          </a:bodyPr>
          <a:lstStyle/>
          <a:p>
            <a:pPr algn="just">
              <a:spcAft>
                <a:spcPts val="800"/>
              </a:spcAft>
            </a:pPr>
            <a:r>
              <a:rPr lang="ka-GE" sz="24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ლინგვისტიკის ისტორიკოსებს მხედველობიდან გამორჩა ის ფაქტი, რომ საგნის, თვისებისა და რიცხვის აღმნიშვნელ ზოგად სახელს დიონისე განმარტავს მხოლოდ საგანზე მითითებით. </a:t>
            </a:r>
            <a:endParaRPr lang="en-U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3A07EFF8-FD16-4710-AB7D-7E5CDA4051BF}"/>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676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65233-2208-414C-A88B-D9A4E31B750E}"/>
              </a:ext>
            </a:extLst>
          </p:cNvPr>
          <p:cNvSpPr>
            <a:spLocks noGrp="1"/>
          </p:cNvSpPr>
          <p:nvPr>
            <p:ph idx="1"/>
          </p:nvPr>
        </p:nvSpPr>
        <p:spPr>
          <a:xfrm>
            <a:off x="1938857" y="1594022"/>
            <a:ext cx="9997440" cy="5078627"/>
          </a:xfrm>
        </p:spPr>
        <p:txBody>
          <a:bodyPr>
            <a:normAutofit/>
          </a:bodyPr>
          <a:lstStyle/>
          <a:p>
            <a:pPr marL="82296" indent="0" algn="ctr">
              <a:buNone/>
            </a:pPr>
            <a:r>
              <a:rPr lang="ka-GE" sz="2400" b="1" dirty="0"/>
              <a:t>სახელი</a:t>
            </a:r>
            <a:endParaRPr lang="en-US" sz="2400" b="1" dirty="0"/>
          </a:p>
          <a:p>
            <a:pPr marL="82296" indent="0">
              <a:buNone/>
            </a:pPr>
            <a:r>
              <a:rPr lang="en-US" sz="2400" dirty="0"/>
              <a:t>  </a:t>
            </a:r>
            <a:r>
              <a:rPr lang="ka-GE" sz="2400" b="1" dirty="0"/>
              <a:t>არსებითი სახელი   </a:t>
            </a:r>
            <a:r>
              <a:rPr lang="en-US" sz="2400" b="1" dirty="0"/>
              <a:t>    </a:t>
            </a:r>
            <a:r>
              <a:rPr lang="ka-GE" sz="2400" b="1" dirty="0"/>
              <a:t> ზედსართავი სახელი       რიცხვითი სახელი</a:t>
            </a:r>
            <a:endParaRPr lang="en-US" sz="2400" b="1" dirty="0"/>
          </a:p>
          <a:p>
            <a:r>
              <a:rPr lang="ka-GE" sz="2400" dirty="0"/>
              <a:t>საგანი                        </a:t>
            </a:r>
            <a:r>
              <a:rPr lang="en-US" sz="2400" dirty="0"/>
              <a:t> </a:t>
            </a:r>
            <a:r>
              <a:rPr lang="ka-GE" sz="2400" dirty="0"/>
              <a:t>   თვისება                                  რიცხვი</a:t>
            </a:r>
            <a:endParaRPr lang="en-US" sz="2400" dirty="0"/>
          </a:p>
          <a:p>
            <a:r>
              <a:rPr lang="ka-GE" sz="2400" dirty="0"/>
              <a:t>დრო</a:t>
            </a:r>
            <a:endParaRPr lang="en-US" sz="2400" dirty="0"/>
          </a:p>
          <a:p>
            <a:r>
              <a:rPr lang="ka-GE" sz="2400" dirty="0"/>
              <a:t>ადგილი</a:t>
            </a:r>
            <a:endParaRPr lang="en-US" sz="2400" dirty="0"/>
          </a:p>
          <a:p>
            <a:r>
              <a:rPr lang="ka-GE" sz="2400" dirty="0"/>
              <a:t>თვისება</a:t>
            </a:r>
            <a:endParaRPr lang="en-US" sz="2400" dirty="0"/>
          </a:p>
          <a:p>
            <a:r>
              <a:rPr lang="ka-GE" sz="2400" dirty="0"/>
              <a:t>პრედიკატული</a:t>
            </a:r>
            <a:endParaRPr lang="en-US" sz="2400" dirty="0"/>
          </a:p>
          <a:p>
            <a:endParaRPr lang="en-US" dirty="0"/>
          </a:p>
        </p:txBody>
      </p:sp>
      <p:pic>
        <p:nvPicPr>
          <p:cNvPr id="4" name="Рисунок 6" descr="Без названия">
            <a:extLst>
              <a:ext uri="{FF2B5EF4-FFF2-40B4-BE49-F238E27FC236}">
                <a16:creationId xmlns:a16="http://schemas.microsoft.com/office/drawing/2014/main" id="{C2F039E2-83AC-423F-A75A-B335D4E56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2142" y="5354595"/>
            <a:ext cx="1318054" cy="131805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3727EDF-0E29-48B8-8541-E0E97F2F9969}"/>
              </a:ext>
            </a:extLst>
          </p:cNvPr>
          <p:cNvSpPr/>
          <p:nvPr/>
        </p:nvSpPr>
        <p:spPr>
          <a:xfrm>
            <a:off x="1573429" y="375529"/>
            <a:ext cx="10486767" cy="1191416"/>
          </a:xfrm>
          <a:prstGeom prst="rect">
            <a:avLst/>
          </a:prstGeom>
        </p:spPr>
        <p:txBody>
          <a:bodyPr wrap="square">
            <a:spAutoFit/>
          </a:bodyPr>
          <a:lstStyle/>
          <a:p>
            <a:pPr algn="ctr">
              <a:lnSpc>
                <a:spcPct val="150000"/>
              </a:lnSpc>
              <a:spcAft>
                <a:spcPts val="800"/>
              </a:spcAft>
            </a:pPr>
            <a:r>
              <a:rPr lang="ka-GE" sz="2500" dirty="0">
                <a:solidFill>
                  <a:srgbClr val="0070C0"/>
                </a:solidFill>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სახელის გამოყენებისა და მნიშვნელობის სრული სურათი ძველ ბერძნულ ენაში</a:t>
            </a:r>
            <a:endParaRPr lang="en-US" sz="2500" dirty="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031F85B-D642-4343-A45E-7F164B4341DF}"/>
              </a:ext>
            </a:extLst>
          </p:cNvPr>
          <p:cNvSpPr/>
          <p:nvPr/>
        </p:nvSpPr>
        <p:spPr>
          <a:xfrm>
            <a:off x="1606380" y="4936198"/>
            <a:ext cx="9135762" cy="1433277"/>
          </a:xfrm>
          <a:prstGeom prst="rect">
            <a:avLst/>
          </a:prstGeom>
        </p:spPr>
        <p:txBody>
          <a:bodyPr wrap="square">
            <a:spAutoFit/>
          </a:bodyPr>
          <a:lstStyle/>
          <a:p>
            <a:pPr algn="just">
              <a:lnSpc>
                <a:spcPct val="150000"/>
              </a:lnSpc>
              <a:spcAft>
                <a:spcPts val="800"/>
              </a:spcAft>
            </a:pPr>
            <a:r>
              <a:rPr lang="ka-GE" sz="2000" b="1" dirty="0">
                <a:effectLst>
                  <a:outerShdw blurRad="38100" dist="38100" dir="2700000" algn="tl">
                    <a:srgbClr val="000000">
                      <a:alpha val="43137"/>
                    </a:srgbClr>
                  </a:outerShdw>
                </a:effectLst>
                <a:latin typeface="Sylfaen" panose="010A0502050306030303" pitchFamily="18" charset="0"/>
                <a:ea typeface="Calibri" panose="020F0502020204030204" pitchFamily="34" charset="0"/>
                <a:cs typeface="Times New Roman" panose="02020603050405020304" pitchFamily="18" charset="0"/>
              </a:rPr>
              <a:t>ძველ ბერძნულ ენაში ზოგადი (დაუნაწევრებელი) სახელი გამოიყენებოდა მრავალი მნიშვნელობით, მაგრამ დიონისემ მათგან განმარტებაში დაასახელა მხოლოდ ერთი-საგნის მნიშვნელობა. </a:t>
            </a:r>
            <a:endPar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FF3DD17D-9C03-43C7-BB9D-40B7A7F6C275}"/>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239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619E7-BDD1-44A1-8669-4256727F3589}"/>
              </a:ext>
            </a:extLst>
          </p:cNvPr>
          <p:cNvSpPr>
            <a:spLocks noGrp="1"/>
          </p:cNvSpPr>
          <p:nvPr>
            <p:ph idx="1"/>
          </p:nvPr>
        </p:nvSpPr>
        <p:spPr>
          <a:xfrm>
            <a:off x="1499286" y="321275"/>
            <a:ext cx="10412297" cy="6128951"/>
          </a:xfrm>
        </p:spPr>
        <p:txBody>
          <a:bodyPr>
            <a:normAutofit fontScale="92500" lnSpcReduction="20000"/>
          </a:bodyPr>
          <a:lstStyle/>
          <a:p>
            <a:r>
              <a:rPr lang="ka-GE" b="1" dirty="0"/>
              <a:t>რის განმარტებას წარმოადგენს დიონისეს განმარტება?</a:t>
            </a:r>
            <a:endParaRPr lang="en-US" b="1" dirty="0"/>
          </a:p>
          <a:p>
            <a:pPr marL="82296" indent="0">
              <a:buNone/>
            </a:pPr>
            <a:endParaRPr lang="en-US" dirty="0"/>
          </a:p>
          <a:p>
            <a:pPr marL="82296" indent="0">
              <a:buNone/>
            </a:pPr>
            <a:r>
              <a:rPr lang="ka-GE" b="1" dirty="0">
                <a:solidFill>
                  <a:srgbClr val="002060"/>
                </a:solidFill>
                <a:effectLst>
                  <a:outerShdw blurRad="38100" dist="38100" dir="2700000" algn="tl">
                    <a:srgbClr val="000000">
                      <a:alpha val="43137"/>
                    </a:srgbClr>
                  </a:outerShdw>
                </a:effectLst>
              </a:rPr>
              <a:t>„სახელი ბრუნებადი მეტყველების ნაწილია, რომელიც აღნიშნავს სხეულს ან საგანს (უსხეულოს), მაგალითად ქვა, აღზრდა“ დიონისე</a:t>
            </a:r>
            <a:endParaRPr lang="en-US" b="1" dirty="0">
              <a:solidFill>
                <a:srgbClr val="002060"/>
              </a:solidFill>
              <a:effectLst>
                <a:outerShdw blurRad="38100" dist="38100" dir="2700000" algn="tl">
                  <a:srgbClr val="000000">
                    <a:alpha val="43137"/>
                  </a:srgbClr>
                </a:outerShdw>
              </a:effectLst>
            </a:endParaRPr>
          </a:p>
          <a:p>
            <a:pPr marL="82296" indent="0">
              <a:buNone/>
            </a:pPr>
            <a:endParaRPr lang="en-US" b="1" dirty="0">
              <a:solidFill>
                <a:srgbClr val="002060"/>
              </a:solidFill>
              <a:effectLst>
                <a:outerShdw blurRad="38100" dist="38100" dir="2700000" algn="tl">
                  <a:srgbClr val="000000">
                    <a:alpha val="43137"/>
                  </a:srgbClr>
                </a:outerShdw>
              </a:effectLst>
            </a:endParaRPr>
          </a:p>
          <a:p>
            <a:r>
              <a:rPr lang="ka-GE" b="1" dirty="0">
                <a:solidFill>
                  <a:srgbClr val="002060"/>
                </a:solidFill>
              </a:rPr>
              <a:t>დიონისეს განმარტება არ შეიძლება იყოს არსებითი სახელის განმარტება, რადგან ასეთი მეტყველების ნაწილი ძველ ბერძნულ ენაში არ არსებობდა. </a:t>
            </a:r>
            <a:endParaRPr lang="en-US" b="1" dirty="0">
              <a:solidFill>
                <a:srgbClr val="002060"/>
              </a:solidFill>
            </a:endParaRPr>
          </a:p>
          <a:p>
            <a:r>
              <a:rPr lang="ka-GE" b="1" dirty="0">
                <a:solidFill>
                  <a:srgbClr val="002060"/>
                </a:solidFill>
              </a:rPr>
              <a:t>დიონისეს განმარტება შეიძლება ყოფილიყო მხოლოდ ზოგადი (დაუნაწევრებელი) სახელის დეფინიცია, მაგრამ ასეთ შემთხვევაში ის არ არის სრული. </a:t>
            </a:r>
            <a:endParaRPr lang="en-US" b="1" dirty="0">
              <a:solidFill>
                <a:srgbClr val="002060"/>
              </a:solidFill>
            </a:endParaRPr>
          </a:p>
          <a:p>
            <a:r>
              <a:rPr lang="ka-GE" b="1" dirty="0">
                <a:solidFill>
                  <a:srgbClr val="002060"/>
                </a:solidFill>
              </a:rPr>
              <a:t>დიონისეს სახელის ცალმხრივი განმარტება ჯერ გავრცელდება ანტიკურ სამყაროში</a:t>
            </a:r>
            <a:endParaRPr lang="en-US" dirty="0"/>
          </a:p>
        </p:txBody>
      </p:sp>
      <p:pic>
        <p:nvPicPr>
          <p:cNvPr id="5" name="Graphic 4" descr="Decision chart">
            <a:extLst>
              <a:ext uri="{FF2B5EF4-FFF2-40B4-BE49-F238E27FC236}">
                <a16:creationId xmlns:a16="http://schemas.microsoft.com/office/drawing/2014/main" id="{282964A2-0B69-4A99-BCA3-2832B57E97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11794" y="2057401"/>
            <a:ext cx="704335" cy="704335"/>
          </a:xfrm>
          <a:prstGeom prst="rect">
            <a:avLst/>
          </a:prstGeom>
        </p:spPr>
      </p:pic>
      <p:pic>
        <p:nvPicPr>
          <p:cNvPr id="7" name="Graphic 6" descr="Marketing">
            <a:extLst>
              <a:ext uri="{FF2B5EF4-FFF2-40B4-BE49-F238E27FC236}">
                <a16:creationId xmlns:a16="http://schemas.microsoft.com/office/drawing/2014/main" id="{AE8C9281-4E47-42BD-AD1F-2010EB26D4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9221" y="2409568"/>
            <a:ext cx="819664" cy="819664"/>
          </a:xfrm>
          <a:prstGeom prst="rect">
            <a:avLst/>
          </a:prstGeom>
        </p:spPr>
      </p:pic>
      <p:pic>
        <p:nvPicPr>
          <p:cNvPr id="6" name="Рисунок 6" descr="Без названия">
            <a:extLst>
              <a:ext uri="{FF2B5EF4-FFF2-40B4-BE49-F238E27FC236}">
                <a16:creationId xmlns:a16="http://schemas.microsoft.com/office/drawing/2014/main" id="{175B606E-3471-4E3B-98CB-C3AB1886DB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1128" y="5420496"/>
            <a:ext cx="1370871" cy="1370871"/>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3F627DF6-D43D-4567-8D81-AE4F2473D1EF}"/>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37605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BAC9-93EA-4DF8-851C-B1347CA8B6F9}"/>
              </a:ext>
            </a:extLst>
          </p:cNvPr>
          <p:cNvSpPr>
            <a:spLocks noGrp="1"/>
          </p:cNvSpPr>
          <p:nvPr>
            <p:ph type="title"/>
          </p:nvPr>
        </p:nvSpPr>
        <p:spPr>
          <a:xfrm>
            <a:off x="1782338" y="126356"/>
            <a:ext cx="9997440" cy="1661254"/>
          </a:xfrm>
        </p:spPr>
        <p:txBody>
          <a:bodyPr>
            <a:normAutofit/>
          </a:bodyPr>
          <a:lstStyle/>
          <a:p>
            <a:pPr algn="ctr"/>
            <a:r>
              <a:rPr lang="ka-GE" sz="3200" b="1" dirty="0"/>
              <a:t>ელიუს დონატუსი</a:t>
            </a:r>
            <a:br>
              <a:rPr lang="en-US" sz="3200" dirty="0"/>
            </a:br>
            <a:r>
              <a:rPr lang="ka-GE" sz="3200" b="1" dirty="0"/>
              <a:t>„მცირე გრამატიკა“</a:t>
            </a:r>
            <a:br>
              <a:rPr lang="en-US" sz="3200" dirty="0"/>
            </a:br>
            <a:endParaRPr lang="en-US" sz="3200" dirty="0"/>
          </a:p>
        </p:txBody>
      </p:sp>
      <p:sp>
        <p:nvSpPr>
          <p:cNvPr id="3" name="Content Placeholder 2">
            <a:extLst>
              <a:ext uri="{FF2B5EF4-FFF2-40B4-BE49-F238E27FC236}">
                <a16:creationId xmlns:a16="http://schemas.microsoft.com/office/drawing/2014/main" id="{9B42F80E-F899-4CCB-BBAE-E54B8B1060EA}"/>
              </a:ext>
            </a:extLst>
          </p:cNvPr>
          <p:cNvSpPr>
            <a:spLocks noGrp="1"/>
          </p:cNvSpPr>
          <p:nvPr>
            <p:ph idx="1"/>
          </p:nvPr>
        </p:nvSpPr>
        <p:spPr>
          <a:xfrm>
            <a:off x="1856479" y="1206114"/>
            <a:ext cx="9997440" cy="3382362"/>
          </a:xfrm>
        </p:spPr>
        <p:txBody>
          <a:bodyPr>
            <a:normAutofit lnSpcReduction="10000"/>
          </a:bodyPr>
          <a:lstStyle/>
          <a:p>
            <a:pPr marL="82296" indent="0">
              <a:buNone/>
            </a:pPr>
            <a:r>
              <a:rPr lang="ka-GE" sz="2800" b="1" dirty="0"/>
              <a:t>„სახელი არის მეტყველების ნაწილი, რომელიც ბრუნვის მეშვეობით აღნიშნავს საგანს ან მოვლენას ცალკე ან როგორც ზოგად ცნებას.</a:t>
            </a:r>
            <a:endParaRPr lang="en-US" sz="2800" dirty="0"/>
          </a:p>
          <a:p>
            <a:pPr marL="82296" indent="0">
              <a:buNone/>
            </a:pPr>
            <a:r>
              <a:rPr lang="ka-GE" sz="2800" b="1" dirty="0"/>
              <a:t>სახელის მახასიათებლები: </a:t>
            </a:r>
            <a:endParaRPr lang="en-US" sz="2800" b="1" dirty="0"/>
          </a:p>
          <a:p>
            <a:r>
              <a:rPr lang="en-US" sz="2800" b="1" dirty="0" err="1"/>
              <a:t>qualitas</a:t>
            </a:r>
            <a:r>
              <a:rPr lang="en-US" sz="2800" b="1" dirty="0"/>
              <a:t> (</a:t>
            </a:r>
            <a:r>
              <a:rPr lang="ka-GE" sz="2800" b="1" dirty="0"/>
              <a:t>თვისება</a:t>
            </a:r>
            <a:r>
              <a:rPr lang="en-US" sz="2800" b="1" dirty="0"/>
              <a:t>)</a:t>
            </a:r>
            <a:r>
              <a:rPr lang="ka-GE" sz="2800" b="1" dirty="0"/>
              <a:t>, </a:t>
            </a:r>
            <a:endParaRPr lang="en-US" sz="2800" b="1" dirty="0"/>
          </a:p>
          <a:p>
            <a:r>
              <a:rPr lang="en-US" sz="2800" b="1" dirty="0" err="1"/>
              <a:t>comporatio</a:t>
            </a:r>
            <a:r>
              <a:rPr lang="en-US" sz="2800" b="1" dirty="0"/>
              <a:t> (</a:t>
            </a:r>
            <a:r>
              <a:rPr lang="ka-GE" sz="2800" b="1" dirty="0"/>
              <a:t>შედარება</a:t>
            </a:r>
            <a:r>
              <a:rPr lang="en-US" sz="2800" b="1" dirty="0"/>
              <a:t>)</a:t>
            </a:r>
            <a:r>
              <a:rPr lang="ka-GE" sz="2800" b="1" dirty="0"/>
              <a:t>, </a:t>
            </a:r>
            <a:endParaRPr lang="en-US" sz="2800" b="1" dirty="0"/>
          </a:p>
          <a:p>
            <a:r>
              <a:rPr lang="en-US" sz="2800" b="1" dirty="0"/>
              <a:t>numerus </a:t>
            </a:r>
            <a:r>
              <a:rPr lang="ka-GE" sz="2800" b="1" dirty="0"/>
              <a:t>(რიცხვი)“</a:t>
            </a:r>
            <a:endParaRPr lang="en-US" sz="2800" dirty="0"/>
          </a:p>
          <a:p>
            <a:endParaRPr lang="en-US" dirty="0"/>
          </a:p>
        </p:txBody>
      </p:sp>
      <p:pic>
        <p:nvPicPr>
          <p:cNvPr id="4" name="Рисунок 6" descr="Без названия">
            <a:extLst>
              <a:ext uri="{FF2B5EF4-FFF2-40B4-BE49-F238E27FC236}">
                <a16:creationId xmlns:a16="http://schemas.microsoft.com/office/drawing/2014/main" id="{8CCA0E51-5BE9-4E2C-8E6C-AFCB0C76B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4276" y="4300151"/>
            <a:ext cx="2283211" cy="2283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7451CA-44DF-409A-8766-5FD7A7BE6CE8}"/>
              </a:ext>
            </a:extLst>
          </p:cNvPr>
          <p:cNvSpPr/>
          <p:nvPr/>
        </p:nvSpPr>
        <p:spPr>
          <a:xfrm>
            <a:off x="1819408" y="4514335"/>
            <a:ext cx="7837797" cy="1569660"/>
          </a:xfrm>
          <a:prstGeom prst="rect">
            <a:avLst/>
          </a:prstGeom>
        </p:spPr>
        <p:txBody>
          <a:bodyPr wrap="square">
            <a:spAutoFit/>
          </a:bodyPr>
          <a:lstStyle/>
          <a:p>
            <a:pPr algn="just">
              <a:spcAft>
                <a:spcPts val="800"/>
              </a:spcAft>
            </a:pPr>
            <a:r>
              <a:rPr lang="ka-GE" sz="2400" b="1" dirty="0">
                <a:latin typeface="Sylfaen" panose="010A0502050306030303" pitchFamily="18" charset="0"/>
                <a:ea typeface="Calibri" panose="020F0502020204030204" pitchFamily="34" charset="0"/>
                <a:cs typeface="Times New Roman" panose="02020603050405020304" pitchFamily="18" charset="0"/>
              </a:rPr>
              <a:t>დონატუსი სახელს აღნიშნავს როგორც საგნის აღმნიშვნელ მეტყველების ნაწილს, ხოლო შემდეგ ლაპარაკობს სახელის თვისებაზე, შედარების ხარისხზე და რიცხვით მნიშვნელობაზე.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890A470E-CC6C-47C2-9157-82A9F89DAF64}"/>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160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BBAA9-57E8-4CBF-840F-42CEEF9A4AD4}"/>
              </a:ext>
            </a:extLst>
          </p:cNvPr>
          <p:cNvSpPr>
            <a:spLocks noGrp="1"/>
          </p:cNvSpPr>
          <p:nvPr>
            <p:ph idx="1"/>
          </p:nvPr>
        </p:nvSpPr>
        <p:spPr>
          <a:xfrm>
            <a:off x="1568155" y="1975022"/>
            <a:ext cx="9997440" cy="2646405"/>
          </a:xfrm>
        </p:spPr>
        <p:txBody>
          <a:bodyPr/>
          <a:lstStyle/>
          <a:p>
            <a:r>
              <a:rPr lang="ka-GE" b="1" i="1" dirty="0">
                <a:solidFill>
                  <a:srgbClr val="002060"/>
                </a:solidFill>
              </a:rPr>
              <a:t>„სახელი არის ნაწილი სიტყვისა, მნიშვნელი არსებისა გინა ნივთისა, ანუ პირისა რაისამე, მაგალითად: ცა, ქვეყანა, კაცი, ცხენი, ბრძენი, თეთრი... სახელი იწვალების არსებითად და ზედშესრულად“.</a:t>
            </a:r>
            <a:r>
              <a:rPr lang="en-US" b="1" i="1" dirty="0">
                <a:solidFill>
                  <a:srgbClr val="002060"/>
                </a:solidFill>
              </a:rPr>
              <a:t>  </a:t>
            </a:r>
            <a:r>
              <a:rPr lang="ka-GE" b="1" i="1" dirty="0">
                <a:solidFill>
                  <a:srgbClr val="002060"/>
                </a:solidFill>
              </a:rPr>
              <a:t> </a:t>
            </a:r>
            <a:r>
              <a:rPr lang="ka-GE" b="1" u="sng" dirty="0"/>
              <a:t>იოანე ბაგრატიონი</a:t>
            </a:r>
            <a:endParaRPr lang="en-US" u="sng" dirty="0"/>
          </a:p>
          <a:p>
            <a:endParaRPr lang="en-US" dirty="0"/>
          </a:p>
        </p:txBody>
      </p:sp>
      <p:pic>
        <p:nvPicPr>
          <p:cNvPr id="4" name="Рисунок 6" descr="Без названия">
            <a:extLst>
              <a:ext uri="{FF2B5EF4-FFF2-40B4-BE49-F238E27FC236}">
                <a16:creationId xmlns:a16="http://schemas.microsoft.com/office/drawing/2014/main" id="{874D6489-1F71-48C1-B2BA-9DDAF9B5F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5077" y="4621427"/>
            <a:ext cx="2026507" cy="20265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AE2531F-6B16-40A5-8CFA-2E0771AFAF81}"/>
              </a:ext>
            </a:extLst>
          </p:cNvPr>
          <p:cNvSpPr/>
          <p:nvPr/>
        </p:nvSpPr>
        <p:spPr>
          <a:xfrm>
            <a:off x="1632575" y="609936"/>
            <a:ext cx="9868600" cy="1200329"/>
          </a:xfrm>
          <a:prstGeom prst="rect">
            <a:avLst/>
          </a:prstGeom>
        </p:spPr>
        <p:txBody>
          <a:bodyPr wrap="square">
            <a:spAutoFit/>
          </a:bodyPr>
          <a:lstStyle/>
          <a:p>
            <a:pPr algn="just">
              <a:spcAft>
                <a:spcPts val="800"/>
              </a:spcAft>
            </a:pPr>
            <a:r>
              <a:rPr lang="ka-GE" sz="2400"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სახელისა და არსებითი სახელის ერთმანეთში არევა ანტიკური გრამატიკებიდან გადაინაცვლებს სხვა ენათა გრამატიკებში, მათ შორის აისახება იოანე ბაგრატიონის კალმასობისეულ გრამატიკაშიც: </a:t>
            </a:r>
            <a:endParaRPr lang="en-US" sz="24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4FEB1A0-ECC5-47E5-BFC5-1446858B19A4}"/>
              </a:ext>
            </a:extLst>
          </p:cNvPr>
          <p:cNvSpPr/>
          <p:nvPr/>
        </p:nvSpPr>
        <p:spPr>
          <a:xfrm>
            <a:off x="1788930" y="4885038"/>
            <a:ext cx="7875373" cy="923330"/>
          </a:xfrm>
          <a:prstGeom prst="rect">
            <a:avLst/>
          </a:prstGeom>
        </p:spPr>
        <p:txBody>
          <a:bodyPr wrap="square">
            <a:spAutoFit/>
          </a:bodyPr>
          <a:lstStyle/>
          <a:p>
            <a:pPr algn="just">
              <a:spcAft>
                <a:spcPts val="800"/>
              </a:spcAft>
            </a:pPr>
            <a:r>
              <a:rPr lang="ka-GE" b="1" dirty="0">
                <a:solidFill>
                  <a:srgbClr val="002060"/>
                </a:solidFill>
                <a:latin typeface="Sylfaen" panose="010A0502050306030303" pitchFamily="18" charset="0"/>
                <a:ea typeface="Calibri" panose="020F0502020204030204" pitchFamily="34" charset="0"/>
                <a:cs typeface="Times New Roman" panose="02020603050405020304" pitchFamily="18" charset="0"/>
              </a:rPr>
              <a:t>ანტიკურ პერიოდში დაიწერა ნაშრომი სინტაქსში „მეტყველების ნაწილთა სინტაქსის შესახებ,“ მაგრამ მის ავტორს აპოლონიოს დისკოლოსს არ ჰქონდა გამოყოფილი წინადადების წევრები.</a:t>
            </a:r>
            <a:endParaRPr lang="en-U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6423CAA0-3396-482A-8689-1873FB3CAE05}"/>
              </a:ext>
            </a:extLst>
          </p:cNvPr>
          <p:cNvSpPr/>
          <p:nvPr/>
        </p:nvSpPr>
        <p:spPr>
          <a:xfrm rot="5400000">
            <a:off x="1319537" y="6248400"/>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03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1EEDD-405D-4C55-A60B-8CA48B4B0035}"/>
              </a:ext>
            </a:extLst>
          </p:cNvPr>
          <p:cNvSpPr>
            <a:spLocks noGrp="1"/>
          </p:cNvSpPr>
          <p:nvPr>
            <p:ph type="title"/>
          </p:nvPr>
        </p:nvSpPr>
        <p:spPr>
          <a:xfrm>
            <a:off x="1837038" y="255372"/>
            <a:ext cx="8740346" cy="2183027"/>
          </a:xfrm>
        </p:spPr>
        <p:txBody>
          <a:bodyPr>
            <a:normAutofit fontScale="90000"/>
          </a:bodyPr>
          <a:lstStyle/>
          <a:p>
            <a:pPr algn="ctr"/>
            <a:r>
              <a:rPr lang="ka-GE" b="1" dirty="0">
                <a:solidFill>
                  <a:srgbClr val="002060"/>
                </a:solidFill>
              </a:rPr>
              <a:t>ანტუან არნო  კლოდ ლანსლო</a:t>
            </a:r>
            <a:br>
              <a:rPr lang="en-US" dirty="0">
                <a:solidFill>
                  <a:srgbClr val="002060"/>
                </a:solidFill>
              </a:rPr>
            </a:br>
            <a:r>
              <a:rPr lang="ka-GE" b="1" dirty="0">
                <a:solidFill>
                  <a:srgbClr val="002060"/>
                </a:solidFill>
              </a:rPr>
              <a:t>აზროვნება = მეტყველება</a:t>
            </a:r>
            <a:br>
              <a:rPr lang="en-US" dirty="0">
                <a:solidFill>
                  <a:srgbClr val="002060"/>
                </a:solidFill>
              </a:rPr>
            </a:br>
            <a:r>
              <a:rPr lang="ka-GE" b="1" dirty="0">
                <a:solidFill>
                  <a:srgbClr val="002060"/>
                </a:solidFill>
              </a:rPr>
              <a:t>აზრი (მსჯელობა) = წინადადება</a:t>
            </a:r>
            <a:br>
              <a:rPr lang="en-US" dirty="0"/>
            </a:br>
            <a:endParaRPr lang="en-US" dirty="0"/>
          </a:p>
        </p:txBody>
      </p:sp>
      <p:sp>
        <p:nvSpPr>
          <p:cNvPr id="3" name="Content Placeholder 2">
            <a:extLst>
              <a:ext uri="{FF2B5EF4-FFF2-40B4-BE49-F238E27FC236}">
                <a16:creationId xmlns:a16="http://schemas.microsoft.com/office/drawing/2014/main" id="{994D83C5-E374-4819-B89E-B822CAFF0722}"/>
              </a:ext>
            </a:extLst>
          </p:cNvPr>
          <p:cNvSpPr>
            <a:spLocks noGrp="1"/>
          </p:cNvSpPr>
          <p:nvPr>
            <p:ph idx="1"/>
          </p:nvPr>
        </p:nvSpPr>
        <p:spPr>
          <a:xfrm>
            <a:off x="1691723" y="1950309"/>
            <a:ext cx="9997440" cy="4800600"/>
          </a:xfrm>
        </p:spPr>
        <p:txBody>
          <a:bodyPr>
            <a:normAutofit lnSpcReduction="10000"/>
          </a:bodyPr>
          <a:lstStyle/>
          <a:p>
            <a:r>
              <a:rPr lang="ka-GE" sz="2400" b="1" dirty="0">
                <a:solidFill>
                  <a:srgbClr val="002060"/>
                </a:solidFill>
              </a:rPr>
              <a:t>დედამიწა არის მრგვალი (</a:t>
            </a:r>
            <a:r>
              <a:rPr lang="en-US" sz="2400" b="1" dirty="0">
                <a:solidFill>
                  <a:srgbClr val="002060"/>
                </a:solidFill>
              </a:rPr>
              <a:t>la </a:t>
            </a:r>
            <a:r>
              <a:rPr lang="en-US" sz="2400" b="1" dirty="0" err="1">
                <a:solidFill>
                  <a:srgbClr val="002060"/>
                </a:solidFill>
              </a:rPr>
              <a:t>terre</a:t>
            </a:r>
            <a:r>
              <a:rPr lang="en-US" sz="2400" b="1" dirty="0">
                <a:solidFill>
                  <a:srgbClr val="002060"/>
                </a:solidFill>
              </a:rPr>
              <a:t> </a:t>
            </a:r>
            <a:r>
              <a:rPr lang="en-US" sz="2400" b="1" dirty="0" err="1">
                <a:solidFill>
                  <a:srgbClr val="002060"/>
                </a:solidFill>
              </a:rPr>
              <a:t>est</a:t>
            </a:r>
            <a:r>
              <a:rPr lang="en-US" sz="2400" b="1" dirty="0">
                <a:solidFill>
                  <a:srgbClr val="002060"/>
                </a:solidFill>
              </a:rPr>
              <a:t> ronde</a:t>
            </a:r>
            <a:r>
              <a:rPr lang="ka-GE" sz="2400" b="1" dirty="0">
                <a:solidFill>
                  <a:srgbClr val="002060"/>
                </a:solidFill>
              </a:rPr>
              <a:t>), </a:t>
            </a:r>
            <a:r>
              <a:rPr lang="ka-GE" sz="2400" b="1" dirty="0"/>
              <a:t>ეწოდება წინადადება. </a:t>
            </a:r>
            <a:endParaRPr lang="en-US" sz="2400" b="1" dirty="0"/>
          </a:p>
          <a:p>
            <a:r>
              <a:rPr lang="ka-GE" sz="2400" b="1" dirty="0"/>
              <a:t>ამრიგად, ყოველ წინადადებას აუცილებლად აქვს ორი წევრი: </a:t>
            </a:r>
            <a:r>
              <a:rPr lang="ka-GE" sz="2400" b="1" u="sng" dirty="0">
                <a:solidFill>
                  <a:srgbClr val="002060"/>
                </a:solidFill>
              </a:rPr>
              <a:t>სუბიექტად</a:t>
            </a:r>
            <a:r>
              <a:rPr lang="ka-GE" sz="2400" b="1" dirty="0">
                <a:solidFill>
                  <a:srgbClr val="002060"/>
                </a:solidFill>
              </a:rPr>
              <a:t> </a:t>
            </a:r>
            <a:r>
              <a:rPr lang="ka-GE" sz="2400" b="1" dirty="0"/>
              <a:t>წოდებული ერთი არის ის, რის შესახებ რაიმე დასტურდება, მაგალითად, „დედამიწა“; </a:t>
            </a:r>
            <a:r>
              <a:rPr lang="ka-GE" sz="2400" b="1" u="sng" dirty="0">
                <a:solidFill>
                  <a:srgbClr val="002060"/>
                </a:solidFill>
              </a:rPr>
              <a:t>ატრიბუტად</a:t>
            </a:r>
            <a:r>
              <a:rPr lang="ka-GE" sz="2400" b="1" dirty="0">
                <a:solidFill>
                  <a:srgbClr val="002060"/>
                </a:solidFill>
              </a:rPr>
              <a:t> </a:t>
            </a:r>
            <a:r>
              <a:rPr lang="ka-GE" sz="2400" b="1" dirty="0"/>
              <a:t>წოდებული სხვა წარმოადგენს იმას, რაც დასტურდება, მაგალითად „მრგვალი“. წინადადების ამ ორ წევრს შორის მოცემულია მაერთი „არის“.</a:t>
            </a:r>
          </a:p>
          <a:p>
            <a:r>
              <a:rPr lang="ka-GE" b="1" dirty="0">
                <a:solidFill>
                  <a:srgbClr val="00B0F0"/>
                </a:solidFill>
              </a:rPr>
              <a:t>როგორც ვხედავთ, წინადადების მთავარი წევრები </a:t>
            </a:r>
            <a:r>
              <a:rPr lang="ka-GE" b="1" u="sng" dirty="0">
                <a:solidFill>
                  <a:srgbClr val="00B0F0"/>
                </a:solidFill>
              </a:rPr>
              <a:t>ქვემდებარე</a:t>
            </a:r>
            <a:r>
              <a:rPr lang="ka-GE" b="1" dirty="0">
                <a:solidFill>
                  <a:srgbClr val="00B0F0"/>
                </a:solidFill>
              </a:rPr>
              <a:t> და </a:t>
            </a:r>
            <a:r>
              <a:rPr lang="ka-GE" b="1" u="sng" dirty="0">
                <a:solidFill>
                  <a:srgbClr val="00B0F0"/>
                </a:solidFill>
              </a:rPr>
              <a:t>შემასმენელი</a:t>
            </a:r>
            <a:r>
              <a:rPr lang="ka-GE" b="1" dirty="0">
                <a:solidFill>
                  <a:srgbClr val="00B0F0"/>
                </a:solidFill>
              </a:rPr>
              <a:t> დასახელდნენ წინადადების მსჯელობასთან გაიგივების შედეგად და არა წინადადების სინტაქსური სტრუქტურის გამოვლინებით. </a:t>
            </a:r>
            <a:endParaRPr lang="en-US" b="1" dirty="0">
              <a:solidFill>
                <a:srgbClr val="00B0F0"/>
              </a:solidFill>
            </a:endParaRPr>
          </a:p>
          <a:p>
            <a:endParaRPr lang="en-US" sz="2400" dirty="0"/>
          </a:p>
          <a:p>
            <a:endParaRPr lang="en-US" sz="2400" dirty="0"/>
          </a:p>
        </p:txBody>
      </p:sp>
      <p:pic>
        <p:nvPicPr>
          <p:cNvPr id="4" name="Рисунок 6" descr="Без названия">
            <a:extLst>
              <a:ext uri="{FF2B5EF4-FFF2-40B4-BE49-F238E27FC236}">
                <a16:creationId xmlns:a16="http://schemas.microsoft.com/office/drawing/2014/main" id="{9AAF4D2B-70CE-4DB7-9D2A-7DFB93979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71" y="196363"/>
            <a:ext cx="1434729" cy="1434729"/>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C88E56E2-6F2F-4A27-B798-3D55CC1602D7}"/>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90656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5B640-D760-4502-980D-9FB7D21AA0F1}"/>
              </a:ext>
            </a:extLst>
          </p:cNvPr>
          <p:cNvSpPr>
            <a:spLocks noGrp="1"/>
          </p:cNvSpPr>
          <p:nvPr>
            <p:ph idx="1"/>
          </p:nvPr>
        </p:nvSpPr>
        <p:spPr>
          <a:xfrm>
            <a:off x="1667008" y="2986193"/>
            <a:ext cx="9997440" cy="5043947"/>
          </a:xfrm>
        </p:spPr>
        <p:txBody>
          <a:bodyPr/>
          <a:lstStyle/>
          <a:p>
            <a:r>
              <a:rPr lang="ka-GE" b="1" dirty="0"/>
              <a:t>„მათგან იმათ, რომლებიც აღნიშნავენ სუბსტანციებს, ეწოდათ </a:t>
            </a:r>
            <a:r>
              <a:rPr lang="ka-GE" b="1" dirty="0">
                <a:solidFill>
                  <a:srgbClr val="002060"/>
                </a:solidFill>
              </a:rPr>
              <a:t>არსებითი სახელები</a:t>
            </a:r>
            <a:r>
              <a:rPr lang="ka-GE" b="1" dirty="0"/>
              <a:t>. ისინი კი, რომლებიც აღნიშნავენ აქციდენციებს იმ სუბიექტზე მითითებით, რომლებსაც ეს აქციდენციები შეესაბამებიან, იწოდებიან </a:t>
            </a:r>
            <a:r>
              <a:rPr lang="ka-GE" b="1" dirty="0">
                <a:solidFill>
                  <a:srgbClr val="002060"/>
                </a:solidFill>
              </a:rPr>
              <a:t>ზედსართავ სახელებად</a:t>
            </a:r>
            <a:r>
              <a:rPr lang="ka-GE" b="1" dirty="0"/>
              <a:t>“. არნო, კ. ლანსლო. </a:t>
            </a:r>
            <a:endParaRPr lang="en-US" dirty="0"/>
          </a:p>
          <a:p>
            <a:endParaRPr lang="en-US" dirty="0"/>
          </a:p>
        </p:txBody>
      </p:sp>
      <p:pic>
        <p:nvPicPr>
          <p:cNvPr id="4" name="Рисунок 6" descr="Без названия">
            <a:extLst>
              <a:ext uri="{FF2B5EF4-FFF2-40B4-BE49-F238E27FC236}">
                <a16:creationId xmlns:a16="http://schemas.microsoft.com/office/drawing/2014/main" id="{6C85D2E3-BDEA-4FA0-B26F-7BC620BC0F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8444" y="4679422"/>
            <a:ext cx="2067368" cy="2067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7556B-824D-4B1C-8B0E-8F155F148C34}"/>
              </a:ext>
            </a:extLst>
          </p:cNvPr>
          <p:cNvSpPr/>
          <p:nvPr/>
        </p:nvSpPr>
        <p:spPr>
          <a:xfrm>
            <a:off x="1734231" y="205945"/>
            <a:ext cx="9497897" cy="2780248"/>
          </a:xfrm>
          <a:prstGeom prst="rect">
            <a:avLst/>
          </a:prstGeom>
        </p:spPr>
        <p:txBody>
          <a:bodyPr wrap="square">
            <a:spAutoFit/>
          </a:bodyPr>
          <a:lstStyle/>
          <a:p>
            <a:pPr algn="just">
              <a:spcAft>
                <a:spcPts val="800"/>
              </a:spcAft>
            </a:pPr>
            <a:r>
              <a:rPr lang="ka-GE" sz="2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ამრიგად, პორ-როიალის გრამატიკაში საფუძველი ჩაეყარა არსებითი სახელის სინტაქსურ დახასიათებას, მაგრამ   არნო და კ. ლანსლო არსებით სახელს განმარტავენ არა სინტაქსურად: </a:t>
            </a:r>
            <a:r>
              <a:rPr lang="ka-GE" sz="2400" u="sng" dirty="0">
                <a:solidFill>
                  <a:srgbClr val="002060"/>
                </a:solidFill>
                <a:latin typeface="Sylfaen" panose="010A0502050306030303" pitchFamily="18" charset="0"/>
                <a:ea typeface="Calibri" panose="020F0502020204030204" pitchFamily="34" charset="0"/>
                <a:cs typeface="Times New Roman" panose="02020603050405020304" pitchFamily="18" charset="0"/>
              </a:rPr>
              <a:t>ამ მეტყველების ნაწილის წინადადებაში გამოყენების პოზიციაზე მითითებით, არამედ ისევ ფილოსოფიურად;</a:t>
            </a:r>
            <a:r>
              <a:rPr lang="ka-GE" sz="2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 </a:t>
            </a:r>
          </a:p>
          <a:p>
            <a:pPr algn="just">
              <a:spcAft>
                <a:spcPts val="800"/>
              </a:spcAft>
            </a:pPr>
            <a:r>
              <a:rPr lang="ka-GE" sz="2400" dirty="0">
                <a:solidFill>
                  <a:srgbClr val="002060"/>
                </a:solidFill>
                <a:latin typeface="Sylfaen" panose="010A0502050306030303" pitchFamily="18" charset="0"/>
                <a:ea typeface="Calibri" panose="020F0502020204030204" pitchFamily="34" charset="0"/>
                <a:cs typeface="Times New Roman" panose="02020603050405020304" pitchFamily="18" charset="0"/>
              </a:rPr>
              <a:t>ავტორებმა გამოყვეს სახელებში არსებითი და ზედსართავი სახელები: </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Arrow: Right 4">
            <a:extLst>
              <a:ext uri="{FF2B5EF4-FFF2-40B4-BE49-F238E27FC236}">
                <a16:creationId xmlns:a16="http://schemas.microsoft.com/office/drawing/2014/main" id="{E74D45FE-DB3E-4CA3-9D27-6DBA56926D7B}"/>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858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81D11-C17F-4403-84B9-B5A51310454C}"/>
              </a:ext>
            </a:extLst>
          </p:cNvPr>
          <p:cNvSpPr>
            <a:spLocks noGrp="1"/>
          </p:cNvSpPr>
          <p:nvPr>
            <p:ph idx="1"/>
          </p:nvPr>
        </p:nvSpPr>
        <p:spPr>
          <a:xfrm>
            <a:off x="1914144" y="510746"/>
            <a:ext cx="9997440" cy="5737654"/>
          </a:xfrm>
        </p:spPr>
        <p:txBody>
          <a:bodyPr>
            <a:normAutofit fontScale="77500" lnSpcReduction="20000"/>
          </a:bodyPr>
          <a:lstStyle/>
          <a:p>
            <a:r>
              <a:rPr lang="ka-GE" dirty="0">
                <a:solidFill>
                  <a:srgbClr val="002060"/>
                </a:solidFill>
              </a:rPr>
              <a:t>წინადადების წევრების გამოყოფა გაგრძელდება მე-19 საუკუნის ლოგიცისტურ გრამატიკებში (ნიკოლაი გრეჩთან, ივანე დავიდოვთან, ფიოდორ ბუსლაევთან, პოტებნია, პაული).</a:t>
            </a:r>
            <a:endParaRPr lang="en-US" dirty="0">
              <a:solidFill>
                <a:srgbClr val="002060"/>
              </a:solidFill>
            </a:endParaRPr>
          </a:p>
          <a:p>
            <a:pPr marL="82296" indent="0">
              <a:buNone/>
            </a:pPr>
            <a:r>
              <a:rPr lang="ka-GE" dirty="0">
                <a:solidFill>
                  <a:srgbClr val="002060"/>
                </a:solidFill>
              </a:rPr>
              <a:t> </a:t>
            </a:r>
            <a:endParaRPr lang="en-US" dirty="0">
              <a:solidFill>
                <a:srgbClr val="002060"/>
              </a:solidFill>
            </a:endParaRPr>
          </a:p>
          <a:p>
            <a:r>
              <a:rPr lang="ka-GE" dirty="0">
                <a:solidFill>
                  <a:srgbClr val="002060"/>
                </a:solidFill>
              </a:rPr>
              <a:t>ანტიკური გრამატიკები აღწერენ ენას სამყაროსა და აზროვნებასთან მიმართებაში. მათში არისტოტელეს ლოგიზირებულ სახელს მიენიჭა ქვემდებარის საგნობრიობა. დიონისეს სახელი აღნიშნავს როგორც ფიზიკურ, ისე მენტალურ საგნებს. ამრიგად, არსებითი სახელის დეფინიციის მთავარი ნიშანი- საგნობრიობა დადგინდა არა ამ სიტყვათა კლასის მეტყველებაში გამოყენების შესწავლითა და სხვა კლასის სიტყვებთან დაპირისპირებით, არამედ სამყაროსა და აზრის სტრუქტურებთან მიმართებაში. ანტიკურმა გნოსეოლოგიამ ჩამოუყალიბა გრამატიკულ მოძღვრებას განუყოფელი ტრიადა „საგანი-ქვემდებარე-სახელი“, რომელმაც განსაზღვრა არსებითი სახელის რაობა გრამატიკულ თეორიაში.</a:t>
            </a:r>
            <a:endParaRPr lang="en-US" dirty="0">
              <a:solidFill>
                <a:srgbClr val="002060"/>
              </a:solidFill>
            </a:endParaRPr>
          </a:p>
          <a:p>
            <a:endParaRPr lang="en-US" dirty="0"/>
          </a:p>
        </p:txBody>
      </p:sp>
      <p:pic>
        <p:nvPicPr>
          <p:cNvPr id="4" name="Рисунок 6" descr="Без названия">
            <a:extLst>
              <a:ext uri="{FF2B5EF4-FFF2-40B4-BE49-F238E27FC236}">
                <a16:creationId xmlns:a16="http://schemas.microsoft.com/office/drawing/2014/main" id="{6803E938-E1A3-46EB-A8AE-B4E2A81B0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7236" y="5609968"/>
            <a:ext cx="1161536" cy="116153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7719BED9-96AA-4C8F-A9D6-B4BF1890E377}"/>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563156"/>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1782-C3DE-4A06-AA1A-378CE2F76260}"/>
              </a:ext>
            </a:extLst>
          </p:cNvPr>
          <p:cNvSpPr>
            <a:spLocks noGrp="1"/>
          </p:cNvSpPr>
          <p:nvPr>
            <p:ph type="title"/>
          </p:nvPr>
        </p:nvSpPr>
        <p:spPr>
          <a:xfrm>
            <a:off x="1815290" y="453081"/>
            <a:ext cx="9997440" cy="2133600"/>
          </a:xfrm>
        </p:spPr>
        <p:txBody>
          <a:bodyPr>
            <a:normAutofit fontScale="90000"/>
          </a:bodyPr>
          <a:lstStyle/>
          <a:p>
            <a:r>
              <a:rPr lang="ka-GE" sz="2400" b="1" dirty="0">
                <a:solidFill>
                  <a:srgbClr val="002060"/>
                </a:solidFill>
                <a:effectLst/>
              </a:rPr>
              <a:t> აზროვნება არ არის ადამიანის გენეტიკური თვისება. იგი უყალიბდება ინდივიდებს მხოლოდ კომუნიკაციის პროცესში და ამიტომ იმთავითვე არის ვერბალური. ენობრივი აზროვნება არ დაიყვანება ლოგიკურზე. ამიტომაც ენა არ არის იდეალური ერთნიშნა მიმართებების მქონე სისტემა, არამედ ასიმეტრიული პრინციპით მოქმედი სემიოტიკური სისტემა, რომელიც ახორციელებს სპეციფიკური სამყაროს კონსტრუირებას. ამრიგად: </a:t>
            </a:r>
            <a:endParaRPr lang="en-US" sz="2400" b="1" dirty="0">
              <a:solidFill>
                <a:srgbClr val="002060"/>
              </a:solidFill>
            </a:endParaRPr>
          </a:p>
        </p:txBody>
      </p:sp>
      <p:sp>
        <p:nvSpPr>
          <p:cNvPr id="3" name="Content Placeholder 2">
            <a:extLst>
              <a:ext uri="{FF2B5EF4-FFF2-40B4-BE49-F238E27FC236}">
                <a16:creationId xmlns:a16="http://schemas.microsoft.com/office/drawing/2014/main" id="{74977853-583B-46E3-8A0A-22BABE9FD4D8}"/>
              </a:ext>
            </a:extLst>
          </p:cNvPr>
          <p:cNvSpPr>
            <a:spLocks noGrp="1"/>
          </p:cNvSpPr>
          <p:nvPr>
            <p:ph idx="1"/>
          </p:nvPr>
        </p:nvSpPr>
        <p:spPr>
          <a:xfrm>
            <a:off x="1576392" y="2751438"/>
            <a:ext cx="9997440" cy="3920182"/>
          </a:xfrm>
        </p:spPr>
        <p:txBody>
          <a:bodyPr/>
          <a:lstStyle/>
          <a:p>
            <a:pPr lvl="0"/>
            <a:r>
              <a:rPr lang="ka-GE" dirty="0">
                <a:solidFill>
                  <a:srgbClr val="00B0F0"/>
                </a:solidFill>
              </a:rPr>
              <a:t>ეროვნული ენა, როგორც სემიოტიკური სისტემა, არ ასახავს სინამდვილეს „სარკულად“;</a:t>
            </a:r>
            <a:endParaRPr lang="en-US" dirty="0">
              <a:solidFill>
                <a:srgbClr val="00B0F0"/>
              </a:solidFill>
            </a:endParaRPr>
          </a:p>
          <a:p>
            <a:pPr lvl="0"/>
            <a:r>
              <a:rPr lang="ka-GE" dirty="0">
                <a:solidFill>
                  <a:srgbClr val="00B0F0"/>
                </a:solidFill>
              </a:rPr>
              <a:t>ეროვნული ენა ყალიბდება იმანენტურად;</a:t>
            </a:r>
            <a:endParaRPr lang="en-US" dirty="0">
              <a:solidFill>
                <a:srgbClr val="00B0F0"/>
              </a:solidFill>
            </a:endParaRPr>
          </a:p>
          <a:p>
            <a:pPr lvl="0"/>
            <a:r>
              <a:rPr lang="ka-GE" dirty="0">
                <a:solidFill>
                  <a:srgbClr val="00B0F0"/>
                </a:solidFill>
              </a:rPr>
              <a:t>სხვადასხვა ეროვნული ენის შინაარსობრივი ნაწილი არ არის ერთმანეთის იგივეობრივი.</a:t>
            </a:r>
            <a:endParaRPr lang="en-US" dirty="0">
              <a:solidFill>
                <a:srgbClr val="00B0F0"/>
              </a:solidFill>
            </a:endParaRPr>
          </a:p>
          <a:p>
            <a:endParaRPr lang="en-US" dirty="0"/>
          </a:p>
        </p:txBody>
      </p:sp>
      <p:pic>
        <p:nvPicPr>
          <p:cNvPr id="4" name="Picture 3">
            <a:extLst>
              <a:ext uri="{FF2B5EF4-FFF2-40B4-BE49-F238E27FC236}">
                <a16:creationId xmlns:a16="http://schemas.microsoft.com/office/drawing/2014/main" id="{4168B874-AA22-4088-954D-A3827B260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3741" y="3429000"/>
            <a:ext cx="1685031" cy="1087117"/>
          </a:xfrm>
          <a:prstGeom prst="rect">
            <a:avLst/>
          </a:prstGeom>
        </p:spPr>
      </p:pic>
      <p:pic>
        <p:nvPicPr>
          <p:cNvPr id="5" name="Рисунок 6" descr="Без названия">
            <a:extLst>
              <a:ext uri="{FF2B5EF4-FFF2-40B4-BE49-F238E27FC236}">
                <a16:creationId xmlns:a16="http://schemas.microsoft.com/office/drawing/2014/main" id="{4AB77287-76CD-4C0A-B1E1-535864900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3740" y="5086472"/>
            <a:ext cx="1685032" cy="1685032"/>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45AEE388-80E6-4B2A-ADBA-026D12F0B722}"/>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000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5ED9DA-8E97-4849-B1D9-EDE9F17BF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431" y="4019290"/>
            <a:ext cx="7143750" cy="1695450"/>
          </a:xfrm>
          <a:prstGeom prst="rect">
            <a:avLst/>
          </a:prstGeom>
        </p:spPr>
      </p:pic>
      <p:pic>
        <p:nvPicPr>
          <p:cNvPr id="11" name="Picture 10">
            <a:extLst>
              <a:ext uri="{FF2B5EF4-FFF2-40B4-BE49-F238E27FC236}">
                <a16:creationId xmlns:a16="http://schemas.microsoft.com/office/drawing/2014/main" id="{44ED1535-7F8B-4CA8-AFDE-2A357FA65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560" y="1029730"/>
            <a:ext cx="5384199" cy="2469553"/>
          </a:xfrm>
          <a:prstGeom prst="rect">
            <a:avLst/>
          </a:prstGeom>
        </p:spPr>
      </p:pic>
    </p:spTree>
    <p:extLst>
      <p:ext uri="{BB962C8B-B14F-4D97-AF65-F5344CB8AC3E}">
        <p14:creationId xmlns:p14="http://schemas.microsoft.com/office/powerpoint/2010/main" val="1593859239"/>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FC59-1FA1-42CA-8730-52B99013636A}"/>
              </a:ext>
            </a:extLst>
          </p:cNvPr>
          <p:cNvSpPr>
            <a:spLocks noGrp="1"/>
          </p:cNvSpPr>
          <p:nvPr>
            <p:ph type="title"/>
          </p:nvPr>
        </p:nvSpPr>
        <p:spPr>
          <a:xfrm>
            <a:off x="1914144" y="274638"/>
            <a:ext cx="9997440" cy="1875438"/>
          </a:xfrm>
        </p:spPr>
        <p:txBody>
          <a:bodyPr>
            <a:normAutofit fontScale="90000"/>
          </a:bodyPr>
          <a:lstStyle/>
          <a:p>
            <a:r>
              <a:rPr lang="ka-GE" dirty="0">
                <a:solidFill>
                  <a:srgbClr val="002060"/>
                </a:solidFill>
                <a:effectLst/>
              </a:rPr>
              <a:t> </a:t>
            </a:r>
            <a:r>
              <a:rPr lang="ka-GE" b="1" dirty="0">
                <a:solidFill>
                  <a:srgbClr val="002060"/>
                </a:solidFill>
                <a:effectLst/>
              </a:rPr>
              <a:t>რას გამოხატავს არსებითი სახელი? ამაზე პასუხის გაცემა შეიძლება მხოლოდ ორი პირობის დაცვით: </a:t>
            </a:r>
            <a:endParaRPr lang="en-US" dirty="0">
              <a:solidFill>
                <a:srgbClr val="002060"/>
              </a:solidFill>
            </a:endParaRPr>
          </a:p>
        </p:txBody>
      </p:sp>
      <p:sp>
        <p:nvSpPr>
          <p:cNvPr id="3" name="Content Placeholder 2">
            <a:extLst>
              <a:ext uri="{FF2B5EF4-FFF2-40B4-BE49-F238E27FC236}">
                <a16:creationId xmlns:a16="http://schemas.microsoft.com/office/drawing/2014/main" id="{4F523C8E-6E98-495D-A098-12BD29A89134}"/>
              </a:ext>
            </a:extLst>
          </p:cNvPr>
          <p:cNvSpPr>
            <a:spLocks noGrp="1"/>
          </p:cNvSpPr>
          <p:nvPr>
            <p:ph idx="1"/>
          </p:nvPr>
        </p:nvSpPr>
        <p:spPr>
          <a:xfrm>
            <a:off x="1914144" y="2150076"/>
            <a:ext cx="9997440" cy="4098324"/>
          </a:xfrm>
        </p:spPr>
        <p:txBody>
          <a:bodyPr/>
          <a:lstStyle/>
          <a:p>
            <a:pPr lvl="0"/>
            <a:r>
              <a:rPr lang="ka-GE" b="1" dirty="0">
                <a:solidFill>
                  <a:srgbClr val="00B0F0"/>
                </a:solidFill>
              </a:rPr>
              <a:t>არსებითი სახელის სხვა მეტყველების ნაწილებთან კონტექსტში განხილვით. </a:t>
            </a:r>
            <a:endParaRPr lang="en-US" dirty="0">
              <a:solidFill>
                <a:srgbClr val="00B0F0"/>
              </a:solidFill>
            </a:endParaRPr>
          </a:p>
          <a:p>
            <a:pPr lvl="0"/>
            <a:r>
              <a:rPr lang="ka-GE" b="1" dirty="0">
                <a:solidFill>
                  <a:srgbClr val="00B0F0"/>
                </a:solidFill>
              </a:rPr>
              <a:t>ტიპოლოგიურად სხვადასხვა სტრუქტურის მქონე ენებიდან მოყვანილი შესაბამისი მასალის დაპირისპირებით.</a:t>
            </a:r>
            <a:endParaRPr lang="en-US" dirty="0">
              <a:solidFill>
                <a:srgbClr val="00B0F0"/>
              </a:solidFill>
            </a:endParaRPr>
          </a:p>
          <a:p>
            <a:endParaRPr lang="en-US" dirty="0"/>
          </a:p>
        </p:txBody>
      </p:sp>
      <p:pic>
        <p:nvPicPr>
          <p:cNvPr id="4" name="Рисунок 6" descr="Без названия">
            <a:extLst>
              <a:ext uri="{FF2B5EF4-FFF2-40B4-BE49-F238E27FC236}">
                <a16:creationId xmlns:a16="http://schemas.microsoft.com/office/drawing/2014/main" id="{D5C43030-D927-414D-9267-29172B4B7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7636" y="5000368"/>
            <a:ext cx="1771136" cy="1771136"/>
          </a:xfrm>
          <a:prstGeom prst="rect">
            <a:avLst/>
          </a:prstGeom>
          <a:noFill/>
          <a:extLst>
            <a:ext uri="{909E8E84-426E-40DD-AFC4-6F175D3DCCD1}">
              <a14:hiddenFill xmlns:a14="http://schemas.microsoft.com/office/drawing/2010/main">
                <a:solidFill>
                  <a:srgbClr val="FFFFFF"/>
                </a:solidFill>
              </a14:hiddenFill>
            </a:ext>
          </a:extLst>
        </p:spPr>
      </p:pic>
      <p:sp>
        <p:nvSpPr>
          <p:cNvPr id="5" name="Arrow: Right 4">
            <a:extLst>
              <a:ext uri="{FF2B5EF4-FFF2-40B4-BE49-F238E27FC236}">
                <a16:creationId xmlns:a16="http://schemas.microsoft.com/office/drawing/2014/main" id="{42044135-012A-4B85-B213-24C010D40828}"/>
              </a:ext>
            </a:extLst>
          </p:cNvPr>
          <p:cNvSpPr/>
          <p:nvPr/>
        </p:nvSpPr>
        <p:spPr>
          <a:xfrm>
            <a:off x="1449859" y="6462584"/>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364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57EA9-AB48-4D7C-AA22-94644AD98A11}"/>
              </a:ext>
            </a:extLst>
          </p:cNvPr>
          <p:cNvSpPr>
            <a:spLocks noGrp="1"/>
          </p:cNvSpPr>
          <p:nvPr>
            <p:ph type="title"/>
          </p:nvPr>
        </p:nvSpPr>
        <p:spPr>
          <a:xfrm>
            <a:off x="1576393" y="925427"/>
            <a:ext cx="10615607" cy="1143000"/>
          </a:xfrm>
        </p:spPr>
        <p:txBody>
          <a:bodyPr>
            <a:noAutofit/>
          </a:bodyPr>
          <a:lstStyle/>
          <a:p>
            <a:r>
              <a:rPr lang="ka-GE" sz="2800" dirty="0"/>
              <a:t> ენა რომ იყოს სამყაროს ლოგიკურად ამსახველი სისტემა, მაშინ ყველა ენაში არსებითი სახელის შინაარსი უნდა შემოიფარგლებოდეს საგნობრიობით. ენობრივი პრაქტიკა უარყოფს ამ დაშვებას: ქართულ ენაში -ა - სუფიქსით ნაწარმოები არსებითი სახელები გამოხატავენ საგანს გარკვეული ნიშნის გამოყოფით: ა) მოქმედებით: </a:t>
            </a:r>
            <a:br>
              <a:rPr lang="en-US" sz="2800" dirty="0"/>
            </a:br>
            <a:endParaRPr lang="en-US" sz="2800" dirty="0"/>
          </a:p>
        </p:txBody>
      </p:sp>
      <p:sp>
        <p:nvSpPr>
          <p:cNvPr id="3" name="Content Placeholder 2">
            <a:extLst>
              <a:ext uri="{FF2B5EF4-FFF2-40B4-BE49-F238E27FC236}">
                <a16:creationId xmlns:a16="http://schemas.microsoft.com/office/drawing/2014/main" id="{9B46A591-E9D4-4CFE-AFC7-DD52DA10D9F1}"/>
              </a:ext>
            </a:extLst>
          </p:cNvPr>
          <p:cNvSpPr>
            <a:spLocks noGrp="1"/>
          </p:cNvSpPr>
          <p:nvPr>
            <p:ph idx="1"/>
          </p:nvPr>
        </p:nvSpPr>
        <p:spPr>
          <a:xfrm>
            <a:off x="1650533" y="2570205"/>
            <a:ext cx="9997440" cy="4147751"/>
          </a:xfrm>
        </p:spPr>
        <p:txBody>
          <a:bodyPr>
            <a:normAutofit fontScale="85000" lnSpcReduction="20000"/>
          </a:bodyPr>
          <a:lstStyle/>
          <a:p>
            <a:r>
              <a:rPr lang="ka-GE" dirty="0"/>
              <a:t>წუწუნა- ვისაც წუწუნი სჩვევია</a:t>
            </a:r>
            <a:endParaRPr lang="en-US" dirty="0"/>
          </a:p>
          <a:p>
            <a:r>
              <a:rPr lang="ka-GE" dirty="0"/>
              <a:t>წუნია-ვინც ყველასა და ყველაფერს იწუნებს</a:t>
            </a:r>
            <a:endParaRPr lang="en-US" dirty="0"/>
          </a:p>
          <a:p>
            <a:r>
              <a:rPr lang="ka-GE" dirty="0"/>
              <a:t>წყენია- ვისაც ადვილად ეწყინება ხოლმე</a:t>
            </a:r>
            <a:endParaRPr lang="en-US" dirty="0"/>
          </a:p>
          <a:p>
            <a:r>
              <a:rPr lang="ka-GE" dirty="0"/>
              <a:t>ჭრიალა - რაც ჭრიალებს</a:t>
            </a:r>
            <a:endParaRPr lang="en-US" dirty="0"/>
          </a:p>
          <a:p>
            <a:r>
              <a:rPr lang="ka-GE" dirty="0"/>
              <a:t>ჭრიჭინა- რაც ჭრიჭინებს</a:t>
            </a:r>
            <a:endParaRPr lang="en-US" dirty="0"/>
          </a:p>
          <a:p>
            <a:r>
              <a:rPr lang="ka-GE" dirty="0"/>
              <a:t>ჭყლოპინა - რაც, ვინც ჭყლოპინებს</a:t>
            </a:r>
            <a:endParaRPr lang="en-US" dirty="0"/>
          </a:p>
          <a:p>
            <a:r>
              <a:rPr lang="ka-GE" dirty="0"/>
              <a:t>ჭრაჭუნა-რასაც ჭრაჭუნი გააქვს</a:t>
            </a:r>
            <a:endParaRPr lang="en-US" dirty="0"/>
          </a:p>
          <a:p>
            <a:r>
              <a:rPr lang="ka-GE" dirty="0"/>
              <a:t>ჭიჭყინა- ვინც ხშირად ჭიჭყინებს</a:t>
            </a:r>
            <a:endParaRPr lang="en-US" dirty="0"/>
          </a:p>
          <a:p>
            <a:r>
              <a:rPr lang="ka-GE" dirty="0"/>
              <a:t>ზოზინა- ვისაც ახასიათებს ზოზინი</a:t>
            </a:r>
            <a:endParaRPr lang="en-US" dirty="0"/>
          </a:p>
          <a:p>
            <a:r>
              <a:rPr lang="ka-GE" dirty="0"/>
              <a:t>მყვირალა - ვისაც ახასიათებს ყვირილი (იხ. ქემლ, 1990).</a:t>
            </a:r>
            <a:endParaRPr lang="en-US" dirty="0"/>
          </a:p>
        </p:txBody>
      </p:sp>
      <p:pic>
        <p:nvPicPr>
          <p:cNvPr id="4" name="Рисунок 6" descr="Без названия">
            <a:extLst>
              <a:ext uri="{FF2B5EF4-FFF2-40B4-BE49-F238E27FC236}">
                <a16:creationId xmlns:a16="http://schemas.microsoft.com/office/drawing/2014/main" id="{E1EE7775-D807-4F3D-9614-F44A0461F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664" y="3323238"/>
            <a:ext cx="1466336" cy="146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8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21BC1-3258-4778-B993-AC2168818845}"/>
              </a:ext>
            </a:extLst>
          </p:cNvPr>
          <p:cNvSpPr>
            <a:spLocks noGrp="1"/>
          </p:cNvSpPr>
          <p:nvPr>
            <p:ph idx="1"/>
          </p:nvPr>
        </p:nvSpPr>
        <p:spPr>
          <a:xfrm>
            <a:off x="1914144" y="255373"/>
            <a:ext cx="9997440" cy="5993027"/>
          </a:xfrm>
        </p:spPr>
        <p:txBody>
          <a:bodyPr>
            <a:normAutofit/>
          </a:bodyPr>
          <a:lstStyle/>
          <a:p>
            <a:r>
              <a:rPr lang="ka-GE" dirty="0"/>
              <a:t>არსებითი სახელები, რომლებიც გამოხატავენ საგანს თვისების გამოყოფით: „ქართული ენის გრამატიკის საფუძვლებში“ ა. შანიძეს მოჰყავს კნინობითი სახელების საინტერესო მაგალითები ფშაური და მოხეური კილოებიდან: კაცა (პატარა კაცი), ცხენა (პატარა ცხენი), დედოფალა (პატარა დედოფალი,სათამაშო), ქალა (პატარა ქალი), ვაჟა (პატარა ვაჟი), რუა (პატარა რუ) (შანიძე,1980:120). საგანს თვისებითურთ გამოხატავს არსებითი სახელი მაგალითში სასაუბრო არანორმატიული მეტყველებიდან:  „პუშკინა“ (ბავშვი ხუჭუჭა თმით).</a:t>
            </a:r>
            <a:endParaRPr lang="en-US" dirty="0"/>
          </a:p>
          <a:p>
            <a:endParaRPr lang="en-US" dirty="0"/>
          </a:p>
        </p:txBody>
      </p:sp>
      <p:pic>
        <p:nvPicPr>
          <p:cNvPr id="4" name="Рисунок 6" descr="Без названия">
            <a:extLst>
              <a:ext uri="{FF2B5EF4-FFF2-40B4-BE49-F238E27FC236}">
                <a16:creationId xmlns:a16="http://schemas.microsoft.com/office/drawing/2014/main" id="{2664A67B-D297-457C-AF88-59243D79B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918" y="5717058"/>
            <a:ext cx="1140941" cy="114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770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41A5-87D1-4F46-9DAF-EBFC2A638E7D}"/>
              </a:ext>
            </a:extLst>
          </p:cNvPr>
          <p:cNvSpPr>
            <a:spLocks noGrp="1"/>
          </p:cNvSpPr>
          <p:nvPr>
            <p:ph type="title"/>
          </p:nvPr>
        </p:nvSpPr>
        <p:spPr>
          <a:xfrm>
            <a:off x="1524000" y="609600"/>
            <a:ext cx="10387584" cy="1143000"/>
          </a:xfrm>
        </p:spPr>
        <p:txBody>
          <a:bodyPr>
            <a:noAutofit/>
          </a:bodyPr>
          <a:lstStyle/>
          <a:p>
            <a:r>
              <a:rPr lang="ka-GE" sz="2200" dirty="0">
                <a:solidFill>
                  <a:srgbClr val="002060"/>
                </a:solidFill>
                <a:effectLst/>
              </a:rPr>
              <a:t>ეროვნული ენის სახელწოდებას შეადგენს ორი ცნება, რომლებიც ქართულსა და რუსულ ენებში გადმოიცემიან შესაბამისი სიტყვებით; გერმანულ, ინგლისურ, </a:t>
            </a:r>
            <a:br>
              <a:rPr lang="en-US" sz="2200" dirty="0">
                <a:solidFill>
                  <a:srgbClr val="002060"/>
                </a:solidFill>
                <a:effectLst/>
              </a:rPr>
            </a:br>
            <a:r>
              <a:rPr lang="ka-GE" sz="2200" dirty="0">
                <a:solidFill>
                  <a:srgbClr val="002060"/>
                </a:solidFill>
                <a:effectLst/>
              </a:rPr>
              <a:t>თურქულ ენებში აღნიშნულ ორ ცნებას გამოხატავს ერთი სიტყვა- არსებითი სახელი. </a:t>
            </a:r>
            <a:br>
              <a:rPr lang="en-US" sz="2200" dirty="0">
                <a:solidFill>
                  <a:srgbClr val="002060"/>
                </a:solidFill>
                <a:effectLst/>
              </a:rPr>
            </a:br>
            <a:endParaRPr lang="en-US" sz="2200" dirty="0">
              <a:solidFill>
                <a:srgbClr val="002060"/>
              </a:solidFill>
            </a:endParaRPr>
          </a:p>
        </p:txBody>
      </p:sp>
      <p:sp>
        <p:nvSpPr>
          <p:cNvPr id="3" name="Content Placeholder 2">
            <a:extLst>
              <a:ext uri="{FF2B5EF4-FFF2-40B4-BE49-F238E27FC236}">
                <a16:creationId xmlns:a16="http://schemas.microsoft.com/office/drawing/2014/main" id="{585A91F6-3203-409A-8318-4101CBB3F2E8}"/>
              </a:ext>
            </a:extLst>
          </p:cNvPr>
          <p:cNvSpPr>
            <a:spLocks noGrp="1"/>
          </p:cNvSpPr>
          <p:nvPr>
            <p:ph idx="1"/>
          </p:nvPr>
        </p:nvSpPr>
        <p:spPr>
          <a:xfrm>
            <a:off x="1577381" y="2164492"/>
            <a:ext cx="9997440" cy="3709086"/>
          </a:xfrm>
        </p:spPr>
        <p:txBody>
          <a:bodyPr>
            <a:normAutofit fontScale="62500" lnSpcReduction="20000"/>
          </a:bodyPr>
          <a:lstStyle/>
          <a:p>
            <a:pPr marL="82296" indent="0">
              <a:buNone/>
            </a:pPr>
            <a:r>
              <a:rPr lang="ka-GE" b="1" dirty="0">
                <a:solidFill>
                  <a:srgbClr val="002060"/>
                </a:solidFill>
              </a:rPr>
              <a:t>            ქართული             რუსული   ინგლისური       გერმანული       თურქული</a:t>
            </a:r>
          </a:p>
          <a:p>
            <a:r>
              <a:rPr lang="ka-GE" dirty="0"/>
              <a:t>გერმანული ენა     немецкий язык                German          Deutsche        Almanca </a:t>
            </a:r>
            <a:endParaRPr lang="en-US" dirty="0"/>
          </a:p>
          <a:p>
            <a:r>
              <a:rPr lang="ka-GE" dirty="0"/>
              <a:t>ქართული ენა    грузинский язык                Georgian        Georgisch         Gürcüce</a:t>
            </a:r>
            <a:endParaRPr lang="en-US" dirty="0"/>
          </a:p>
          <a:p>
            <a:r>
              <a:rPr lang="ka-GE" dirty="0"/>
              <a:t>რუსული ენა      русский язык                       Russian          Russisch           Rusçe</a:t>
            </a:r>
            <a:endParaRPr lang="en-US" dirty="0"/>
          </a:p>
          <a:p>
            <a:r>
              <a:rPr lang="ka-GE" dirty="0"/>
              <a:t>ინგლისური ენა  английский язык               English          Englisch           Ingilizce  </a:t>
            </a:r>
            <a:endParaRPr lang="en-US" dirty="0"/>
          </a:p>
          <a:p>
            <a:r>
              <a:rPr lang="ka-GE" dirty="0"/>
              <a:t>იტალიური ენა   итальянский язык             Italian            Italienisch        İtalyanca  </a:t>
            </a:r>
            <a:endParaRPr lang="en-US" dirty="0"/>
          </a:p>
          <a:p>
            <a:r>
              <a:rPr lang="ka-GE" dirty="0"/>
              <a:t>ფრანგული ენა французский язык               French           Französisch     Fransızca</a:t>
            </a:r>
            <a:endParaRPr lang="en-US" dirty="0"/>
          </a:p>
          <a:p>
            <a:r>
              <a:rPr lang="ka-GE" dirty="0"/>
              <a:t>ესპანური ენა  испанский язык                      Spanish           Spanisch         İspanyol</a:t>
            </a:r>
            <a:endParaRPr lang="en-US" dirty="0"/>
          </a:p>
          <a:p>
            <a:r>
              <a:rPr lang="ka-GE" dirty="0"/>
              <a:t>ჩინური ენა  китайский язык                          Chinese           Chinesisch     Çince  </a:t>
            </a:r>
            <a:endParaRPr lang="en-US" dirty="0"/>
          </a:p>
          <a:p>
            <a:r>
              <a:rPr lang="ka-GE" dirty="0"/>
              <a:t>არაბული ენა  арабский язык                           Arabic              Arabisch       Arapça</a:t>
            </a:r>
            <a:endParaRPr lang="en-US" dirty="0"/>
          </a:p>
          <a:p>
            <a:r>
              <a:rPr lang="ka-GE" dirty="0"/>
              <a:t>სერბული ენა  сербский язык                        Serbian            Serbische        Serbçe</a:t>
            </a:r>
            <a:endParaRPr lang="en-US" dirty="0"/>
          </a:p>
          <a:p>
            <a:endParaRPr lang="en-US" dirty="0"/>
          </a:p>
        </p:txBody>
      </p:sp>
      <p:pic>
        <p:nvPicPr>
          <p:cNvPr id="4" name="Рисунок 6" descr="Без названия">
            <a:extLst>
              <a:ext uri="{FF2B5EF4-FFF2-40B4-BE49-F238E27FC236}">
                <a16:creationId xmlns:a16="http://schemas.microsoft.com/office/drawing/2014/main" id="{33DC9399-C9B8-4448-BF5D-9241E064D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5972" y="5931972"/>
            <a:ext cx="926028" cy="92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8082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9AD15-5782-4E69-9A45-8A1846FABA0D}"/>
              </a:ext>
            </a:extLst>
          </p:cNvPr>
          <p:cNvSpPr>
            <a:spLocks noGrp="1"/>
          </p:cNvSpPr>
          <p:nvPr>
            <p:ph type="title"/>
          </p:nvPr>
        </p:nvSpPr>
        <p:spPr/>
        <p:txBody>
          <a:bodyPr>
            <a:normAutofit/>
          </a:bodyPr>
          <a:lstStyle/>
          <a:p>
            <a:r>
              <a:rPr lang="ka-GE" sz="2500" b="1" dirty="0">
                <a:solidFill>
                  <a:srgbClr val="002060"/>
                </a:solidFill>
                <a:effectLst/>
              </a:rPr>
              <a:t> ქართულ ენაში ზმნის ფორმა შეიძლება აერთიანებდეს ვითარებისა და მოქმედების მნიშვნელობებსაც: </a:t>
            </a:r>
            <a:endParaRPr lang="en-US" sz="2500" b="1" dirty="0">
              <a:solidFill>
                <a:srgbClr val="002060"/>
              </a:solidFill>
            </a:endParaRPr>
          </a:p>
        </p:txBody>
      </p:sp>
      <p:sp>
        <p:nvSpPr>
          <p:cNvPr id="3" name="Content Placeholder 2">
            <a:extLst>
              <a:ext uri="{FF2B5EF4-FFF2-40B4-BE49-F238E27FC236}">
                <a16:creationId xmlns:a16="http://schemas.microsoft.com/office/drawing/2014/main" id="{09770064-C02E-48E5-9870-A5E0AE4E7965}"/>
              </a:ext>
            </a:extLst>
          </p:cNvPr>
          <p:cNvSpPr>
            <a:spLocks noGrp="1"/>
          </p:cNvSpPr>
          <p:nvPr>
            <p:ph idx="1"/>
          </p:nvPr>
        </p:nvSpPr>
        <p:spPr/>
        <p:txBody>
          <a:bodyPr/>
          <a:lstStyle/>
          <a:p>
            <a:r>
              <a:rPr lang="ka-GE" dirty="0"/>
              <a:t>მოთქრიალებს- თქრიალით, უხვად მოდის</a:t>
            </a:r>
            <a:endParaRPr lang="en-US" dirty="0"/>
          </a:p>
          <a:p>
            <a:r>
              <a:rPr lang="ka-GE" dirty="0"/>
              <a:t>მოლასლასებს-ლასლასით მოდის</a:t>
            </a:r>
            <a:endParaRPr lang="en-US" dirty="0"/>
          </a:p>
          <a:p>
            <a:r>
              <a:rPr lang="ka-GE" dirty="0"/>
              <a:t>მოლიკლიკებს- ლიკლიკით მოდის</a:t>
            </a:r>
            <a:endParaRPr lang="en-US" dirty="0"/>
          </a:p>
          <a:p>
            <a:r>
              <a:rPr lang="ka-GE" dirty="0"/>
              <a:t>მონავარდობს - ნავარდით მოდის</a:t>
            </a:r>
            <a:endParaRPr lang="en-US" dirty="0"/>
          </a:p>
          <a:p>
            <a:r>
              <a:rPr lang="ka-GE" dirty="0"/>
              <a:t>მოქანაობს - ქანაობით მოდის</a:t>
            </a:r>
            <a:endParaRPr lang="en-US" dirty="0"/>
          </a:p>
          <a:p>
            <a:r>
              <a:rPr lang="ka-GE" dirty="0"/>
              <a:t>მოღელავს- ღელვით მოდის</a:t>
            </a:r>
            <a:endParaRPr lang="en-US" dirty="0"/>
          </a:p>
          <a:p>
            <a:r>
              <a:rPr lang="ka-GE" dirty="0"/>
              <a:t>მოცუნცულებს- ცუნცულით მოდის</a:t>
            </a:r>
            <a:endParaRPr lang="en-US" dirty="0"/>
          </a:p>
        </p:txBody>
      </p:sp>
      <p:pic>
        <p:nvPicPr>
          <p:cNvPr id="4" name="Рисунок 6" descr="Без названия">
            <a:extLst>
              <a:ext uri="{FF2B5EF4-FFF2-40B4-BE49-F238E27FC236}">
                <a16:creationId xmlns:a16="http://schemas.microsoft.com/office/drawing/2014/main" id="{3DCB8B7D-78F4-474C-9CC8-70E0782BB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797" y="2743199"/>
            <a:ext cx="1313207" cy="131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06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603A-49DA-440C-AFA8-2617D089A850}"/>
              </a:ext>
            </a:extLst>
          </p:cNvPr>
          <p:cNvSpPr>
            <a:spLocks noGrp="1"/>
          </p:cNvSpPr>
          <p:nvPr>
            <p:ph type="title"/>
          </p:nvPr>
        </p:nvSpPr>
        <p:spPr>
          <a:xfrm>
            <a:off x="1815290" y="538248"/>
            <a:ext cx="9997440" cy="1143000"/>
          </a:xfrm>
        </p:spPr>
        <p:txBody>
          <a:bodyPr>
            <a:noAutofit/>
          </a:bodyPr>
          <a:lstStyle/>
          <a:p>
            <a:r>
              <a:rPr lang="ka-GE" sz="2500" dirty="0">
                <a:solidFill>
                  <a:srgbClr val="002060"/>
                </a:solidFill>
              </a:rPr>
              <a:t>ქართულ ენაში, მართალია, რამდენიმე მაგალითის სახით, მაგრამ მაინც ზმნის პიროვანმა ფორმამ შეიძლება გამოხატოს თვისება:</a:t>
            </a:r>
            <a:br>
              <a:rPr lang="en-US" sz="2500" dirty="0">
                <a:solidFill>
                  <a:srgbClr val="002060"/>
                </a:solidFill>
              </a:rPr>
            </a:br>
            <a:endParaRPr lang="en-US" sz="2500" dirty="0">
              <a:solidFill>
                <a:srgbClr val="002060"/>
              </a:solidFill>
            </a:endParaRPr>
          </a:p>
        </p:txBody>
      </p:sp>
      <p:sp>
        <p:nvSpPr>
          <p:cNvPr id="3" name="Content Placeholder 2">
            <a:extLst>
              <a:ext uri="{FF2B5EF4-FFF2-40B4-BE49-F238E27FC236}">
                <a16:creationId xmlns:a16="http://schemas.microsoft.com/office/drawing/2014/main" id="{C9ACBD81-292D-4056-90EA-1B342D4119A9}"/>
              </a:ext>
            </a:extLst>
          </p:cNvPr>
          <p:cNvSpPr>
            <a:spLocks noGrp="1"/>
          </p:cNvSpPr>
          <p:nvPr>
            <p:ph idx="1"/>
          </p:nvPr>
        </p:nvSpPr>
        <p:spPr>
          <a:xfrm>
            <a:off x="1815290" y="1681248"/>
            <a:ext cx="9997440" cy="4800600"/>
          </a:xfrm>
        </p:spPr>
        <p:txBody>
          <a:bodyPr>
            <a:normAutofit/>
          </a:bodyPr>
          <a:lstStyle/>
          <a:p>
            <a:r>
              <a:rPr lang="ka-GE" dirty="0"/>
              <a:t>მოიმწარებს- ოდნავ მწარეა</a:t>
            </a:r>
            <a:endParaRPr lang="en-US" dirty="0"/>
          </a:p>
          <a:p>
            <a:r>
              <a:rPr lang="ka-GE" dirty="0"/>
              <a:t>მოისუსტებს- სუსტია</a:t>
            </a:r>
            <a:endParaRPr lang="en-US" dirty="0"/>
          </a:p>
          <a:p>
            <a:r>
              <a:rPr lang="ka-GE" dirty="0"/>
              <a:t>მოიკოჭლებს- კოჭლია, დასახელებული ყველა ფუნქცია გადატანით: სუსტია</a:t>
            </a:r>
            <a:endParaRPr lang="en-US" dirty="0"/>
          </a:p>
          <a:p>
            <a:r>
              <a:rPr lang="ka-GE" dirty="0"/>
              <a:t>მოისულელებს- ოდნავ ან ხანდახან სულელია.</a:t>
            </a:r>
            <a:endParaRPr lang="en-US" dirty="0"/>
          </a:p>
          <a:p>
            <a:endParaRPr lang="en-US" dirty="0"/>
          </a:p>
        </p:txBody>
      </p:sp>
      <p:pic>
        <p:nvPicPr>
          <p:cNvPr id="4" name="Рисунок 6" descr="Без названия">
            <a:extLst>
              <a:ext uri="{FF2B5EF4-FFF2-40B4-BE49-F238E27FC236}">
                <a16:creationId xmlns:a16="http://schemas.microsoft.com/office/drawing/2014/main" id="{5FD0C125-4E63-4D93-A63F-AD8475CD2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4584" y="5626443"/>
            <a:ext cx="1075038" cy="107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768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4941-F9DB-402A-817A-3FBEDE852904}"/>
              </a:ext>
            </a:extLst>
          </p:cNvPr>
          <p:cNvSpPr>
            <a:spLocks noGrp="1"/>
          </p:cNvSpPr>
          <p:nvPr>
            <p:ph type="title"/>
          </p:nvPr>
        </p:nvSpPr>
        <p:spPr>
          <a:xfrm>
            <a:off x="1914144" y="274638"/>
            <a:ext cx="9997440" cy="1562400"/>
          </a:xfrm>
        </p:spPr>
        <p:txBody>
          <a:bodyPr>
            <a:noAutofit/>
          </a:bodyPr>
          <a:lstStyle/>
          <a:p>
            <a:r>
              <a:rPr lang="ka-GE" sz="2400" dirty="0">
                <a:solidFill>
                  <a:srgbClr val="002060"/>
                </a:solidFill>
                <a:effectLst/>
              </a:rPr>
              <a:t> ქართულ ენაში არსებით სახელებზე -ობ(ით)- აფიქსის დართვით მიღებულია ზმნიზედები, რომლებიც გამოხატავენ გარკვეული სიდიდის ან დროის მნიშვნელობას. აღნიშნული ადვერბიალური მნიშვნელობები რუსულ ენაში გადმოიცემიან არსებითი სახელებით: </a:t>
            </a:r>
            <a:endParaRPr lang="en-US" sz="2400" dirty="0">
              <a:solidFill>
                <a:srgbClr val="002060"/>
              </a:solidFill>
            </a:endParaRPr>
          </a:p>
        </p:txBody>
      </p:sp>
      <p:sp>
        <p:nvSpPr>
          <p:cNvPr id="3" name="Content Placeholder 2">
            <a:extLst>
              <a:ext uri="{FF2B5EF4-FFF2-40B4-BE49-F238E27FC236}">
                <a16:creationId xmlns:a16="http://schemas.microsoft.com/office/drawing/2014/main" id="{16CCC319-6C80-44C4-A4F6-237E74D223F0}"/>
              </a:ext>
            </a:extLst>
          </p:cNvPr>
          <p:cNvSpPr>
            <a:spLocks noGrp="1"/>
          </p:cNvSpPr>
          <p:nvPr>
            <p:ph idx="1"/>
          </p:nvPr>
        </p:nvSpPr>
        <p:spPr>
          <a:xfrm>
            <a:off x="1914144" y="1919416"/>
            <a:ext cx="9997440" cy="4328984"/>
          </a:xfrm>
        </p:spPr>
        <p:txBody>
          <a:bodyPr>
            <a:normAutofit fontScale="70000" lnSpcReduction="20000"/>
          </a:bodyPr>
          <a:lstStyle/>
          <a:p>
            <a:r>
              <a:rPr lang="ka-GE" dirty="0"/>
              <a:t>ასობით -сотнями</a:t>
            </a:r>
            <a:endParaRPr lang="en-US" dirty="0"/>
          </a:p>
          <a:p>
            <a:r>
              <a:rPr lang="ka-GE" dirty="0"/>
              <a:t>ათასობით- тысячами</a:t>
            </a:r>
            <a:endParaRPr lang="en-US" dirty="0"/>
          </a:p>
          <a:p>
            <a:r>
              <a:rPr lang="ka-GE" dirty="0"/>
              <a:t>მილიონობით- миллионами</a:t>
            </a:r>
            <a:endParaRPr lang="en-US" dirty="0"/>
          </a:p>
          <a:p>
            <a:r>
              <a:rPr lang="ka-GE" dirty="0"/>
              <a:t>ფუთობით- пудами</a:t>
            </a:r>
            <a:endParaRPr lang="en-US" dirty="0"/>
          </a:p>
          <a:p>
            <a:r>
              <a:rPr lang="ka-GE" dirty="0"/>
              <a:t>წვეთობით- каплями</a:t>
            </a:r>
            <a:endParaRPr lang="en-US" dirty="0"/>
          </a:p>
          <a:p>
            <a:r>
              <a:rPr lang="ka-GE" dirty="0"/>
              <a:t>კილოგრამობით- килограммами</a:t>
            </a:r>
            <a:endParaRPr lang="en-US" dirty="0"/>
          </a:p>
          <a:p>
            <a:r>
              <a:rPr lang="ka-GE" dirty="0"/>
              <a:t>მეტრობით- метрами</a:t>
            </a:r>
            <a:endParaRPr lang="en-US" dirty="0"/>
          </a:p>
          <a:p>
            <a:r>
              <a:rPr lang="ka-GE" dirty="0"/>
              <a:t>ნაჭრობით- кусками</a:t>
            </a:r>
            <a:endParaRPr lang="en-US" dirty="0"/>
          </a:p>
          <a:p>
            <a:r>
              <a:rPr lang="ka-GE" dirty="0"/>
              <a:t>მისხლობით- слитками</a:t>
            </a:r>
            <a:endParaRPr lang="en-US" dirty="0"/>
          </a:p>
          <a:p>
            <a:r>
              <a:rPr lang="ka-GE" dirty="0"/>
              <a:t>მანეთობით- рублями</a:t>
            </a:r>
            <a:endParaRPr lang="en-US" dirty="0"/>
          </a:p>
          <a:p>
            <a:r>
              <a:rPr lang="ka-GE" dirty="0"/>
              <a:t>ვაგონობით- вагонами</a:t>
            </a:r>
            <a:endParaRPr lang="en-US" dirty="0"/>
          </a:p>
          <a:p>
            <a:r>
              <a:rPr lang="ka-GE" dirty="0"/>
              <a:t>კალათობით- корзинами</a:t>
            </a:r>
            <a:endParaRPr lang="en-US" dirty="0"/>
          </a:p>
          <a:p>
            <a:endParaRPr lang="en-US" dirty="0"/>
          </a:p>
        </p:txBody>
      </p:sp>
      <p:pic>
        <p:nvPicPr>
          <p:cNvPr id="4" name="Рисунок 6" descr="Без названия">
            <a:extLst>
              <a:ext uri="{FF2B5EF4-FFF2-40B4-BE49-F238E27FC236}">
                <a16:creationId xmlns:a16="http://schemas.microsoft.com/office/drawing/2014/main" id="{2E93FF30-69A8-4BB7-8D49-865560500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664" y="5391664"/>
            <a:ext cx="1466336" cy="146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05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8983F5-CB9B-4E95-824F-71D5B972C5BD}"/>
              </a:ext>
            </a:extLst>
          </p:cNvPr>
          <p:cNvSpPr>
            <a:spLocks noGrp="1"/>
          </p:cNvSpPr>
          <p:nvPr>
            <p:ph idx="1"/>
          </p:nvPr>
        </p:nvSpPr>
        <p:spPr>
          <a:xfrm>
            <a:off x="1905906" y="813486"/>
            <a:ext cx="9997440" cy="4800600"/>
          </a:xfrm>
        </p:spPr>
        <p:txBody>
          <a:bodyPr>
            <a:normAutofit fontScale="77500" lnSpcReduction="20000"/>
          </a:bodyPr>
          <a:lstStyle/>
          <a:p>
            <a:r>
              <a:rPr lang="ka-GE" b="1" dirty="0">
                <a:solidFill>
                  <a:srgbClr val="002060"/>
                </a:solidFill>
              </a:rPr>
              <a:t>ერთი და იგივე ადვერბიალური მნიშვნელობა, რომელიც ერთ ენაში გადმოიცემა არსებითი სახელის ფორმით, სხვა ენაში გამოიხატება ზმნიზედით. მაშასადამე, განსხვავებაც ზმნიზედებსა და გარემოების ფუნქციაში არსებით სახელებს შორის ფორმალურია და არა სემანტიკური. არ გვაქვს საფუძველი ვამტკიცოთ, თითქოს ზმნიზედა გამოხატავს უფრო მეტ ადვერბიალურ მნიშვნელობას, ვიდრე არსებითი სახელი და მეორესთან შედარებით პირველი მივიჩნიოთ  ადვერბიალური მნიშვნელობის ნამდვილ გამომხატველად. არსებითი სახელისთვის ადვერბიალური მნიშვნელობა ისეთივე ბუნებრივი და ძირითადია, როგორც ზმნიზედისთვის. გარემოების ფუნქციით გამოყენებული არსებითი სახელი გამოდის არა „სხვის“, არამედ ერთ-ერთ თავის ფუნქციაში. არ არსებობს ისეთი საგნობრივი მნიშვნელობა, რომლის გარდქმნა არ შეიძლეობდეს ამა თუ იმ ადვერბიალურ მნიშვნელობად. </a:t>
            </a:r>
            <a:endParaRPr lang="en-US" b="1" dirty="0">
              <a:solidFill>
                <a:srgbClr val="002060"/>
              </a:solidFill>
            </a:endParaRPr>
          </a:p>
          <a:p>
            <a:endParaRPr lang="en-US" b="1" dirty="0">
              <a:solidFill>
                <a:srgbClr val="002060"/>
              </a:solidFill>
            </a:endParaRPr>
          </a:p>
        </p:txBody>
      </p:sp>
      <p:pic>
        <p:nvPicPr>
          <p:cNvPr id="4" name="Рисунок 6" descr="Без названия">
            <a:extLst>
              <a:ext uri="{FF2B5EF4-FFF2-40B4-BE49-F238E27FC236}">
                <a16:creationId xmlns:a16="http://schemas.microsoft.com/office/drawing/2014/main" id="{2EF98B20-A530-4627-8EA1-FBD07886BB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1745" y="5614086"/>
            <a:ext cx="1214352" cy="121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51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7E7B-92FD-442A-99B5-5203B0028646}"/>
              </a:ext>
            </a:extLst>
          </p:cNvPr>
          <p:cNvSpPr>
            <a:spLocks noGrp="1"/>
          </p:cNvSpPr>
          <p:nvPr>
            <p:ph type="title"/>
          </p:nvPr>
        </p:nvSpPr>
        <p:spPr>
          <a:xfrm>
            <a:off x="1741150" y="505299"/>
            <a:ext cx="9997440" cy="2106096"/>
          </a:xfrm>
        </p:spPr>
        <p:txBody>
          <a:bodyPr>
            <a:noAutofit/>
          </a:bodyPr>
          <a:lstStyle/>
          <a:p>
            <a:r>
              <a:rPr lang="ka-GE" sz="2500" dirty="0">
                <a:solidFill>
                  <a:srgbClr val="002060"/>
                </a:solidFill>
                <a:effectLst/>
              </a:rPr>
              <a:t> ინგლისური ფლექსიური,მაგრამ ანალიტიკური ენაა, რომლის სახელები მოკლებული არიან ბრუნებას, რის გამოც ისიც დაუშვებს არსებითი სახელების აპოზიტიურ, თურქული ენის პირველი იზაფეტის მსგავს, გამყენებას:</a:t>
            </a:r>
            <a:endParaRPr lang="en-US" sz="2500" dirty="0">
              <a:solidFill>
                <a:srgbClr val="002060"/>
              </a:solidFill>
            </a:endParaRPr>
          </a:p>
        </p:txBody>
      </p:sp>
      <p:sp>
        <p:nvSpPr>
          <p:cNvPr id="3" name="Content Placeholder 2">
            <a:extLst>
              <a:ext uri="{FF2B5EF4-FFF2-40B4-BE49-F238E27FC236}">
                <a16:creationId xmlns:a16="http://schemas.microsoft.com/office/drawing/2014/main" id="{72338937-4DF9-4E5E-96DA-4041C6806DC3}"/>
              </a:ext>
            </a:extLst>
          </p:cNvPr>
          <p:cNvSpPr>
            <a:spLocks noGrp="1"/>
          </p:cNvSpPr>
          <p:nvPr>
            <p:ph idx="1"/>
          </p:nvPr>
        </p:nvSpPr>
        <p:spPr>
          <a:xfrm>
            <a:off x="1914144" y="2858530"/>
            <a:ext cx="9997440" cy="3389869"/>
          </a:xfrm>
        </p:spPr>
        <p:txBody>
          <a:bodyPr>
            <a:normAutofit/>
          </a:bodyPr>
          <a:lstStyle/>
          <a:p>
            <a:r>
              <a:rPr lang="ka-GE" sz="2400" b="1" dirty="0"/>
              <a:t>wall paper</a:t>
            </a:r>
            <a:r>
              <a:rPr lang="ka-GE" sz="2400" dirty="0"/>
              <a:t> - შპალერი -„კედელი ქაღალდი“</a:t>
            </a:r>
            <a:endParaRPr lang="en-US" sz="2400" dirty="0"/>
          </a:p>
          <a:p>
            <a:r>
              <a:rPr lang="ka-GE" sz="2400" b="1" dirty="0"/>
              <a:t>apple tree</a:t>
            </a:r>
            <a:r>
              <a:rPr lang="ka-GE" sz="2400" dirty="0"/>
              <a:t> - ვაშლის ხე - „ვაშლი ხე“  </a:t>
            </a:r>
            <a:endParaRPr lang="en-US" sz="2400" dirty="0"/>
          </a:p>
          <a:p>
            <a:r>
              <a:rPr lang="ka-GE" sz="2400" b="1" dirty="0"/>
              <a:t>bus stop</a:t>
            </a:r>
            <a:r>
              <a:rPr lang="ka-GE" sz="2400" dirty="0"/>
              <a:t> - ავტობუსის გაჩერება - „ავტობუსი გაჩერება“</a:t>
            </a:r>
            <a:endParaRPr lang="en-US" sz="2400" dirty="0"/>
          </a:p>
          <a:p>
            <a:r>
              <a:rPr lang="ka-GE" sz="2400" b="1" dirty="0"/>
              <a:t>gold ring - </a:t>
            </a:r>
            <a:r>
              <a:rPr lang="ka-GE" sz="2400" dirty="0"/>
              <a:t>ოქროს ბეჭედი - „ოქრო ბეჭედი“</a:t>
            </a:r>
            <a:endParaRPr lang="en-US" sz="2400" dirty="0"/>
          </a:p>
          <a:p>
            <a:endParaRPr lang="en-US" sz="2400" dirty="0"/>
          </a:p>
        </p:txBody>
      </p:sp>
      <p:pic>
        <p:nvPicPr>
          <p:cNvPr id="4" name="Рисунок 6" descr="Без названия">
            <a:extLst>
              <a:ext uri="{FF2B5EF4-FFF2-40B4-BE49-F238E27FC236}">
                <a16:creationId xmlns:a16="http://schemas.microsoft.com/office/drawing/2014/main" id="{ABEDEC34-22C8-4064-AABC-420C9383B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026" y="5735958"/>
            <a:ext cx="1024882" cy="102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290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D7BC0-5C23-4FB2-BA6E-AA569E140189}"/>
              </a:ext>
            </a:extLst>
          </p:cNvPr>
          <p:cNvSpPr>
            <a:spLocks noGrp="1"/>
          </p:cNvSpPr>
          <p:nvPr>
            <p:ph type="title"/>
          </p:nvPr>
        </p:nvSpPr>
        <p:spPr/>
        <p:txBody>
          <a:bodyPr>
            <a:noAutofit/>
          </a:bodyPr>
          <a:lstStyle/>
          <a:p>
            <a:r>
              <a:rPr lang="ka-GE" sz="2400" b="1" dirty="0">
                <a:solidFill>
                  <a:srgbClr val="002060"/>
                </a:solidFill>
                <a:effectLst/>
              </a:rPr>
              <a:t> როგორც აგლუტინაციურ, ისე ანალიტიკურ ენებში სახელების ფორმალური მსგავსება ხელს უწყობს მათ ფუნქციურ დაახლოებას. თურქულის მსგავსად ინგლისური ენაც იჩენს ტენდენციას საგნისა და მისი თვისების მიმართ გამოიყენოს ერთი აღმნიშვნელი: </a:t>
            </a:r>
            <a:endParaRPr lang="en-US" sz="2400" b="1" dirty="0">
              <a:solidFill>
                <a:srgbClr val="002060"/>
              </a:solidFill>
            </a:endParaRPr>
          </a:p>
        </p:txBody>
      </p:sp>
      <p:sp>
        <p:nvSpPr>
          <p:cNvPr id="3" name="Content Placeholder 2">
            <a:extLst>
              <a:ext uri="{FF2B5EF4-FFF2-40B4-BE49-F238E27FC236}">
                <a16:creationId xmlns:a16="http://schemas.microsoft.com/office/drawing/2014/main" id="{75689E26-9349-44E5-B96E-9AC55A755F04}"/>
              </a:ext>
            </a:extLst>
          </p:cNvPr>
          <p:cNvSpPr>
            <a:spLocks noGrp="1"/>
          </p:cNvSpPr>
          <p:nvPr>
            <p:ph idx="1"/>
          </p:nvPr>
        </p:nvSpPr>
        <p:spPr>
          <a:xfrm>
            <a:off x="1914144" y="1696994"/>
            <a:ext cx="9997440" cy="4551405"/>
          </a:xfrm>
        </p:spPr>
        <p:txBody>
          <a:bodyPr>
            <a:normAutofit fontScale="77500" lnSpcReduction="20000"/>
          </a:bodyPr>
          <a:lstStyle/>
          <a:p>
            <a:r>
              <a:rPr lang="ka-GE" b="1" dirty="0"/>
              <a:t>aboriginal       </a:t>
            </a:r>
            <a:r>
              <a:rPr lang="ka-GE" dirty="0"/>
              <a:t>  1. ადგილობრივი მცხოვრები   2. ადგილობრივი  </a:t>
            </a:r>
            <a:endParaRPr lang="en-US" dirty="0"/>
          </a:p>
          <a:p>
            <a:r>
              <a:rPr lang="ka-GE" b="1" dirty="0"/>
              <a:t>abstract</a:t>
            </a:r>
            <a:r>
              <a:rPr lang="ka-GE" dirty="0"/>
              <a:t>               1. მოკლე გადაცემა, დასკვნა   2. აბსტრაქტული   </a:t>
            </a:r>
            <a:endParaRPr lang="en-US" dirty="0"/>
          </a:p>
          <a:p>
            <a:r>
              <a:rPr lang="ka-GE" b="1" dirty="0"/>
              <a:t>academic</a:t>
            </a:r>
            <a:r>
              <a:rPr lang="ka-GE" dirty="0"/>
              <a:t>            1. სწავლული    2. აკადემიის, აკადემიური  </a:t>
            </a:r>
            <a:endParaRPr lang="en-US" dirty="0"/>
          </a:p>
          <a:p>
            <a:r>
              <a:rPr lang="ka-GE" b="1" dirty="0"/>
              <a:t>Anglo-Saxon</a:t>
            </a:r>
            <a:r>
              <a:rPr lang="ka-GE" dirty="0"/>
              <a:t>     1. ანგლოსაქსი  2. ანგლოსაქსური  </a:t>
            </a:r>
            <a:endParaRPr lang="en-US" dirty="0"/>
          </a:p>
          <a:p>
            <a:r>
              <a:rPr lang="ka-GE" b="1" dirty="0"/>
              <a:t>antique </a:t>
            </a:r>
            <a:r>
              <a:rPr lang="ka-GE" dirty="0"/>
              <a:t>              1. ანტიკვარული ნივთი   2. ანტიკური, ძველი </a:t>
            </a:r>
            <a:endParaRPr lang="en-US" dirty="0"/>
          </a:p>
          <a:p>
            <a:r>
              <a:rPr lang="ka-GE" b="1" dirty="0"/>
              <a:t>Arabic    </a:t>
            </a:r>
            <a:r>
              <a:rPr lang="ka-GE" dirty="0"/>
              <a:t>          1. არაბული ენა   2.არაბეთის, არაბული  </a:t>
            </a:r>
            <a:endParaRPr lang="en-US" dirty="0"/>
          </a:p>
          <a:p>
            <a:r>
              <a:rPr lang="ka-GE" b="1" dirty="0"/>
              <a:t>Armenian  </a:t>
            </a:r>
            <a:r>
              <a:rPr lang="ka-GE" dirty="0"/>
              <a:t>      1. სომეხი  2. სომხური  </a:t>
            </a:r>
            <a:endParaRPr lang="en-US" dirty="0"/>
          </a:p>
          <a:p>
            <a:r>
              <a:rPr lang="ka-GE" dirty="0"/>
              <a:t> </a:t>
            </a:r>
            <a:r>
              <a:rPr lang="ka-GE" b="1" dirty="0"/>
              <a:t>back  </a:t>
            </a:r>
            <a:r>
              <a:rPr lang="ka-GE" dirty="0"/>
              <a:t>               1. ზურგი  2. უკანა  </a:t>
            </a:r>
            <a:endParaRPr lang="en-US" dirty="0"/>
          </a:p>
          <a:p>
            <a:r>
              <a:rPr lang="ka-GE" b="1" dirty="0"/>
              <a:t>bastard    </a:t>
            </a:r>
            <a:r>
              <a:rPr lang="ka-GE" dirty="0"/>
              <a:t>         1. უკანონო შვილი 2. ყალბი, მოგონილი </a:t>
            </a:r>
            <a:endParaRPr lang="en-US" dirty="0"/>
          </a:p>
          <a:p>
            <a:r>
              <a:rPr lang="ka-GE" b="1" dirty="0"/>
              <a:t>being  </a:t>
            </a:r>
            <a:r>
              <a:rPr lang="ka-GE" dirty="0"/>
              <a:t>              1. ქმნილება  2. არსებული  </a:t>
            </a:r>
            <a:endParaRPr lang="en-US" dirty="0"/>
          </a:p>
          <a:p>
            <a:r>
              <a:rPr lang="ka-GE" b="1" dirty="0"/>
              <a:t>Caucasian </a:t>
            </a:r>
            <a:r>
              <a:rPr lang="ka-GE" dirty="0"/>
              <a:t>       1. კავკასიელი   2.კავკასიური </a:t>
            </a:r>
            <a:endParaRPr lang="en-US" dirty="0"/>
          </a:p>
          <a:p>
            <a:endParaRPr lang="en-US" dirty="0"/>
          </a:p>
        </p:txBody>
      </p:sp>
      <p:pic>
        <p:nvPicPr>
          <p:cNvPr id="4" name="Рисунок 6" descr="Без названия">
            <a:extLst>
              <a:ext uri="{FF2B5EF4-FFF2-40B4-BE49-F238E27FC236}">
                <a16:creationId xmlns:a16="http://schemas.microsoft.com/office/drawing/2014/main" id="{43CA97D2-15ED-40BA-82CC-270FBBCF3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5664" y="5391664"/>
            <a:ext cx="1466336" cy="146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60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ABFD0-AC71-4961-A156-12662FC774CC}"/>
              </a:ext>
            </a:extLst>
          </p:cNvPr>
          <p:cNvSpPr>
            <a:spLocks noGrp="1"/>
          </p:cNvSpPr>
          <p:nvPr>
            <p:ph idx="1"/>
          </p:nvPr>
        </p:nvSpPr>
        <p:spPr>
          <a:xfrm>
            <a:off x="1650533" y="574589"/>
            <a:ext cx="9997440" cy="4800600"/>
          </a:xfrm>
        </p:spPr>
        <p:txBody>
          <a:bodyPr>
            <a:normAutofit fontScale="55000" lnSpcReduction="20000"/>
          </a:bodyPr>
          <a:lstStyle/>
          <a:p>
            <a:pPr algn="just">
              <a:lnSpc>
                <a:spcPct val="170000"/>
              </a:lnSpc>
            </a:pPr>
            <a:r>
              <a:rPr lang="ka-GE" dirty="0"/>
              <a:t>ბ) ვფიქრობთ, ავტორს დიდად წაადგებოდა ლია ქაროსანიძის მონოგრაფიის „ანტიკურ-ბიზანტიური თეორიები ენის შესახებ</a:t>
            </a:r>
            <a:r>
              <a:rPr lang="en-US" dirty="0"/>
              <a:t>. </a:t>
            </a:r>
            <a:r>
              <a:rPr lang="ka-GE" dirty="0"/>
              <a:t>წიგნის §12 ეხება სახელის დიონისესულ განმარტებას და მის ხუთ კატეგორას (მდევარი). ამავე წიგნში წარმოდგენილია დიონისე თრაკიელის „გრამატიკის ხელოვნების“ ბერძნული ტექსტი და მისი ქართული თარგმანი. აი, რას წერს ლ. ქაროსანიძე სახელის დიონისესეული განმარტების შესახებ: </a:t>
            </a:r>
            <a:r>
              <a:rPr lang="ka-GE" i="1" dirty="0"/>
              <a:t>„სახელს ასე განმარტავს დიონისიოსი:</a:t>
            </a:r>
            <a:r>
              <a:rPr lang="ka-GE" dirty="0"/>
              <a:t> </a:t>
            </a:r>
            <a:r>
              <a:rPr lang="ka-GE" i="1" dirty="0"/>
              <a:t>სახელი არის წინადადების ბრუნებადი ნაწილი, რომელიც აღნიშნავს საგანს ან მოქმედებას. საგანი, მაგალითად, ქვა, მოქმედება, მაგალითად, აღზრდა...“</a:t>
            </a:r>
            <a:r>
              <a:rPr lang="ka-GE" dirty="0"/>
              <a:t> (გვ. 41). „მოქმედების“ შესატყვისად სტატიის ავტორს გამოყენებული აქვს ტერმინები: „მენტალური“ (გვ. 2) და „უსხეულო საგანი... ცნება, რომელსაც არ მოეპოვება შესატყვისი ფიზიკური საგანი სამყაროში“ (გვ. 3).  </a:t>
            </a:r>
            <a:endParaRPr lang="en-US" dirty="0"/>
          </a:p>
          <a:p>
            <a:pPr>
              <a:lnSpc>
                <a:spcPct val="170000"/>
              </a:lnSpc>
            </a:pPr>
            <a:endParaRPr lang="en-US" dirty="0"/>
          </a:p>
        </p:txBody>
      </p:sp>
    </p:spTree>
    <p:extLst>
      <p:ext uri="{BB962C8B-B14F-4D97-AF65-F5344CB8AC3E}">
        <p14:creationId xmlns:p14="http://schemas.microsoft.com/office/powerpoint/2010/main" val="375741870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CB0DF-65F8-4D26-B274-622119574484}"/>
              </a:ext>
            </a:extLst>
          </p:cNvPr>
          <p:cNvSpPr>
            <a:spLocks noGrp="1"/>
          </p:cNvSpPr>
          <p:nvPr>
            <p:ph type="title"/>
          </p:nvPr>
        </p:nvSpPr>
        <p:spPr>
          <a:xfrm>
            <a:off x="1914144" y="274637"/>
            <a:ext cx="9997440" cy="3901947"/>
          </a:xfrm>
        </p:spPr>
        <p:txBody>
          <a:bodyPr>
            <a:noAutofit/>
          </a:bodyPr>
          <a:lstStyle/>
          <a:p>
            <a:r>
              <a:rPr lang="ka-GE" sz="2200" b="1" dirty="0">
                <a:solidFill>
                  <a:srgbClr val="002060"/>
                </a:solidFill>
                <a:effectLst/>
              </a:rPr>
              <a:t> ამრიგად, სემანტიკურად არაფერი უშლის სახელ გადმოსცეს როგორც საგნობრივი, ისე ატრიბუტული მნიშვნელობაც. დასაბამიდან სწორედ არსებითი სახელები წარმოქმნიან ატრიბუტულ მიმართებას და აღნიშნავენ მას. ზედსართავი სახელები გაჩდნენ ატრიბუტულ ფუნქციაში  შედარებით გვიან, როგორც მორფოლოგიზირებული გამოხატვა ამ ფუნქციის. მაგრამ ზედსართავი სახელის გაჩენით არსებით სახელებს არ დაუკარგავთ უნარი შექმნან და გამოხატონ ატრიბუტული მნიშვნელობა. </a:t>
            </a:r>
            <a:br>
              <a:rPr lang="en-US" sz="2200" b="1" dirty="0">
                <a:solidFill>
                  <a:srgbClr val="002060"/>
                </a:solidFill>
                <a:effectLst/>
              </a:rPr>
            </a:br>
            <a:r>
              <a:rPr lang="ka-GE" sz="2200" b="1" dirty="0">
                <a:solidFill>
                  <a:srgbClr val="002060"/>
                </a:solidFill>
                <a:effectLst/>
              </a:rPr>
              <a:t>   „მოქმედება-მდგომარეობა“ ობიექტის ერთ-ერთი ნიშანია, ამიტომ თეორიულად დასაშვებია საგნისა და მოქმედება-მდებარეობის ერთი აღმნიშვნელით გადმოცემა. მაგრამ ქართულ, რუსულ, თურქულ ენებში ჩვენ არ შეგვხვედრია ამგვარი ენობრივი ფორმა. გამონაკლისს წარმოადგენს ინგლისური ენა: </a:t>
            </a:r>
            <a:endParaRPr lang="en-US" sz="2200" b="1" dirty="0">
              <a:solidFill>
                <a:srgbClr val="002060"/>
              </a:solidFill>
            </a:endParaRPr>
          </a:p>
        </p:txBody>
      </p:sp>
      <p:sp>
        <p:nvSpPr>
          <p:cNvPr id="3" name="Content Placeholder 2">
            <a:extLst>
              <a:ext uri="{FF2B5EF4-FFF2-40B4-BE49-F238E27FC236}">
                <a16:creationId xmlns:a16="http://schemas.microsoft.com/office/drawing/2014/main" id="{2FC00BDC-03B5-4C10-9B0B-4C6982940ED5}"/>
              </a:ext>
            </a:extLst>
          </p:cNvPr>
          <p:cNvSpPr>
            <a:spLocks noGrp="1"/>
          </p:cNvSpPr>
          <p:nvPr>
            <p:ph idx="1"/>
          </p:nvPr>
        </p:nvSpPr>
        <p:spPr>
          <a:xfrm>
            <a:off x="1914144" y="4300151"/>
            <a:ext cx="9997440" cy="2368378"/>
          </a:xfrm>
        </p:spPr>
        <p:txBody>
          <a:bodyPr>
            <a:normAutofit fontScale="47500" lnSpcReduction="20000"/>
          </a:bodyPr>
          <a:lstStyle/>
          <a:p>
            <a:r>
              <a:rPr lang="ka-GE" b="1" dirty="0"/>
              <a:t>ache         </a:t>
            </a:r>
            <a:r>
              <a:rPr lang="ka-GE" dirty="0"/>
              <a:t>          1. ტკივილი   2. ტკივილის განცდა  </a:t>
            </a:r>
            <a:endParaRPr lang="en-US" dirty="0"/>
          </a:p>
          <a:p>
            <a:r>
              <a:rPr lang="ka-GE" b="1" dirty="0"/>
              <a:t>advance</a:t>
            </a:r>
            <a:r>
              <a:rPr lang="ka-GE" dirty="0"/>
              <a:t>                 1. დაწინაურება, წარმატება 2. წარმატების მიღწევა   </a:t>
            </a:r>
            <a:endParaRPr lang="en-US" dirty="0"/>
          </a:p>
          <a:p>
            <a:r>
              <a:rPr lang="ka-GE" b="1" dirty="0"/>
              <a:t> advantage             </a:t>
            </a:r>
            <a:r>
              <a:rPr lang="ka-GE" dirty="0"/>
              <a:t>1. უპირატესობა  2. უპირატესობის მინიჭება  </a:t>
            </a:r>
            <a:endParaRPr lang="en-US" dirty="0"/>
          </a:p>
          <a:p>
            <a:r>
              <a:rPr lang="ka-GE" dirty="0"/>
              <a:t> </a:t>
            </a:r>
            <a:r>
              <a:rPr lang="ka-GE" b="1" dirty="0"/>
              <a:t>adventure</a:t>
            </a:r>
            <a:r>
              <a:rPr lang="ka-GE" dirty="0"/>
              <a:t>                 1. ავანტიურა    2. რისკის გაწევა  </a:t>
            </a:r>
            <a:endParaRPr lang="en-US" dirty="0"/>
          </a:p>
          <a:p>
            <a:r>
              <a:rPr lang="ka-GE" b="1" dirty="0"/>
              <a:t> affix                 </a:t>
            </a:r>
            <a:r>
              <a:rPr lang="ka-GE" dirty="0"/>
              <a:t>1.</a:t>
            </a:r>
            <a:r>
              <a:rPr lang="ka-GE" b="1" dirty="0"/>
              <a:t>  </a:t>
            </a:r>
            <a:r>
              <a:rPr lang="ka-GE" dirty="0"/>
              <a:t>დამატება   2. მიამაგრო   </a:t>
            </a:r>
            <a:endParaRPr lang="en-US" dirty="0"/>
          </a:p>
          <a:p>
            <a:r>
              <a:rPr lang="ka-GE" b="1" dirty="0"/>
              <a:t>alarm </a:t>
            </a:r>
            <a:r>
              <a:rPr lang="ka-GE" dirty="0"/>
              <a:t>                   1. განგაში  2. განგაშის ატეხა </a:t>
            </a:r>
            <a:endParaRPr lang="en-US" dirty="0"/>
          </a:p>
          <a:p>
            <a:r>
              <a:rPr lang="ka-GE" b="1" dirty="0"/>
              <a:t>bail  </a:t>
            </a:r>
            <a:r>
              <a:rPr lang="ka-GE" dirty="0"/>
              <a:t>                     1.  თავდებობა  2. თავდებად დადგომა  </a:t>
            </a:r>
            <a:endParaRPr lang="en-US" dirty="0"/>
          </a:p>
          <a:p>
            <a:r>
              <a:rPr lang="ka-GE" b="1" dirty="0"/>
              <a:t>ball</a:t>
            </a:r>
            <a:r>
              <a:rPr lang="ka-GE" dirty="0"/>
              <a:t>                       1. ბურთი, სფერო  2. გორგოლად დახვევა   </a:t>
            </a:r>
            <a:endParaRPr lang="en-US" dirty="0"/>
          </a:p>
          <a:p>
            <a:r>
              <a:rPr lang="ka-GE" b="1" dirty="0"/>
              <a:t>bank       </a:t>
            </a:r>
            <a:r>
              <a:rPr lang="ka-GE" dirty="0"/>
              <a:t>             1. ბანკი 2. ბანკში ფულის შენახვა   </a:t>
            </a:r>
            <a:endParaRPr lang="en-US" dirty="0"/>
          </a:p>
          <a:p>
            <a:endParaRPr lang="en-US" dirty="0"/>
          </a:p>
        </p:txBody>
      </p:sp>
      <p:pic>
        <p:nvPicPr>
          <p:cNvPr id="4" name="Рисунок 6" descr="Без названия">
            <a:extLst>
              <a:ext uri="{FF2B5EF4-FFF2-40B4-BE49-F238E27FC236}">
                <a16:creationId xmlns:a16="http://schemas.microsoft.com/office/drawing/2014/main" id="{7044E061-D315-4205-9FAA-4A53F835A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0334" y="5309284"/>
            <a:ext cx="1466336" cy="146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890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8CB0EE-1837-4A6D-8CFA-11A2164A6950}"/>
              </a:ext>
            </a:extLst>
          </p:cNvPr>
          <p:cNvSpPr>
            <a:spLocks noGrp="1"/>
          </p:cNvSpPr>
          <p:nvPr>
            <p:ph idx="1"/>
          </p:nvPr>
        </p:nvSpPr>
        <p:spPr>
          <a:xfrm>
            <a:off x="1375719" y="362466"/>
            <a:ext cx="10560908" cy="4020064"/>
          </a:xfrm>
        </p:spPr>
        <p:txBody>
          <a:bodyPr/>
          <a:lstStyle/>
          <a:p>
            <a:pPr marL="0" indent="0" algn="ctr">
              <a:buNone/>
            </a:pPr>
            <a:r>
              <a:rPr lang="ka-GE" b="1" dirty="0"/>
              <a:t>არისტოტელეს ნააზრევმა განსაზღვრა მეცნიერული კვლევის პრინციპები. მე-17 საუკუნეში ინგლისელი ფილოსოფოსი ფრენსის ბეკონი აღნიშნავდა: </a:t>
            </a:r>
          </a:p>
          <a:p>
            <a:pPr marL="0" indent="0" algn="ctr">
              <a:buNone/>
            </a:pPr>
            <a:endParaRPr lang="ka-GE" b="1" dirty="0"/>
          </a:p>
          <a:p>
            <a:pPr marL="0" indent="0" algn="ctr">
              <a:buNone/>
            </a:pPr>
            <a:r>
              <a:rPr lang="ka-GE" b="1" dirty="0"/>
              <a:t>„ისე, როგორც ალექსადნრმა დაიმორჩილა ყველა ხალხი, არისტოტელემაც სძლია ყველა სხვა სწავლებას და დატოვა მეცნიერებაში ერთგვარი მონარქია.“</a:t>
            </a:r>
            <a:endParaRPr lang="en-US" b="1" dirty="0"/>
          </a:p>
        </p:txBody>
      </p:sp>
      <p:pic>
        <p:nvPicPr>
          <p:cNvPr id="4" name="Рисунок 6" descr="Без названия">
            <a:extLst>
              <a:ext uri="{FF2B5EF4-FFF2-40B4-BE49-F238E27FC236}">
                <a16:creationId xmlns:a16="http://schemas.microsoft.com/office/drawing/2014/main" id="{0195415C-51FA-48E4-B51F-CE5B1A5CD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9563" y="5139066"/>
            <a:ext cx="1434729" cy="1434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982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BD0DA-D0DB-4519-84D3-05E288A16E23}"/>
              </a:ext>
            </a:extLst>
          </p:cNvPr>
          <p:cNvSpPr>
            <a:spLocks noGrp="1"/>
          </p:cNvSpPr>
          <p:nvPr>
            <p:ph idx="1"/>
          </p:nvPr>
        </p:nvSpPr>
        <p:spPr>
          <a:xfrm>
            <a:off x="1387299" y="2669234"/>
            <a:ext cx="9997440" cy="3563910"/>
          </a:xfrm>
        </p:spPr>
        <p:txBody>
          <a:bodyPr>
            <a:normAutofit/>
          </a:bodyPr>
          <a:lstStyle/>
          <a:p>
            <a:pPr marL="82296" indent="0" algn="just">
              <a:buNone/>
            </a:pPr>
            <a:r>
              <a:rPr lang="ka-GE"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„ტრადიციული გრამატიკა“ ყალიბდებოდა ფილოსოფიასა და ლოგიკის მუდმივი კარნახით. ფილოსოფიას და ლოგიკას აინტერესებდათ ჭეშმარიტება, რომელიც დგინდება წინადადებაში. ამიტომ ტრადიციული ლოგიზირებული გრამატიკაც სწავლობდა წინადადებას არა რეალურ გამოყენებაში (კომუნიკაციაში), არამედ ლოგიკის კარნახით- სუბიექტისგან მოწყვეტით. </a:t>
            </a:r>
            <a:endParaRPr lang="en-US" sz="28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82296" indent="0" algn="just">
              <a:buNone/>
            </a:pPr>
            <a:endParaRPr lang="en-US" sz="2800" dirty="0"/>
          </a:p>
        </p:txBody>
      </p:sp>
      <p:graphicFrame>
        <p:nvGraphicFramePr>
          <p:cNvPr id="4" name="Content Placeholder 3">
            <a:extLst>
              <a:ext uri="{FF2B5EF4-FFF2-40B4-BE49-F238E27FC236}">
                <a16:creationId xmlns:a16="http://schemas.microsoft.com/office/drawing/2014/main" id="{CDDC7DFF-AAE7-4659-B41B-FEB9D9EEA6D1}"/>
              </a:ext>
            </a:extLst>
          </p:cNvPr>
          <p:cNvGraphicFramePr>
            <a:graphicFrameLocks/>
          </p:cNvGraphicFramePr>
          <p:nvPr>
            <p:extLst>
              <p:ext uri="{D42A27DB-BD31-4B8C-83A1-F6EECF244321}">
                <p14:modId xmlns:p14="http://schemas.microsoft.com/office/powerpoint/2010/main" val="1210958043"/>
              </p:ext>
            </p:extLst>
          </p:nvPr>
        </p:nvGraphicFramePr>
        <p:xfrm>
          <a:off x="879025" y="-110197"/>
          <a:ext cx="10733902" cy="3486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6" descr="Без названия">
            <a:extLst>
              <a:ext uri="{FF2B5EF4-FFF2-40B4-BE49-F238E27FC236}">
                <a16:creationId xmlns:a16="http://schemas.microsoft.com/office/drawing/2014/main" id="{6EF37B34-C1D7-49A1-8C58-D374EE2351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51985" y="840259"/>
            <a:ext cx="1691602" cy="169160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FFDE271-7453-4516-B370-599E743A6F2D}"/>
              </a:ext>
            </a:extLst>
          </p:cNvPr>
          <p:cNvSpPr/>
          <p:nvPr/>
        </p:nvSpPr>
        <p:spPr>
          <a:xfrm>
            <a:off x="9807063" y="5863812"/>
            <a:ext cx="1888659" cy="461665"/>
          </a:xfrm>
          <a:prstGeom prst="rect">
            <a:avLst/>
          </a:prstGeom>
        </p:spPr>
        <p:txBody>
          <a:bodyPr wrap="none">
            <a:spAutoFit/>
          </a:bodyPr>
          <a:lstStyle/>
          <a:p>
            <a:r>
              <a:rPr lang="ka-GE" sz="2400"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ლ. ხალვაში </a:t>
            </a: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3397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4602" y="3744727"/>
            <a:ext cx="9569072" cy="1143000"/>
          </a:xfrm>
        </p:spPr>
        <p:txBody>
          <a:bodyPr/>
          <a:lstStyle/>
          <a:p>
            <a:r>
              <a:rPr lang="ka-GE" spc="-150" dirty="0">
                <a:solidFill>
                  <a:srgbClr val="002060"/>
                </a:solidFill>
              </a:rPr>
              <a:t>მადლობა </a:t>
            </a:r>
            <a:r>
              <a:rPr lang="en-US" spc="-150" dirty="0">
                <a:solidFill>
                  <a:srgbClr val="002060"/>
                </a:solidFill>
              </a:rPr>
              <a:t>  </a:t>
            </a:r>
            <a:r>
              <a:rPr lang="ka-GE" spc="-150" dirty="0">
                <a:solidFill>
                  <a:srgbClr val="002060"/>
                </a:solidFill>
              </a:rPr>
              <a:t>ყურადღებისათვის!</a:t>
            </a:r>
            <a:endParaRPr lang="ru-RU" spc="-150" dirty="0">
              <a:solidFill>
                <a:srgbClr val="002060"/>
              </a:solidFill>
            </a:endParaRPr>
          </a:p>
        </p:txBody>
      </p:sp>
      <p:pic>
        <p:nvPicPr>
          <p:cNvPr id="3" name="Рисунок 6" descr="Без названия">
            <a:extLst>
              <a:ext uri="{FF2B5EF4-FFF2-40B4-BE49-F238E27FC236}">
                <a16:creationId xmlns:a16="http://schemas.microsoft.com/office/drawing/2014/main" id="{EA11455A-B5CE-40E2-8BF2-55734E778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670" y="5571468"/>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a:extLst>
              <a:ext uri="{FF2B5EF4-FFF2-40B4-BE49-F238E27FC236}">
                <a16:creationId xmlns:a16="http://schemas.microsoft.com/office/drawing/2014/main" id="{40F52F6A-5316-4F1A-8E31-87D7E1C9BA2C}"/>
              </a:ext>
            </a:extLst>
          </p:cNvPr>
          <p:cNvPicPr>
            <a:picLocks noChangeAspect="1" noChangeArrowheads="1"/>
          </p:cNvPicPr>
          <p:nvPr/>
        </p:nvPicPr>
        <p:blipFill>
          <a:blip r:embed="rId3" cstate="print"/>
          <a:srcRect/>
          <a:stretch>
            <a:fillRect/>
          </a:stretch>
        </p:blipFill>
        <p:spPr bwMode="auto">
          <a:xfrm>
            <a:off x="10933670" y="67364"/>
            <a:ext cx="962102" cy="1047450"/>
          </a:xfrm>
          <a:prstGeom prst="rect">
            <a:avLst/>
          </a:prstGeom>
          <a:noFill/>
        </p:spPr>
      </p:pic>
      <p:sp>
        <p:nvSpPr>
          <p:cNvPr id="5" name="Rectangle 4">
            <a:extLst>
              <a:ext uri="{FF2B5EF4-FFF2-40B4-BE49-F238E27FC236}">
                <a16:creationId xmlns:a16="http://schemas.microsoft.com/office/drawing/2014/main" id="{6D122845-1CB9-42D8-BD52-DB96C155280E}"/>
              </a:ext>
            </a:extLst>
          </p:cNvPr>
          <p:cNvSpPr/>
          <p:nvPr/>
        </p:nvSpPr>
        <p:spPr>
          <a:xfrm>
            <a:off x="2603156" y="1649028"/>
            <a:ext cx="6755028" cy="1724318"/>
          </a:xfrm>
          <a:prstGeom prst="rect">
            <a:avLst/>
          </a:prstGeom>
        </p:spPr>
        <p:txBody>
          <a:bodyPr wrap="square">
            <a:spAutoFit/>
          </a:bodyPr>
          <a:lstStyle/>
          <a:p>
            <a:pPr algn="just">
              <a:lnSpc>
                <a:spcPct val="107000"/>
              </a:lnSpc>
              <a:spcAft>
                <a:spcPts val="800"/>
              </a:spcAft>
            </a:pPr>
            <a:r>
              <a:rPr lang="ka-GE" sz="2000" b="1" u="sng"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არსებითი სახელი </a:t>
            </a:r>
            <a:r>
              <a:rPr lang="ka-GE"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მრავალფუნქციური მეტყველების ნაწილია, რომელიც წინადადებაში გამოიყენება პრედიკატის, ქვემდებარის, დამატების, ატრიბუტის, გარემოების  ფუნქციებით. ყველა სინტაქსური ფუნქცია არსებითი სახელისთვის დასაბამიერია და ძირითადი.</a:t>
            </a:r>
            <a:endParaRPr lang="en-US" sz="2000" b="1"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E39AB904-C43D-4134-9B66-D332E9B1048E}"/>
              </a:ext>
            </a:extLst>
          </p:cNvPr>
          <p:cNvSpPr/>
          <p:nvPr/>
        </p:nvSpPr>
        <p:spPr>
          <a:xfrm rot="5400000">
            <a:off x="1309816" y="6253149"/>
            <a:ext cx="626076" cy="296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82E848-754D-4DFC-82AF-4DA96C5C54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6961" y="33078"/>
            <a:ext cx="4010286" cy="6361671"/>
          </a:xfrm>
        </p:spPr>
      </p:pic>
      <p:pic>
        <p:nvPicPr>
          <p:cNvPr id="7" name="Picture 6">
            <a:extLst>
              <a:ext uri="{FF2B5EF4-FFF2-40B4-BE49-F238E27FC236}">
                <a16:creationId xmlns:a16="http://schemas.microsoft.com/office/drawing/2014/main" id="{944F24BA-EF17-4F92-BC95-3B15E9E24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2693" y="0"/>
            <a:ext cx="4010287" cy="6361671"/>
          </a:xfrm>
          <a:prstGeom prst="rect">
            <a:avLst/>
          </a:prstGeom>
        </p:spPr>
      </p:pic>
    </p:spTree>
    <p:extLst>
      <p:ext uri="{BB962C8B-B14F-4D97-AF65-F5344CB8AC3E}">
        <p14:creationId xmlns:p14="http://schemas.microsoft.com/office/powerpoint/2010/main" val="2067383301"/>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B6300D-8A7D-43D9-96B9-918652C48A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2141" y="209800"/>
            <a:ext cx="6291423" cy="6038600"/>
          </a:xfrm>
          <a:prstGeom prst="rect">
            <a:avLst/>
          </a:prstGeom>
        </p:spPr>
      </p:pic>
    </p:spTree>
    <p:extLst>
      <p:ext uri="{BB962C8B-B14F-4D97-AF65-F5344CB8AC3E}">
        <p14:creationId xmlns:p14="http://schemas.microsoft.com/office/powerpoint/2010/main" val="210178837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9FA317-C872-4D49-804A-C6E622101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396" y="689720"/>
            <a:ext cx="7881858" cy="5893642"/>
          </a:xfrm>
          <a:prstGeom prst="rect">
            <a:avLst/>
          </a:prstGeom>
        </p:spPr>
      </p:pic>
      <p:pic>
        <p:nvPicPr>
          <p:cNvPr id="10" name="Picture 9">
            <a:extLst>
              <a:ext uri="{FF2B5EF4-FFF2-40B4-BE49-F238E27FC236}">
                <a16:creationId xmlns:a16="http://schemas.microsoft.com/office/drawing/2014/main" id="{D177FF56-8B06-4EA7-9BD8-A2791EF3FB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404" y="689720"/>
            <a:ext cx="2844638" cy="4427604"/>
          </a:xfrm>
          <a:prstGeom prst="rect">
            <a:avLst/>
          </a:prstGeom>
        </p:spPr>
      </p:pic>
      <p:pic>
        <p:nvPicPr>
          <p:cNvPr id="13" name="Content Placeholder 4">
            <a:extLst>
              <a:ext uri="{FF2B5EF4-FFF2-40B4-BE49-F238E27FC236}">
                <a16:creationId xmlns:a16="http://schemas.microsoft.com/office/drawing/2014/main" id="{87E5B90D-99C4-4B88-BA49-D1E71A0C32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1072" y="689720"/>
            <a:ext cx="3368332" cy="4427604"/>
          </a:xfrm>
          <a:prstGeom prst="rect">
            <a:avLst/>
          </a:prstGeom>
        </p:spPr>
      </p:pic>
      <p:pic>
        <p:nvPicPr>
          <p:cNvPr id="14" name="Рисунок 6" descr="Без названия">
            <a:extLst>
              <a:ext uri="{FF2B5EF4-FFF2-40B4-BE49-F238E27FC236}">
                <a16:creationId xmlns:a16="http://schemas.microsoft.com/office/drawing/2014/main" id="{73DE6D84-428A-4769-8A16-188A131FCA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0476" y="5646203"/>
            <a:ext cx="904411" cy="9044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106EC39-DE72-4E39-8882-6CF31A2B5A73}"/>
              </a:ext>
            </a:extLst>
          </p:cNvPr>
          <p:cNvPicPr>
            <a:picLocks noChangeAspect="1"/>
          </p:cNvPicPr>
          <p:nvPr/>
        </p:nvPicPr>
        <p:blipFill>
          <a:blip r:embed="rId7"/>
          <a:stretch>
            <a:fillRect/>
          </a:stretch>
        </p:blipFill>
        <p:spPr>
          <a:xfrm>
            <a:off x="2772783" y="5103514"/>
            <a:ext cx="1362613" cy="1544421"/>
          </a:xfrm>
          <a:prstGeom prst="rect">
            <a:avLst/>
          </a:prstGeom>
        </p:spPr>
      </p:pic>
      <p:pic>
        <p:nvPicPr>
          <p:cNvPr id="3" name="Picture 2">
            <a:extLst>
              <a:ext uri="{FF2B5EF4-FFF2-40B4-BE49-F238E27FC236}">
                <a16:creationId xmlns:a16="http://schemas.microsoft.com/office/drawing/2014/main" id="{89E3A1EF-F79A-47E5-8A4E-A6E534F9CD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0790" y="5150071"/>
            <a:ext cx="1217227" cy="1400543"/>
          </a:xfrm>
          <a:prstGeom prst="rect">
            <a:avLst/>
          </a:prstGeom>
        </p:spPr>
      </p:pic>
    </p:spTree>
    <p:extLst>
      <p:ext uri="{BB962C8B-B14F-4D97-AF65-F5344CB8AC3E}">
        <p14:creationId xmlns:p14="http://schemas.microsoft.com/office/powerpoint/2010/main" val="3875570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B71178-4D92-42AF-98B7-6A7AD7F0B1D5}"/>
              </a:ext>
            </a:extLst>
          </p:cNvPr>
          <p:cNvSpPr/>
          <p:nvPr/>
        </p:nvSpPr>
        <p:spPr>
          <a:xfrm>
            <a:off x="1362930" y="3016648"/>
            <a:ext cx="6096000" cy="3658374"/>
          </a:xfrm>
          <a:prstGeom prst="rect">
            <a:avLst/>
          </a:prstGeom>
        </p:spPr>
        <p:txBody>
          <a:bodyPr wrap="square">
            <a:spAutoFit/>
          </a:bodyPr>
          <a:lstStyle/>
          <a:p>
            <a:pPr algn="just">
              <a:lnSpc>
                <a:spcPct val="107000"/>
              </a:lnSpc>
              <a:spcAft>
                <a:spcPts val="800"/>
              </a:spcAft>
            </a:pPr>
            <a:r>
              <a:rPr lang="ka-GE" b="1" dirty="0">
                <a:latin typeface="Calibri" panose="020F0502020204030204" pitchFamily="34" charset="0"/>
                <a:ea typeface="Calibri" panose="020F0502020204030204" pitchFamily="34" charset="0"/>
                <a:cs typeface="Times New Roman" panose="02020603050405020304" pitchFamily="18" charset="0"/>
              </a:rPr>
              <a:t>ქართულ ენაში </a:t>
            </a:r>
            <a:r>
              <a:rPr lang="ka-GE" dirty="0">
                <a:latin typeface="Calibri" panose="020F0502020204030204" pitchFamily="34" charset="0"/>
                <a:ea typeface="Calibri" panose="020F0502020204030204" pitchFamily="34" charset="0"/>
                <a:cs typeface="Times New Roman" panose="02020603050405020304" pitchFamily="18" charset="0"/>
              </a:rPr>
              <a:t>თანხმოვანფუძიანი ზედსართავი სახელი მხოლოდ ნაწილობრივ (მხოლოდ ბრუნვაში) ეწყობა არსებითს, ხოლო ხმოვანფუძიანი არაფერში ეწყობა არსებითს.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კარგი მოსწავლე                  ყრუ კაცი</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კარგმა მოსწავლემ              ყრუ კაცმა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კარგ მოსწავლეს                  ყრუ კაცს</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კარგი მოსწავლის                ყრუ კაცის</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კარგი მოსწავლით               ყრუ კაცით</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კარგი მოსწავლეები            ყრუ კაცები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0A1CEAA0-119C-44CD-A69C-86FE63131433}"/>
              </a:ext>
            </a:extLst>
          </p:cNvPr>
          <p:cNvSpPr/>
          <p:nvPr/>
        </p:nvSpPr>
        <p:spPr>
          <a:xfrm>
            <a:off x="7363327" y="42800"/>
            <a:ext cx="4828673" cy="3156826"/>
          </a:xfrm>
          <a:prstGeom prst="rect">
            <a:avLst/>
          </a:prstGeom>
        </p:spPr>
        <p:txBody>
          <a:bodyPr wrap="square">
            <a:spAutoFit/>
          </a:bodyPr>
          <a:lstStyle/>
          <a:p>
            <a:pPr algn="just">
              <a:lnSpc>
                <a:spcPct val="107000"/>
              </a:lnSpc>
              <a:spcAft>
                <a:spcPts val="800"/>
              </a:spcAft>
            </a:pPr>
            <a:r>
              <a:rPr lang="ka-GE" dirty="0">
                <a:latin typeface="Calibri" panose="020F0502020204030204" pitchFamily="34" charset="0"/>
                <a:ea typeface="Calibri" panose="020F0502020204030204" pitchFamily="34" charset="0"/>
                <a:cs typeface="Times New Roman" panose="02020603050405020304" pitchFamily="18" charset="0"/>
              </a:rPr>
              <a:t>თუ ქართული ზედსართავი ნაწილობრივ მაინც ეწყობა არსებითს, </a:t>
            </a:r>
            <a:r>
              <a:rPr lang="ka-GE" b="1" dirty="0">
                <a:latin typeface="Calibri" panose="020F0502020204030204" pitchFamily="34" charset="0"/>
                <a:ea typeface="Calibri" panose="020F0502020204030204" pitchFamily="34" charset="0"/>
                <a:cs typeface="Times New Roman" panose="02020603050405020304" pitchFamily="18" charset="0"/>
              </a:rPr>
              <a:t>ინგლისური ენის</a:t>
            </a:r>
            <a:r>
              <a:rPr lang="ka-GE" dirty="0">
                <a:latin typeface="Calibri" panose="020F0502020204030204" pitchFamily="34" charset="0"/>
                <a:ea typeface="Calibri" panose="020F0502020204030204" pitchFamily="34" charset="0"/>
                <a:cs typeface="Times New Roman" panose="02020603050405020304" pitchFamily="18" charset="0"/>
              </a:rPr>
              <a:t> ანალიტიკური სტრუქტურა საერთოდ არ დაუშვებს ამგვარ მორფოლოგიურ შეთანხმებას.</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He is a good pupil.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She is a good pupil.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They are good pupils.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I do not have good pupils.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E6884C9-DA87-496D-A7F9-00F8F05C8881}"/>
              </a:ext>
            </a:extLst>
          </p:cNvPr>
          <p:cNvSpPr/>
          <p:nvPr/>
        </p:nvSpPr>
        <p:spPr>
          <a:xfrm>
            <a:off x="6984387" y="3917151"/>
            <a:ext cx="5067570" cy="2757871"/>
          </a:xfrm>
          <a:prstGeom prst="rect">
            <a:avLst/>
          </a:prstGeom>
        </p:spPr>
        <p:txBody>
          <a:bodyPr wrap="square">
            <a:spAutoFit/>
          </a:bodyPr>
          <a:lstStyle/>
          <a:p>
            <a:pPr algn="just">
              <a:lnSpc>
                <a:spcPct val="107000"/>
              </a:lnSpc>
              <a:spcAft>
                <a:spcPts val="800"/>
              </a:spcAft>
            </a:pPr>
            <a:r>
              <a:rPr lang="ka-GE" dirty="0"/>
              <a:t>თუ ინგლისურ ენაში სქესს და რიცხვს განასხვავებენ პირის ნაცვალსახელები, ხოლო მრავლობით რიცხვში არსებითი სახელი</a:t>
            </a:r>
            <a:r>
              <a:rPr lang="en-US" dirty="0"/>
              <a:t> </a:t>
            </a:r>
            <a:r>
              <a:rPr lang="ka-GE" dirty="0"/>
              <a:t>დაირთავს შესაბამის ნიშანს (</a:t>
            </a:r>
            <a:r>
              <a:rPr lang="en-US" dirty="0"/>
              <a:t>-s)</a:t>
            </a:r>
            <a:r>
              <a:rPr lang="ka-GE" dirty="0"/>
              <a:t>,</a:t>
            </a:r>
            <a:r>
              <a:rPr lang="en-US" dirty="0"/>
              <a:t> </a:t>
            </a:r>
            <a:r>
              <a:rPr lang="ka-GE" b="1" dirty="0">
                <a:latin typeface="Calibri" panose="020F0502020204030204" pitchFamily="34" charset="0"/>
                <a:ea typeface="Calibri" panose="020F0502020204030204" pitchFamily="34" charset="0"/>
                <a:cs typeface="Times New Roman" panose="02020603050405020304" pitchFamily="18" charset="0"/>
              </a:rPr>
              <a:t>ჩინურ ენაში </a:t>
            </a:r>
            <a:r>
              <a:rPr lang="ka-GE" dirty="0">
                <a:latin typeface="Calibri" panose="020F0502020204030204" pitchFamily="34" charset="0"/>
                <a:ea typeface="Calibri" panose="020F0502020204030204" pitchFamily="34" charset="0"/>
                <a:cs typeface="Times New Roman" panose="02020603050405020304" pitchFamily="18" charset="0"/>
              </a:rPr>
              <a:t>ნაცვალსახელები გამოხატავენ მხოლოდ რიცხვს:</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Ta </a:t>
            </a:r>
            <a:r>
              <a:rPr lang="en-US" dirty="0" err="1">
                <a:latin typeface="Calibri" panose="020F0502020204030204" pitchFamily="34" charset="0"/>
                <a:ea typeface="Calibri" panose="020F0502020204030204" pitchFamily="34" charset="0"/>
                <a:cs typeface="Times New Roman" panose="02020603050405020304" pitchFamily="18" charset="0"/>
              </a:rPr>
              <a:t>shi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yige</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hao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xuesheng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err="1">
                <a:latin typeface="Calibri" panose="020F0502020204030204" pitchFamily="34" charset="0"/>
                <a:ea typeface="Calibri" panose="020F0502020204030204" pitchFamily="34" charset="0"/>
                <a:cs typeface="Times New Roman" panose="02020603050405020304" pitchFamily="18" charset="0"/>
              </a:rPr>
              <a:t>Tamenshi</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hao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xuesheng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descr="Без названия">
            <a:extLst>
              <a:ext uri="{FF2B5EF4-FFF2-40B4-BE49-F238E27FC236}">
                <a16:creationId xmlns:a16="http://schemas.microsoft.com/office/drawing/2014/main" id="{A2B65800-E7E3-4054-B5C6-15A76F855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3752" y="1798065"/>
            <a:ext cx="1169775" cy="11697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777828F-748E-4CE4-A09D-79BE9F4D78F8}"/>
              </a:ext>
            </a:extLst>
          </p:cNvPr>
          <p:cNvSpPr>
            <a:spLocks noGrp="1"/>
          </p:cNvSpPr>
          <p:nvPr>
            <p:ph idx="1"/>
          </p:nvPr>
        </p:nvSpPr>
        <p:spPr>
          <a:xfrm>
            <a:off x="1171075" y="0"/>
            <a:ext cx="6287855" cy="3596130"/>
          </a:xfrm>
        </p:spPr>
        <p:txBody>
          <a:bodyPr>
            <a:normAutofit/>
          </a:bodyPr>
          <a:lstStyle/>
          <a:p>
            <a:r>
              <a:rPr lang="ka-GE" sz="2200" dirty="0"/>
              <a:t>მაქსიმალური დამოკიდებულება გვაქვს </a:t>
            </a:r>
            <a:r>
              <a:rPr lang="ka-GE" sz="2200" b="1" dirty="0"/>
              <a:t>რუსულ ენაში</a:t>
            </a:r>
            <a:r>
              <a:rPr lang="ka-GE" sz="2200" dirty="0"/>
              <a:t>, სადაც ზედსართავი ეწყობა არსებითს წინადადებაში სქესში, ბრუნვასა და რიცხვში, მაგალითად:</a:t>
            </a:r>
            <a:endParaRPr lang="en-US" sz="2200" dirty="0"/>
          </a:p>
          <a:p>
            <a:r>
              <a:rPr lang="ka-GE" sz="2000" dirty="0"/>
              <a:t>Хороший ученик </a:t>
            </a:r>
            <a:endParaRPr lang="en-US" sz="2000" dirty="0"/>
          </a:p>
          <a:p>
            <a:r>
              <a:rPr lang="ka-GE" sz="2000" dirty="0"/>
              <a:t>Хорошая ученица</a:t>
            </a:r>
            <a:endParaRPr lang="en-US" sz="2000" dirty="0"/>
          </a:p>
          <a:p>
            <a:r>
              <a:rPr lang="ka-GE" sz="2000" dirty="0"/>
              <a:t>Хорошие ученики</a:t>
            </a:r>
            <a:endParaRPr lang="en-US" sz="2000" dirty="0"/>
          </a:p>
          <a:p>
            <a:r>
              <a:rPr lang="ka-GE" sz="2000" dirty="0"/>
              <a:t>Хороших учеников</a:t>
            </a:r>
            <a:endParaRPr lang="en-US" sz="2000" dirty="0"/>
          </a:p>
          <a:p>
            <a:endParaRPr lang="en-US" dirty="0"/>
          </a:p>
        </p:txBody>
      </p:sp>
      <p:sp>
        <p:nvSpPr>
          <p:cNvPr id="9" name="Arrow: Right 8">
            <a:extLst>
              <a:ext uri="{FF2B5EF4-FFF2-40B4-BE49-F238E27FC236}">
                <a16:creationId xmlns:a16="http://schemas.microsoft.com/office/drawing/2014/main" id="{A9CE0DD0-9F2D-4A05-B285-F8B297C119A2}"/>
              </a:ext>
            </a:extLst>
          </p:cNvPr>
          <p:cNvSpPr/>
          <p:nvPr/>
        </p:nvSpPr>
        <p:spPr>
          <a:xfrm>
            <a:off x="1507524" y="6561438"/>
            <a:ext cx="551936" cy="2183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6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576054-0BA7-414E-B283-FD973663F2F9}"/>
              </a:ext>
            </a:extLst>
          </p:cNvPr>
          <p:cNvSpPr>
            <a:spLocks noGrp="1"/>
          </p:cNvSpPr>
          <p:nvPr>
            <p:ph idx="1"/>
          </p:nvPr>
        </p:nvSpPr>
        <p:spPr>
          <a:xfrm>
            <a:off x="1856479" y="2189206"/>
            <a:ext cx="9997440" cy="4800600"/>
          </a:xfrm>
        </p:spPr>
        <p:txBody>
          <a:bodyPr/>
          <a:lstStyle/>
          <a:p>
            <a:r>
              <a:rPr lang="ka-GE" dirty="0"/>
              <a:t>Wo hen hao</a:t>
            </a:r>
            <a:r>
              <a:rPr lang="en-US" dirty="0"/>
              <a:t>;</a:t>
            </a:r>
          </a:p>
          <a:p>
            <a:r>
              <a:rPr lang="ka-GE" dirty="0"/>
              <a:t>მე კარგად ვარ; </a:t>
            </a:r>
            <a:endParaRPr lang="en-US" dirty="0"/>
          </a:p>
          <a:p>
            <a:r>
              <a:rPr lang="ka-GE" dirty="0"/>
              <a:t>Я хорошо чувствую; </a:t>
            </a:r>
            <a:endParaRPr lang="en-US" dirty="0"/>
          </a:p>
          <a:p>
            <a:r>
              <a:rPr lang="ka-GE" dirty="0"/>
              <a:t>I am good</a:t>
            </a:r>
            <a:r>
              <a:rPr lang="en-US" dirty="0"/>
              <a:t>;</a:t>
            </a:r>
          </a:p>
        </p:txBody>
      </p:sp>
      <p:pic>
        <p:nvPicPr>
          <p:cNvPr id="4" name="Рисунок 6" descr="Без названия">
            <a:extLst>
              <a:ext uri="{FF2B5EF4-FFF2-40B4-BE49-F238E27FC236}">
                <a16:creationId xmlns:a16="http://schemas.microsoft.com/office/drawing/2014/main" id="{32EABB32-282E-4640-835E-103D1E9C6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148" y="1324233"/>
            <a:ext cx="3443416" cy="34434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74157CC-590B-4A23-A6A9-063AA5895B74}"/>
              </a:ext>
            </a:extLst>
          </p:cNvPr>
          <p:cNvSpPr/>
          <p:nvPr/>
        </p:nvSpPr>
        <p:spPr>
          <a:xfrm>
            <a:off x="1710834" y="443906"/>
            <a:ext cx="8114270" cy="1384995"/>
          </a:xfrm>
          <a:prstGeom prst="rect">
            <a:avLst/>
          </a:prstGeom>
        </p:spPr>
        <p:txBody>
          <a:bodyPr wrap="square">
            <a:spAutoFit/>
          </a:bodyPr>
          <a:lstStyle/>
          <a:p>
            <a:r>
              <a:rPr lang="ka-GE"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ჩინურ ენაში შემასმენლის პოზიციაში ზედსართავი გამოიყენება მეშველი ზმნის გარეშე: </a:t>
            </a:r>
            <a:endParaRPr lang="en-US" sz="2800" b="1" dirty="0">
              <a:solidFill>
                <a:srgbClr val="002060"/>
              </a:solidFill>
            </a:endParaRPr>
          </a:p>
        </p:txBody>
      </p:sp>
      <p:sp>
        <p:nvSpPr>
          <p:cNvPr id="5" name="Rectangle 4">
            <a:extLst>
              <a:ext uri="{FF2B5EF4-FFF2-40B4-BE49-F238E27FC236}">
                <a16:creationId xmlns:a16="http://schemas.microsoft.com/office/drawing/2014/main" id="{57A9565B-DB59-4B3B-A530-A8D9711C46AE}"/>
              </a:ext>
            </a:extLst>
          </p:cNvPr>
          <p:cNvSpPr/>
          <p:nvPr/>
        </p:nvSpPr>
        <p:spPr>
          <a:xfrm>
            <a:off x="1710834" y="4589506"/>
            <a:ext cx="8866550" cy="1815882"/>
          </a:xfrm>
          <a:prstGeom prst="rect">
            <a:avLst/>
          </a:prstGeom>
        </p:spPr>
        <p:txBody>
          <a:bodyPr wrap="square">
            <a:spAutoFit/>
          </a:bodyPr>
          <a:lstStyle/>
          <a:p>
            <a:r>
              <a:rPr lang="ka-GE"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ზედართავი სახელის უნარიდან , გამოვიდეს პრედიკატის როლში</a:t>
            </a:r>
            <a:r>
              <a:rPr lang="ka-GE" sz="2800" b="1" u="sng" dirty="0">
                <a:solidFill>
                  <a:srgbClr val="00206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ჯ. ლაიონზი </a:t>
            </a:r>
            <a:r>
              <a:rPr lang="ka-GE" sz="28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აკეთებს დასკვნას, რომ ზედსართავი სახელი უფრო ახლოს არის ზმნასთან, ვიდრე არსებით სახელთან. </a:t>
            </a:r>
            <a:endParaRPr lang="en-US" sz="2800" b="1" dirty="0">
              <a:solidFill>
                <a:srgbClr val="002060"/>
              </a:solidFill>
            </a:endParaRPr>
          </a:p>
        </p:txBody>
      </p:sp>
      <p:sp>
        <p:nvSpPr>
          <p:cNvPr id="6" name="Arrow: Down 5">
            <a:extLst>
              <a:ext uri="{FF2B5EF4-FFF2-40B4-BE49-F238E27FC236}">
                <a16:creationId xmlns:a16="http://schemas.microsoft.com/office/drawing/2014/main" id="{5B5D2957-6C9C-4A36-9D68-210B8E347A48}"/>
              </a:ext>
            </a:extLst>
          </p:cNvPr>
          <p:cNvSpPr/>
          <p:nvPr/>
        </p:nvSpPr>
        <p:spPr>
          <a:xfrm>
            <a:off x="1401750" y="5766486"/>
            <a:ext cx="195072" cy="9391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923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5838</TotalTime>
  <Words>2700</Words>
  <Application>Microsoft Office PowerPoint</Application>
  <PresentationFormat>Widescreen</PresentationFormat>
  <Paragraphs>251</Paragraphs>
  <Slides>43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Calibri</vt:lpstr>
      <vt:lpstr>Corbel</vt:lpstr>
      <vt:lpstr>Gill Sans MT</vt:lpstr>
      <vt:lpstr>Sylfaen</vt:lpstr>
      <vt:lpstr>Times New Roman</vt:lpstr>
      <vt:lpstr>Verdana</vt:lpstr>
      <vt:lpstr>Wingdings 2</vt:lpstr>
      <vt:lpstr>Солнцестояние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არიან თუ არა შესაძლებელი იდეა და საგანი სიტყვის გარეშე?</vt:lpstr>
      <vt:lpstr>PowerPoint Presentation</vt:lpstr>
      <vt:lpstr>PowerPoint Presentation</vt:lpstr>
      <vt:lpstr>დიონისე თრაკიელი Τεχνή γραμματική   </vt:lpstr>
      <vt:lpstr>PowerPoint Presentation</vt:lpstr>
      <vt:lpstr>ძველ ბერძნულ ენაში ისე, როგორც მრავალ ძველ ენაში, სახელი საგანთან ერთად აღნიშნავდა თვისებასა და რიცხვსაც, რას ისევ არ არის ასახული სახელის დიონისესეულ განმარტებაში.  </vt:lpstr>
      <vt:lpstr>PowerPoint Presentation</vt:lpstr>
      <vt:lpstr>PowerPoint Presentation</vt:lpstr>
      <vt:lpstr>ელიუს დონატუსი „მცირე გრამატიკა“ </vt:lpstr>
      <vt:lpstr>PowerPoint Presentation</vt:lpstr>
      <vt:lpstr>ანტუან არნო  კლოდ ლანსლო აზროვნება = მეტყველება აზრი (მსჯელობა) = წინადადება </vt:lpstr>
      <vt:lpstr>PowerPoint Presentation</vt:lpstr>
      <vt:lpstr>PowerPoint Presentation</vt:lpstr>
      <vt:lpstr> აზროვნება არ არის ადამიანის გენეტიკური თვისება. იგი უყალიბდება ინდივიდებს მხოლოდ კომუნიკაციის პროცესში და ამიტომ იმთავითვე არის ვერბალური. ენობრივი აზროვნება არ დაიყვანება ლოგიკურზე. ამიტომაც ენა არ არის იდეალური ერთნიშნა მიმართებების მქონე სისტემა, არამედ ასიმეტრიული პრინციპით მოქმედი სემიოტიკური სისტემა, რომელიც ახორციელებს სპეციფიკური სამყაროს კონსტრუირებას. ამრიგად: </vt:lpstr>
      <vt:lpstr> რას გამოხატავს არსებითი სახელი? ამაზე პასუხის გაცემა შეიძლება მხოლოდ ორი პირობის დაცვით: </vt:lpstr>
      <vt:lpstr> ენა რომ იყოს სამყაროს ლოგიკურად ამსახველი სისტემა, მაშინ ყველა ენაში არსებითი სახელის შინაარსი უნდა შემოიფარგლებოდეს საგნობრიობით. ენობრივი პრაქტიკა უარყოფს ამ დაშვებას: ქართულ ენაში -ა - სუფიქსით ნაწარმოები არსებითი სახელები გამოხატავენ საგანს გარკვეული ნიშნის გამოყოფით: ა) მოქმედებით:  </vt:lpstr>
      <vt:lpstr>PowerPoint Presentation</vt:lpstr>
      <vt:lpstr>ეროვნული ენის სახელწოდებას შეადგენს ორი ცნება, რომლებიც ქართულსა და რუსულ ენებში გადმოიცემიან შესაბამისი სიტყვებით; გერმანულ, ინგლისურ,  თურქულ ენებში აღნიშნულ ორ ცნებას გამოხატავს ერთი სიტყვა- არსებითი სახელი.  </vt:lpstr>
      <vt:lpstr> ქართულ ენაში ზმნის ფორმა შეიძლება აერთიანებდეს ვითარებისა და მოქმედების მნიშვნელობებსაც: </vt:lpstr>
      <vt:lpstr>ქართულ ენაში, მართალია, რამდენიმე მაგალითის სახით, მაგრამ მაინც ზმნის პიროვანმა ფორმამ შეიძლება გამოხატოს თვისება: </vt:lpstr>
      <vt:lpstr> ქართულ ენაში არსებით სახელებზე -ობ(ით)- აფიქსის დართვით მიღებულია ზმნიზედები, რომლებიც გამოხატავენ გარკვეული სიდიდის ან დროის მნიშვნელობას. აღნიშნული ადვერბიალური მნიშვნელობები რუსულ ენაში გადმოიცემიან არსებითი სახელებით: </vt:lpstr>
      <vt:lpstr>PowerPoint Presentation</vt:lpstr>
      <vt:lpstr> ინგლისური ფლექსიური,მაგრამ ანალიტიკური ენაა, რომლის სახელები მოკლებული არიან ბრუნებას, რის გამოც ისიც დაუშვებს არსებითი სახელების აპოზიტიურ, თურქული ენის პირველი იზაფეტის მსგავს, გამყენებას:</vt:lpstr>
      <vt:lpstr> როგორც აგლუტინაციურ, ისე ანალიტიკურ ენებში სახელების ფორმალური მსგავსება ხელს უწყობს მათ ფუნქციურ დაახლოებას. თურქულის მსგავსად ინგლისური ენაც იჩენს ტენდენციას საგნისა და მისი თვისების მიმართ გამოიყენოს ერთი აღმნიშვნელი: </vt:lpstr>
      <vt:lpstr> ამრიგად, სემანტიკურად არაფერი უშლის სახელ გადმოსცეს როგორც საგნობრივი, ისე ატრიბუტული მნიშვნელობაც. დასაბამიდან სწორედ არსებითი სახელები წარმოქმნიან ატრიბუტულ მიმართებას და აღნიშნავენ მას. ზედსართავი სახელები გაჩდნენ ატრიბუტულ ფუნქციაში  შედარებით გვიან, როგორც მორფოლოგიზირებული გამოხატვა ამ ფუნქციის. მაგრამ ზედსართავი სახელის გაჩენით არსებით სახელებს არ დაუკარგავთ უნარი შექმნან და გამოხატონ ატრიბუტული მნიშვნელობა.     „მოქმედება-მდგომარეობა“ ობიექტის ერთ-ერთი ნიშანია, ამიტომ თეორიულად დასაშვებია საგნისა და მოქმედება-მდებარეობის ერთი აღმნიშვნელით გადმოცემა. მაგრამ ქართულ, რუსულ, თურქულ ენებში ჩვენ არ შეგვხვედრია ამგვარი ენობრივი ფორმა. გამონაკლისს წარმოადგენს ინგლისური ენა: </vt:lpstr>
      <vt:lpstr>PowerPoint Presentation</vt:lpstr>
      <vt:lpstr>PowerPoint Presentation</vt:lpstr>
      <vt:lpstr>მადლობა   ყურადღებისათვის!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ბათუმის შოთა რუსთაველის სახელმწიფო უნივერსიტეტი  სადოქტორო საგანმანათლებლო პროგრამა    „ლინგვისტიკა“  სემინარი ქვედარგში        სახელის ცნების ისტორიისათვის   ლია გორგაძე     სამეცნიერო ხელმძღვანელი ასისტ. პროფესორი ლევან ხალვაში           ბათუმი 2020 </dc:title>
  <dc:creator>lia</dc:creator>
  <cp:lastModifiedBy>lia</cp:lastModifiedBy>
  <cp:revision>288</cp:revision>
  <dcterms:created xsi:type="dcterms:W3CDTF">2020-06-13T12:04:51Z</dcterms:created>
  <dcterms:modified xsi:type="dcterms:W3CDTF">2022-05-25T11:53:32Z</dcterms:modified>
</cp:coreProperties>
</file>