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82" r:id="rId4"/>
    <p:sldId id="283" r:id="rId5"/>
    <p:sldId id="258" r:id="rId6"/>
    <p:sldId id="286" r:id="rId7"/>
    <p:sldId id="285" r:id="rId8"/>
    <p:sldId id="289" r:id="rId9"/>
    <p:sldId id="259" r:id="rId10"/>
    <p:sldId id="261" r:id="rId11"/>
    <p:sldId id="287" r:id="rId12"/>
    <p:sldId id="290" r:id="rId13"/>
    <p:sldId id="288" r:id="rId14"/>
    <p:sldId id="260" r:id="rId15"/>
    <p:sldId id="291" r:id="rId16"/>
    <p:sldId id="292" r:id="rId17"/>
    <p:sldId id="293" r:id="rId18"/>
    <p:sldId id="294" r:id="rId19"/>
    <p:sldId id="278" r:id="rId20"/>
    <p:sldId id="295" r:id="rId21"/>
    <p:sldId id="296" r:id="rId22"/>
    <p:sldId id="297" r:id="rId23"/>
    <p:sldId id="298" r:id="rId24"/>
    <p:sldId id="299" r:id="rId25"/>
    <p:sldId id="273" r:id="rId26"/>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Clear Sans Regular" panose="020B0604020202020204" charset="0"/>
      <p:regular r:id="rId31"/>
    </p:embeddedFont>
    <p:embeddedFont>
      <p:font typeface="Clear Sans Regular Bold" panose="020B0604020202020204" charset="0"/>
      <p:regular r:id="rId32"/>
    </p:embeddedFont>
    <p:embeddedFont>
      <p:font typeface="Hammersmith One" panose="020B0604020202020204" charset="0"/>
      <p:regular r:id="rId33"/>
    </p:embeddedFont>
    <p:embeddedFont>
      <p:font typeface="Sylfaen" panose="010A0502050306030303"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07A727-6353-41DD-905E-A6E4CEA7EE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F8FA5B0-FC98-4F73-8175-476D059D4130}">
      <dgm:prSet/>
      <dgm:spPr>
        <a:solidFill>
          <a:schemeClr val="bg2"/>
        </a:solidFill>
        <a:effectLst>
          <a:outerShdw blurRad="63500" sx="102000" sy="102000" algn="ctr" rotWithShape="0">
            <a:prstClr val="black">
              <a:alpha val="40000"/>
            </a:prstClr>
          </a:outerShdw>
        </a:effectLst>
      </dgm:spPr>
      <dgm:t>
        <a:bodyPr/>
        <a:lstStyle/>
        <a:p>
          <a:pPr algn="just"/>
          <a:r>
            <a:rPr lang="ka-GE" dirty="0">
              <a:solidFill>
                <a:schemeClr val="tx1"/>
              </a:solidFill>
            </a:rPr>
            <a:t>ტექნოლოგიებით გაძლიერებული სწავლების მიდგომების შემუშავება და დანერგვა ადგილობრივად ფუნქციონალური ტრანს-ფორმაციის მუდმივი განვითარებისთვის, რომლებიც პედაგოგიური თვალსაზრისით მნიშვნელოვანია მასწავლებლებისა და მოსწავლეებისათვის. </a:t>
          </a:r>
          <a:endParaRPr lang="en-US" dirty="0">
            <a:solidFill>
              <a:schemeClr val="tx1"/>
            </a:solidFill>
          </a:endParaRPr>
        </a:p>
      </dgm:t>
    </dgm:pt>
    <dgm:pt modelId="{06CF1C2E-2585-4DA5-A4DF-AB3EE161BF53}" type="parTrans" cxnId="{0BD600C8-EA20-4574-B09D-B424863AE7FC}">
      <dgm:prSet/>
      <dgm:spPr/>
      <dgm:t>
        <a:bodyPr/>
        <a:lstStyle/>
        <a:p>
          <a:endParaRPr lang="en-US"/>
        </a:p>
      </dgm:t>
    </dgm:pt>
    <dgm:pt modelId="{42E662F0-31AB-4AD2-B710-71DEA97679D8}" type="sibTrans" cxnId="{0BD600C8-EA20-4574-B09D-B424863AE7FC}">
      <dgm:prSet/>
      <dgm:spPr/>
      <dgm:t>
        <a:bodyPr/>
        <a:lstStyle/>
        <a:p>
          <a:endParaRPr lang="en-US"/>
        </a:p>
      </dgm:t>
    </dgm:pt>
    <dgm:pt modelId="{BB7D7861-FAB9-4300-AE42-F29D820B80A8}" type="pres">
      <dgm:prSet presAssocID="{DF07A727-6353-41DD-905E-A6E4CEA7EE34}" presName="linear" presStyleCnt="0">
        <dgm:presLayoutVars>
          <dgm:animLvl val="lvl"/>
          <dgm:resizeHandles val="exact"/>
        </dgm:presLayoutVars>
      </dgm:prSet>
      <dgm:spPr/>
    </dgm:pt>
    <dgm:pt modelId="{C98F570F-B183-4B38-A14B-C240A38BADEF}" type="pres">
      <dgm:prSet presAssocID="{0F8FA5B0-FC98-4F73-8175-476D059D4130}" presName="parentText" presStyleLbl="node1" presStyleIdx="0" presStyleCnt="1" custScaleY="108547">
        <dgm:presLayoutVars>
          <dgm:chMax val="0"/>
          <dgm:bulletEnabled val="1"/>
        </dgm:presLayoutVars>
      </dgm:prSet>
      <dgm:spPr/>
    </dgm:pt>
  </dgm:ptLst>
  <dgm:cxnLst>
    <dgm:cxn modelId="{3FABE20A-E0E6-4B1C-99FF-214805A2395B}" type="presOf" srcId="{0F8FA5B0-FC98-4F73-8175-476D059D4130}" destId="{C98F570F-B183-4B38-A14B-C240A38BADEF}" srcOrd="0" destOrd="0" presId="urn:microsoft.com/office/officeart/2005/8/layout/vList2"/>
    <dgm:cxn modelId="{FD4D2A31-A46C-4E96-AB24-45F3509FF8D0}" type="presOf" srcId="{DF07A727-6353-41DD-905E-A6E4CEA7EE34}" destId="{BB7D7861-FAB9-4300-AE42-F29D820B80A8}" srcOrd="0" destOrd="0" presId="urn:microsoft.com/office/officeart/2005/8/layout/vList2"/>
    <dgm:cxn modelId="{0BD600C8-EA20-4574-B09D-B424863AE7FC}" srcId="{DF07A727-6353-41DD-905E-A6E4CEA7EE34}" destId="{0F8FA5B0-FC98-4F73-8175-476D059D4130}" srcOrd="0" destOrd="0" parTransId="{06CF1C2E-2585-4DA5-A4DF-AB3EE161BF53}" sibTransId="{42E662F0-31AB-4AD2-B710-71DEA97679D8}"/>
    <dgm:cxn modelId="{0D36D786-CF68-4039-A8BB-EDDC7FA0D6E6}" type="presParOf" srcId="{BB7D7861-FAB9-4300-AE42-F29D820B80A8}" destId="{C98F570F-B183-4B38-A14B-C240A38BADE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9F642A-E9F4-4E5A-9B3B-04FBCF11A3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0889B26-47D5-4B4C-B8A2-1E17F29C1DD5}">
      <dgm:prSet custT="1"/>
      <dgm:spPr>
        <a:solidFill>
          <a:schemeClr val="bg2"/>
        </a:solidFill>
        <a:effectLst>
          <a:outerShdw blurRad="63500" sx="102000" sy="102000" algn="ctr" rotWithShape="0">
            <a:prstClr val="black">
              <a:alpha val="40000"/>
            </a:prstClr>
          </a:outerShdw>
        </a:effectLst>
      </dgm:spPr>
      <dgm:t>
        <a:bodyPr/>
        <a:lstStyle/>
        <a:p>
          <a:pPr algn="just"/>
          <a:r>
            <a:rPr lang="ka-GE" sz="3600" dirty="0">
              <a:solidFill>
                <a:schemeClr val="tx1"/>
              </a:solidFill>
            </a:rPr>
            <a:t>სკოლებს შორის და შიდასასკოლო დონეზე ციფრული სიახლეების მხარდაჭერა ინოვაციური ჰაბების მეშვეობით;</a:t>
          </a:r>
          <a:endParaRPr lang="en-US" sz="3600" dirty="0">
            <a:solidFill>
              <a:schemeClr val="tx1"/>
            </a:solidFill>
          </a:endParaRPr>
        </a:p>
      </dgm:t>
    </dgm:pt>
    <dgm:pt modelId="{334D6D5E-A848-4154-8DC4-C100134AAFB0}" type="parTrans" cxnId="{3A7049BB-D36C-414D-ACBB-5600547B69CE}">
      <dgm:prSet/>
      <dgm:spPr/>
      <dgm:t>
        <a:bodyPr/>
        <a:lstStyle/>
        <a:p>
          <a:endParaRPr lang="en-US"/>
        </a:p>
      </dgm:t>
    </dgm:pt>
    <dgm:pt modelId="{F2AB6F8D-095C-4EF0-9B58-39A472C7FF1D}" type="sibTrans" cxnId="{3A7049BB-D36C-414D-ACBB-5600547B69CE}">
      <dgm:prSet/>
      <dgm:spPr/>
      <dgm:t>
        <a:bodyPr/>
        <a:lstStyle/>
        <a:p>
          <a:endParaRPr lang="en-US"/>
        </a:p>
      </dgm:t>
    </dgm:pt>
    <dgm:pt modelId="{E3AC271A-DC13-4798-8EA5-32E84058682F}" type="pres">
      <dgm:prSet presAssocID="{8D9F642A-E9F4-4E5A-9B3B-04FBCF11A390}" presName="linear" presStyleCnt="0">
        <dgm:presLayoutVars>
          <dgm:animLvl val="lvl"/>
          <dgm:resizeHandles val="exact"/>
        </dgm:presLayoutVars>
      </dgm:prSet>
      <dgm:spPr/>
    </dgm:pt>
    <dgm:pt modelId="{E48AAE99-62F1-40E0-AF31-29BAD4E4603F}" type="pres">
      <dgm:prSet presAssocID="{50889B26-47D5-4B4C-B8A2-1E17F29C1DD5}" presName="parentText" presStyleLbl="node1" presStyleIdx="0" presStyleCnt="1">
        <dgm:presLayoutVars>
          <dgm:chMax val="0"/>
          <dgm:bulletEnabled val="1"/>
        </dgm:presLayoutVars>
      </dgm:prSet>
      <dgm:spPr/>
    </dgm:pt>
  </dgm:ptLst>
  <dgm:cxnLst>
    <dgm:cxn modelId="{F4646F76-C08C-4400-9692-21E8E23218CE}" type="presOf" srcId="{50889B26-47D5-4B4C-B8A2-1E17F29C1DD5}" destId="{E48AAE99-62F1-40E0-AF31-29BAD4E4603F}" srcOrd="0" destOrd="0" presId="urn:microsoft.com/office/officeart/2005/8/layout/vList2"/>
    <dgm:cxn modelId="{3A7049BB-D36C-414D-ACBB-5600547B69CE}" srcId="{8D9F642A-E9F4-4E5A-9B3B-04FBCF11A390}" destId="{50889B26-47D5-4B4C-B8A2-1E17F29C1DD5}" srcOrd="0" destOrd="0" parTransId="{334D6D5E-A848-4154-8DC4-C100134AAFB0}" sibTransId="{F2AB6F8D-095C-4EF0-9B58-39A472C7FF1D}"/>
    <dgm:cxn modelId="{152525FB-56A7-4C37-8241-1E0880419CA0}" type="presOf" srcId="{8D9F642A-E9F4-4E5A-9B3B-04FBCF11A390}" destId="{E3AC271A-DC13-4798-8EA5-32E84058682F}" srcOrd="0" destOrd="0" presId="urn:microsoft.com/office/officeart/2005/8/layout/vList2"/>
    <dgm:cxn modelId="{43937155-78CF-4F42-9812-B98F93AAF61D}" type="presParOf" srcId="{E3AC271A-DC13-4798-8EA5-32E84058682F}" destId="{E48AAE99-62F1-40E0-AF31-29BAD4E4603F}"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07A727-6353-41DD-905E-A6E4CEA7EE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F8FA5B0-FC98-4F73-8175-476D059D4130}">
      <dgm:prSet custT="1"/>
      <dgm:spPr>
        <a:solidFill>
          <a:schemeClr val="bg2"/>
        </a:solidFill>
        <a:effectLst>
          <a:outerShdw blurRad="63500" sx="102000" sy="102000" algn="ctr" rotWithShape="0">
            <a:prstClr val="black">
              <a:alpha val="40000"/>
            </a:prstClr>
          </a:outerShdw>
        </a:effectLst>
        <a:scene3d>
          <a:camera prst="orthographicFront"/>
          <a:lightRig rig="threePt" dir="t"/>
        </a:scene3d>
        <a:sp3d>
          <a:bevelT prst="angle"/>
        </a:sp3d>
      </dgm:spPr>
      <dgm:t>
        <a:bodyPr/>
        <a:lstStyle/>
        <a:p>
          <a:pPr algn="just"/>
          <a:r>
            <a:rPr lang="ka-GE" sz="3200" dirty="0">
              <a:solidFill>
                <a:schemeClr val="bg2">
                  <a:lumMod val="25000"/>
                </a:schemeClr>
              </a:solidFill>
            </a:rPr>
            <a:t>დაინტერესებული მხარეების ეროვნული ქსელების ჩამოყალიბება უნივერსიტეტებს, სკოლებს, პარტნიორებსა და განათლების პოლიტიკის დამგეგმავ მხარეებს შორის თანამშრომლობის მიზნით;</a:t>
          </a:r>
          <a:endParaRPr lang="en-US" sz="3200" dirty="0">
            <a:solidFill>
              <a:schemeClr val="tx1"/>
            </a:solidFill>
          </a:endParaRPr>
        </a:p>
      </dgm:t>
    </dgm:pt>
    <dgm:pt modelId="{06CF1C2E-2585-4DA5-A4DF-AB3EE161BF53}" type="parTrans" cxnId="{0BD600C8-EA20-4574-B09D-B424863AE7FC}">
      <dgm:prSet/>
      <dgm:spPr/>
      <dgm:t>
        <a:bodyPr/>
        <a:lstStyle/>
        <a:p>
          <a:endParaRPr lang="en-US"/>
        </a:p>
      </dgm:t>
    </dgm:pt>
    <dgm:pt modelId="{42E662F0-31AB-4AD2-B710-71DEA97679D8}" type="sibTrans" cxnId="{0BD600C8-EA20-4574-B09D-B424863AE7FC}">
      <dgm:prSet/>
      <dgm:spPr/>
      <dgm:t>
        <a:bodyPr/>
        <a:lstStyle/>
        <a:p>
          <a:endParaRPr lang="en-US"/>
        </a:p>
      </dgm:t>
    </dgm:pt>
    <dgm:pt modelId="{BB7D7861-FAB9-4300-AE42-F29D820B80A8}" type="pres">
      <dgm:prSet presAssocID="{DF07A727-6353-41DD-905E-A6E4CEA7EE34}" presName="linear" presStyleCnt="0">
        <dgm:presLayoutVars>
          <dgm:animLvl val="lvl"/>
          <dgm:resizeHandles val="exact"/>
        </dgm:presLayoutVars>
      </dgm:prSet>
      <dgm:spPr/>
    </dgm:pt>
    <dgm:pt modelId="{C98F570F-B183-4B38-A14B-C240A38BADEF}" type="pres">
      <dgm:prSet presAssocID="{0F8FA5B0-FC98-4F73-8175-476D059D4130}" presName="parentText" presStyleLbl="node1" presStyleIdx="0" presStyleCnt="1" custScaleY="140702">
        <dgm:presLayoutVars>
          <dgm:chMax val="0"/>
          <dgm:bulletEnabled val="1"/>
        </dgm:presLayoutVars>
      </dgm:prSet>
      <dgm:spPr/>
    </dgm:pt>
  </dgm:ptLst>
  <dgm:cxnLst>
    <dgm:cxn modelId="{3FABE20A-E0E6-4B1C-99FF-214805A2395B}" type="presOf" srcId="{0F8FA5B0-FC98-4F73-8175-476D059D4130}" destId="{C98F570F-B183-4B38-A14B-C240A38BADEF}" srcOrd="0" destOrd="0" presId="urn:microsoft.com/office/officeart/2005/8/layout/vList2"/>
    <dgm:cxn modelId="{FD4D2A31-A46C-4E96-AB24-45F3509FF8D0}" type="presOf" srcId="{DF07A727-6353-41DD-905E-A6E4CEA7EE34}" destId="{BB7D7861-FAB9-4300-AE42-F29D820B80A8}" srcOrd="0" destOrd="0" presId="urn:microsoft.com/office/officeart/2005/8/layout/vList2"/>
    <dgm:cxn modelId="{0BD600C8-EA20-4574-B09D-B424863AE7FC}" srcId="{DF07A727-6353-41DD-905E-A6E4CEA7EE34}" destId="{0F8FA5B0-FC98-4F73-8175-476D059D4130}" srcOrd="0" destOrd="0" parTransId="{06CF1C2E-2585-4DA5-A4DF-AB3EE161BF53}" sibTransId="{42E662F0-31AB-4AD2-B710-71DEA97679D8}"/>
    <dgm:cxn modelId="{0D36D786-CF68-4039-A8BB-EDDC7FA0D6E6}" type="presParOf" srcId="{BB7D7861-FAB9-4300-AE42-F29D820B80A8}" destId="{C98F570F-B183-4B38-A14B-C240A38BADE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9F642A-E9F4-4E5A-9B3B-04FBCF11A3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0889B26-47D5-4B4C-B8A2-1E17F29C1DD5}">
      <dgm:prSet custT="1"/>
      <dgm:spPr>
        <a:solidFill>
          <a:schemeClr val="bg2"/>
        </a:solidFill>
        <a:effectLst>
          <a:outerShdw blurRad="63500" sx="102000" sy="102000" algn="ctr" rotWithShape="0">
            <a:prstClr val="black">
              <a:alpha val="40000"/>
            </a:prstClr>
          </a:outerShdw>
        </a:effectLst>
      </dgm:spPr>
      <dgm:t>
        <a:bodyPr/>
        <a:lstStyle/>
        <a:p>
          <a:pPr algn="just"/>
          <a:r>
            <a:rPr lang="ka-GE" sz="3200" dirty="0">
              <a:solidFill>
                <a:schemeClr val="bg2">
                  <a:lumMod val="25000"/>
                </a:schemeClr>
              </a:solidFill>
            </a:rPr>
            <a:t>სკოლებს შორის და შიდა სასკოლო დონეზე რეგიონული ინოვაციების ჰაბების დაარსება და გავრცელება (დიადები ან ტრიადები) ადგილობრივ, რეგიონულ და ეროვნულ დონეზე ციფრული ინოვაციების ეფექტიანად გამოყენების მიზნით;</a:t>
          </a:r>
          <a:endParaRPr lang="en-US" sz="3200" dirty="0"/>
        </a:p>
      </dgm:t>
    </dgm:pt>
    <dgm:pt modelId="{F2AB6F8D-095C-4EF0-9B58-39A472C7FF1D}" type="sibTrans" cxnId="{3A7049BB-D36C-414D-ACBB-5600547B69CE}">
      <dgm:prSet/>
      <dgm:spPr/>
      <dgm:t>
        <a:bodyPr/>
        <a:lstStyle/>
        <a:p>
          <a:endParaRPr lang="en-US"/>
        </a:p>
      </dgm:t>
    </dgm:pt>
    <dgm:pt modelId="{334D6D5E-A848-4154-8DC4-C100134AAFB0}" type="parTrans" cxnId="{3A7049BB-D36C-414D-ACBB-5600547B69CE}">
      <dgm:prSet/>
      <dgm:spPr/>
      <dgm:t>
        <a:bodyPr/>
        <a:lstStyle/>
        <a:p>
          <a:endParaRPr lang="en-US"/>
        </a:p>
      </dgm:t>
    </dgm:pt>
    <dgm:pt modelId="{E3AC271A-DC13-4798-8EA5-32E84058682F}" type="pres">
      <dgm:prSet presAssocID="{8D9F642A-E9F4-4E5A-9B3B-04FBCF11A390}" presName="linear" presStyleCnt="0">
        <dgm:presLayoutVars>
          <dgm:animLvl val="lvl"/>
          <dgm:resizeHandles val="exact"/>
        </dgm:presLayoutVars>
      </dgm:prSet>
      <dgm:spPr/>
    </dgm:pt>
    <dgm:pt modelId="{E48AAE99-62F1-40E0-AF31-29BAD4E4603F}" type="pres">
      <dgm:prSet presAssocID="{50889B26-47D5-4B4C-B8A2-1E17F29C1DD5}" presName="parentText" presStyleLbl="node1" presStyleIdx="0" presStyleCnt="1" custScaleY="630188">
        <dgm:presLayoutVars>
          <dgm:chMax val="0"/>
          <dgm:bulletEnabled val="1"/>
        </dgm:presLayoutVars>
      </dgm:prSet>
      <dgm:spPr/>
    </dgm:pt>
  </dgm:ptLst>
  <dgm:cxnLst>
    <dgm:cxn modelId="{F4646F76-C08C-4400-9692-21E8E23218CE}" type="presOf" srcId="{50889B26-47D5-4B4C-B8A2-1E17F29C1DD5}" destId="{E48AAE99-62F1-40E0-AF31-29BAD4E4603F}" srcOrd="0" destOrd="0" presId="urn:microsoft.com/office/officeart/2005/8/layout/vList2"/>
    <dgm:cxn modelId="{3A7049BB-D36C-414D-ACBB-5600547B69CE}" srcId="{8D9F642A-E9F4-4E5A-9B3B-04FBCF11A390}" destId="{50889B26-47D5-4B4C-B8A2-1E17F29C1DD5}" srcOrd="0" destOrd="0" parTransId="{334D6D5E-A848-4154-8DC4-C100134AAFB0}" sibTransId="{F2AB6F8D-095C-4EF0-9B58-39A472C7FF1D}"/>
    <dgm:cxn modelId="{152525FB-56A7-4C37-8241-1E0880419CA0}" type="presOf" srcId="{8D9F642A-E9F4-4E5A-9B3B-04FBCF11A390}" destId="{E3AC271A-DC13-4798-8EA5-32E84058682F}" srcOrd="0" destOrd="0" presId="urn:microsoft.com/office/officeart/2005/8/layout/vList2"/>
    <dgm:cxn modelId="{43937155-78CF-4F42-9812-B98F93AAF61D}" type="presParOf" srcId="{E3AC271A-DC13-4798-8EA5-32E84058682F}" destId="{E48AAE99-62F1-40E0-AF31-29BAD4E4603F}"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07A727-6353-41DD-905E-A6E4CEA7EE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F8FA5B0-FC98-4F73-8175-476D059D4130}">
      <dgm:prSet custT="1"/>
      <dgm:spPr>
        <a:solidFill>
          <a:schemeClr val="bg2"/>
        </a:solidFill>
        <a:effectLst>
          <a:outerShdw blurRad="63500" sx="102000" sy="102000" algn="ctr" rotWithShape="0">
            <a:prstClr val="black">
              <a:alpha val="40000"/>
            </a:prstClr>
          </a:outerShdw>
        </a:effectLst>
        <a:scene3d>
          <a:camera prst="orthographicFront"/>
          <a:lightRig rig="threePt" dir="t"/>
        </a:scene3d>
        <a:sp3d>
          <a:bevelT prst="angle"/>
        </a:sp3d>
      </dgm:spPr>
      <dgm:t>
        <a:bodyPr/>
        <a:lstStyle/>
        <a:p>
          <a:pPr algn="just"/>
          <a:r>
            <a:rPr lang="ka-GE" sz="3200" dirty="0">
              <a:solidFill>
                <a:schemeClr val="bg2">
                  <a:lumMod val="25000"/>
                </a:schemeClr>
              </a:solidFill>
            </a:rPr>
            <a:t>მტკიცებულებებით გამყარებული, პედაგოგიკაზე დაფუძნებული, ტექნოლოგიებით გაძლიერებული სწავლის (</a:t>
          </a:r>
          <a:r>
            <a:rPr lang="en-US" sz="3200" dirty="0">
              <a:solidFill>
                <a:schemeClr val="bg2">
                  <a:lumMod val="25000"/>
                </a:schemeClr>
              </a:solidFill>
            </a:rPr>
            <a:t>TEL) </a:t>
          </a:r>
          <a:r>
            <a:rPr lang="ka-GE" sz="3200" dirty="0">
              <a:solidFill>
                <a:schemeClr val="bg2">
                  <a:lumMod val="25000"/>
                </a:schemeClr>
              </a:solidFill>
            </a:rPr>
            <a:t>სტრატეგიების და ურთიერთსწავლების მეთოდოლოგიის  „ბანკის“  შექმნა; </a:t>
          </a:r>
          <a:r>
            <a:rPr lang="ka-GE" sz="3200" dirty="0">
              <a:solidFill>
                <a:schemeClr val="tx1"/>
              </a:solidFill>
            </a:rPr>
            <a:t> </a:t>
          </a:r>
          <a:endParaRPr lang="en-US" sz="3200" dirty="0">
            <a:solidFill>
              <a:schemeClr val="tx1"/>
            </a:solidFill>
          </a:endParaRPr>
        </a:p>
      </dgm:t>
    </dgm:pt>
    <dgm:pt modelId="{06CF1C2E-2585-4DA5-A4DF-AB3EE161BF53}" type="parTrans" cxnId="{0BD600C8-EA20-4574-B09D-B424863AE7FC}">
      <dgm:prSet/>
      <dgm:spPr/>
      <dgm:t>
        <a:bodyPr/>
        <a:lstStyle/>
        <a:p>
          <a:endParaRPr lang="en-US"/>
        </a:p>
      </dgm:t>
    </dgm:pt>
    <dgm:pt modelId="{42E662F0-31AB-4AD2-B710-71DEA97679D8}" type="sibTrans" cxnId="{0BD600C8-EA20-4574-B09D-B424863AE7FC}">
      <dgm:prSet/>
      <dgm:spPr/>
      <dgm:t>
        <a:bodyPr/>
        <a:lstStyle/>
        <a:p>
          <a:endParaRPr lang="en-US"/>
        </a:p>
      </dgm:t>
    </dgm:pt>
    <dgm:pt modelId="{BB7D7861-FAB9-4300-AE42-F29D820B80A8}" type="pres">
      <dgm:prSet presAssocID="{DF07A727-6353-41DD-905E-A6E4CEA7EE34}" presName="linear" presStyleCnt="0">
        <dgm:presLayoutVars>
          <dgm:animLvl val="lvl"/>
          <dgm:resizeHandles val="exact"/>
        </dgm:presLayoutVars>
      </dgm:prSet>
      <dgm:spPr/>
    </dgm:pt>
    <dgm:pt modelId="{C98F570F-B183-4B38-A14B-C240A38BADEF}" type="pres">
      <dgm:prSet presAssocID="{0F8FA5B0-FC98-4F73-8175-476D059D4130}" presName="parentText" presStyleLbl="node1" presStyleIdx="0" presStyleCnt="1" custScaleY="130470">
        <dgm:presLayoutVars>
          <dgm:chMax val="0"/>
          <dgm:bulletEnabled val="1"/>
        </dgm:presLayoutVars>
      </dgm:prSet>
      <dgm:spPr/>
    </dgm:pt>
  </dgm:ptLst>
  <dgm:cxnLst>
    <dgm:cxn modelId="{3FABE20A-E0E6-4B1C-99FF-214805A2395B}" type="presOf" srcId="{0F8FA5B0-FC98-4F73-8175-476D059D4130}" destId="{C98F570F-B183-4B38-A14B-C240A38BADEF}" srcOrd="0" destOrd="0" presId="urn:microsoft.com/office/officeart/2005/8/layout/vList2"/>
    <dgm:cxn modelId="{FD4D2A31-A46C-4E96-AB24-45F3509FF8D0}" type="presOf" srcId="{DF07A727-6353-41DD-905E-A6E4CEA7EE34}" destId="{BB7D7861-FAB9-4300-AE42-F29D820B80A8}" srcOrd="0" destOrd="0" presId="urn:microsoft.com/office/officeart/2005/8/layout/vList2"/>
    <dgm:cxn modelId="{0BD600C8-EA20-4574-B09D-B424863AE7FC}" srcId="{DF07A727-6353-41DD-905E-A6E4CEA7EE34}" destId="{0F8FA5B0-FC98-4F73-8175-476D059D4130}" srcOrd="0" destOrd="0" parTransId="{06CF1C2E-2585-4DA5-A4DF-AB3EE161BF53}" sibTransId="{42E662F0-31AB-4AD2-B710-71DEA97679D8}"/>
    <dgm:cxn modelId="{0D36D786-CF68-4039-A8BB-EDDC7FA0D6E6}" type="presParOf" srcId="{BB7D7861-FAB9-4300-AE42-F29D820B80A8}" destId="{C98F570F-B183-4B38-A14B-C240A38BADEF}"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07A727-6353-41DD-905E-A6E4CEA7EE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F8FA5B0-FC98-4F73-8175-476D059D4130}">
      <dgm:prSet custT="1"/>
      <dgm:spPr>
        <a:solidFill>
          <a:schemeClr val="bg2"/>
        </a:solidFill>
        <a:effectLst>
          <a:outerShdw blurRad="63500" sx="102000" sy="102000" algn="ctr" rotWithShape="0">
            <a:prstClr val="black">
              <a:alpha val="40000"/>
            </a:prstClr>
          </a:outerShdw>
        </a:effectLst>
        <a:scene3d>
          <a:camera prst="orthographicFront"/>
          <a:lightRig rig="threePt" dir="t"/>
        </a:scene3d>
        <a:sp3d>
          <a:bevelT prst="angle"/>
        </a:sp3d>
      </dgm:spPr>
      <dgm:t>
        <a:bodyPr/>
        <a:lstStyle/>
        <a:p>
          <a:pPr algn="just"/>
          <a:r>
            <a:rPr lang="ka-GE" sz="3200" dirty="0">
              <a:solidFill>
                <a:schemeClr val="bg2">
                  <a:lumMod val="25000"/>
                </a:schemeClr>
              </a:solidFill>
            </a:rPr>
            <a:t>სკოლებისა და მასწავლებლების წახალისების ერთიანი სქემის შექმნა, მენტორებისა და მენტორის ინსტრუქციებით მომუშავე პედაგოგების მხარდაჭერის მიზნით;</a:t>
          </a:r>
          <a:endParaRPr lang="en-US" sz="3200" dirty="0">
            <a:solidFill>
              <a:schemeClr val="tx1"/>
            </a:solidFill>
          </a:endParaRPr>
        </a:p>
      </dgm:t>
    </dgm:pt>
    <dgm:pt modelId="{06CF1C2E-2585-4DA5-A4DF-AB3EE161BF53}" type="parTrans" cxnId="{0BD600C8-EA20-4574-B09D-B424863AE7FC}">
      <dgm:prSet/>
      <dgm:spPr/>
      <dgm:t>
        <a:bodyPr/>
        <a:lstStyle/>
        <a:p>
          <a:endParaRPr lang="en-US"/>
        </a:p>
      </dgm:t>
    </dgm:pt>
    <dgm:pt modelId="{42E662F0-31AB-4AD2-B710-71DEA97679D8}" type="sibTrans" cxnId="{0BD600C8-EA20-4574-B09D-B424863AE7FC}">
      <dgm:prSet/>
      <dgm:spPr/>
      <dgm:t>
        <a:bodyPr/>
        <a:lstStyle/>
        <a:p>
          <a:endParaRPr lang="en-US"/>
        </a:p>
      </dgm:t>
    </dgm:pt>
    <dgm:pt modelId="{BB7D7861-FAB9-4300-AE42-F29D820B80A8}" type="pres">
      <dgm:prSet presAssocID="{DF07A727-6353-41DD-905E-A6E4CEA7EE34}" presName="linear" presStyleCnt="0">
        <dgm:presLayoutVars>
          <dgm:animLvl val="lvl"/>
          <dgm:resizeHandles val="exact"/>
        </dgm:presLayoutVars>
      </dgm:prSet>
      <dgm:spPr/>
    </dgm:pt>
    <dgm:pt modelId="{C98F570F-B183-4B38-A14B-C240A38BADEF}" type="pres">
      <dgm:prSet presAssocID="{0F8FA5B0-FC98-4F73-8175-476D059D4130}" presName="parentText" presStyleLbl="node1" presStyleIdx="0" presStyleCnt="1" custScaleY="93802">
        <dgm:presLayoutVars>
          <dgm:chMax val="0"/>
          <dgm:bulletEnabled val="1"/>
        </dgm:presLayoutVars>
      </dgm:prSet>
      <dgm:spPr/>
    </dgm:pt>
  </dgm:ptLst>
  <dgm:cxnLst>
    <dgm:cxn modelId="{3FABE20A-E0E6-4B1C-99FF-214805A2395B}" type="presOf" srcId="{0F8FA5B0-FC98-4F73-8175-476D059D4130}" destId="{C98F570F-B183-4B38-A14B-C240A38BADEF}" srcOrd="0" destOrd="0" presId="urn:microsoft.com/office/officeart/2005/8/layout/vList2"/>
    <dgm:cxn modelId="{FD4D2A31-A46C-4E96-AB24-45F3509FF8D0}" type="presOf" srcId="{DF07A727-6353-41DD-905E-A6E4CEA7EE34}" destId="{BB7D7861-FAB9-4300-AE42-F29D820B80A8}" srcOrd="0" destOrd="0" presId="urn:microsoft.com/office/officeart/2005/8/layout/vList2"/>
    <dgm:cxn modelId="{0BD600C8-EA20-4574-B09D-B424863AE7FC}" srcId="{DF07A727-6353-41DD-905E-A6E4CEA7EE34}" destId="{0F8FA5B0-FC98-4F73-8175-476D059D4130}" srcOrd="0" destOrd="0" parTransId="{06CF1C2E-2585-4DA5-A4DF-AB3EE161BF53}" sibTransId="{42E662F0-31AB-4AD2-B710-71DEA97679D8}"/>
    <dgm:cxn modelId="{0D36D786-CF68-4039-A8BB-EDDC7FA0D6E6}" type="presParOf" srcId="{BB7D7861-FAB9-4300-AE42-F29D820B80A8}" destId="{C98F570F-B183-4B38-A14B-C240A38BADE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9F642A-E9F4-4E5A-9B3B-04FBCF11A3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0889B26-47D5-4B4C-B8A2-1E17F29C1DD5}">
      <dgm:prSet custT="1"/>
      <dgm:spPr>
        <a:solidFill>
          <a:schemeClr val="bg2"/>
        </a:solidFill>
        <a:effectLst>
          <a:outerShdw blurRad="63500" sx="102000" sy="102000" algn="ctr" rotWithShape="0">
            <a:prstClr val="black">
              <a:alpha val="40000"/>
            </a:prstClr>
          </a:outerShdw>
        </a:effectLst>
      </dgm:spPr>
      <dgm:t>
        <a:bodyPr/>
        <a:lstStyle/>
        <a:p>
          <a:pPr algn="just"/>
          <a:r>
            <a:rPr lang="ka-GE" sz="3200" dirty="0">
              <a:solidFill>
                <a:schemeClr val="bg2">
                  <a:lumMod val="25000"/>
                </a:schemeClr>
              </a:solidFill>
            </a:rPr>
            <a:t>მეთოდოლოგიურად და ტექნოლოგიურად ადაპტირებადი მთელი სკოლის ფარგლებში სწავლების ადგილობრივი მოდელის შემუშავება, რომელიც მოიცავს როგორც სკოლებს შორის, ასევე შიდასასკოლო დონეებს და აერთიანებს უწყვეტი მონიტორინგის მეთოდოლოგიას,  შეფასების ახალი მიდგომებისა და ინდიკატორების ჩათვლით;</a:t>
          </a:r>
          <a:endParaRPr lang="en-US" sz="3200" dirty="0"/>
        </a:p>
      </dgm:t>
    </dgm:pt>
    <dgm:pt modelId="{F2AB6F8D-095C-4EF0-9B58-39A472C7FF1D}" type="sibTrans" cxnId="{3A7049BB-D36C-414D-ACBB-5600547B69CE}">
      <dgm:prSet/>
      <dgm:spPr/>
      <dgm:t>
        <a:bodyPr/>
        <a:lstStyle/>
        <a:p>
          <a:endParaRPr lang="en-US"/>
        </a:p>
      </dgm:t>
    </dgm:pt>
    <dgm:pt modelId="{334D6D5E-A848-4154-8DC4-C100134AAFB0}" type="parTrans" cxnId="{3A7049BB-D36C-414D-ACBB-5600547B69CE}">
      <dgm:prSet/>
      <dgm:spPr/>
      <dgm:t>
        <a:bodyPr/>
        <a:lstStyle/>
        <a:p>
          <a:endParaRPr lang="en-US"/>
        </a:p>
      </dgm:t>
    </dgm:pt>
    <dgm:pt modelId="{E3AC271A-DC13-4798-8EA5-32E84058682F}" type="pres">
      <dgm:prSet presAssocID="{8D9F642A-E9F4-4E5A-9B3B-04FBCF11A390}" presName="linear" presStyleCnt="0">
        <dgm:presLayoutVars>
          <dgm:animLvl val="lvl"/>
          <dgm:resizeHandles val="exact"/>
        </dgm:presLayoutVars>
      </dgm:prSet>
      <dgm:spPr/>
    </dgm:pt>
    <dgm:pt modelId="{E48AAE99-62F1-40E0-AF31-29BAD4E4603F}" type="pres">
      <dgm:prSet presAssocID="{50889B26-47D5-4B4C-B8A2-1E17F29C1DD5}" presName="parentText" presStyleLbl="node1" presStyleIdx="0" presStyleCnt="1" custScaleY="630188">
        <dgm:presLayoutVars>
          <dgm:chMax val="0"/>
          <dgm:bulletEnabled val="1"/>
        </dgm:presLayoutVars>
      </dgm:prSet>
      <dgm:spPr/>
    </dgm:pt>
  </dgm:ptLst>
  <dgm:cxnLst>
    <dgm:cxn modelId="{F4646F76-C08C-4400-9692-21E8E23218CE}" type="presOf" srcId="{50889B26-47D5-4B4C-B8A2-1E17F29C1DD5}" destId="{E48AAE99-62F1-40E0-AF31-29BAD4E4603F}" srcOrd="0" destOrd="0" presId="urn:microsoft.com/office/officeart/2005/8/layout/vList2"/>
    <dgm:cxn modelId="{3A7049BB-D36C-414D-ACBB-5600547B69CE}" srcId="{8D9F642A-E9F4-4E5A-9B3B-04FBCF11A390}" destId="{50889B26-47D5-4B4C-B8A2-1E17F29C1DD5}" srcOrd="0" destOrd="0" parTransId="{334D6D5E-A848-4154-8DC4-C100134AAFB0}" sibTransId="{F2AB6F8D-095C-4EF0-9B58-39A472C7FF1D}"/>
    <dgm:cxn modelId="{152525FB-56A7-4C37-8241-1E0880419CA0}" type="presOf" srcId="{8D9F642A-E9F4-4E5A-9B3B-04FBCF11A390}" destId="{E3AC271A-DC13-4798-8EA5-32E84058682F}" srcOrd="0" destOrd="0" presId="urn:microsoft.com/office/officeart/2005/8/layout/vList2"/>
    <dgm:cxn modelId="{43937155-78CF-4F42-9812-B98F93AAF61D}" type="presParOf" srcId="{E3AC271A-DC13-4798-8EA5-32E84058682F}" destId="{E48AAE99-62F1-40E0-AF31-29BAD4E4603F}"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07A727-6353-41DD-905E-A6E4CEA7EE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F8FA5B0-FC98-4F73-8175-476D059D4130}">
      <dgm:prSet custT="1"/>
      <dgm:spPr>
        <a:solidFill>
          <a:schemeClr val="bg2"/>
        </a:solidFill>
        <a:effectLst>
          <a:outerShdw blurRad="63500" sx="102000" sy="102000" algn="ctr" rotWithShape="0">
            <a:prstClr val="black">
              <a:alpha val="40000"/>
            </a:prstClr>
          </a:outerShdw>
        </a:effectLst>
        <a:scene3d>
          <a:camera prst="orthographicFront"/>
          <a:lightRig rig="threePt" dir="t"/>
        </a:scene3d>
        <a:sp3d>
          <a:bevelT prst="angle"/>
        </a:sp3d>
      </dgm:spPr>
      <dgm:t>
        <a:bodyPr/>
        <a:lstStyle/>
        <a:p>
          <a:pPr algn="just"/>
          <a:r>
            <a:rPr lang="ka-GE" sz="3200" dirty="0">
              <a:solidFill>
                <a:schemeClr val="bg2">
                  <a:lumMod val="25000"/>
                </a:schemeClr>
              </a:solidFill>
            </a:rPr>
            <a:t>პროექტის შედეგების ანალიზი და  რეკომენდაციების პაკეტის შემუშავება, რომელიც მოიცავს სახელმძღვანელოს და/ან ინსტრუმენტთა კომპლექტს იმის შესახებ, თუ როგორ უნდა შეიქმნას რეგიონალური ინოვაციური ცენტრები სკოლებს შორის და შიდა სასკოლო დონეზე სხვა ქვეყნების გამოცდილების გათვალისწინებით (განსხვავებული საგანმანათლებლო პოლიტიკა, სოციო-კულტურული და ციფრული წიგნიერების დონე).</a:t>
          </a:r>
          <a:endParaRPr lang="en-US" sz="3200" dirty="0">
            <a:solidFill>
              <a:schemeClr val="tx1"/>
            </a:solidFill>
          </a:endParaRPr>
        </a:p>
      </dgm:t>
    </dgm:pt>
    <dgm:pt modelId="{06CF1C2E-2585-4DA5-A4DF-AB3EE161BF53}" type="parTrans" cxnId="{0BD600C8-EA20-4574-B09D-B424863AE7FC}">
      <dgm:prSet/>
      <dgm:spPr/>
      <dgm:t>
        <a:bodyPr/>
        <a:lstStyle/>
        <a:p>
          <a:endParaRPr lang="en-US"/>
        </a:p>
      </dgm:t>
    </dgm:pt>
    <dgm:pt modelId="{42E662F0-31AB-4AD2-B710-71DEA97679D8}" type="sibTrans" cxnId="{0BD600C8-EA20-4574-B09D-B424863AE7FC}">
      <dgm:prSet/>
      <dgm:spPr/>
      <dgm:t>
        <a:bodyPr/>
        <a:lstStyle/>
        <a:p>
          <a:endParaRPr lang="en-US"/>
        </a:p>
      </dgm:t>
    </dgm:pt>
    <dgm:pt modelId="{BB7D7861-FAB9-4300-AE42-F29D820B80A8}" type="pres">
      <dgm:prSet presAssocID="{DF07A727-6353-41DD-905E-A6E4CEA7EE34}" presName="linear" presStyleCnt="0">
        <dgm:presLayoutVars>
          <dgm:animLvl val="lvl"/>
          <dgm:resizeHandles val="exact"/>
        </dgm:presLayoutVars>
      </dgm:prSet>
      <dgm:spPr/>
    </dgm:pt>
    <dgm:pt modelId="{C98F570F-B183-4B38-A14B-C240A38BADEF}" type="pres">
      <dgm:prSet presAssocID="{0F8FA5B0-FC98-4F73-8175-476D059D4130}" presName="parentText" presStyleLbl="node1" presStyleIdx="0" presStyleCnt="1" custScaleY="943110">
        <dgm:presLayoutVars>
          <dgm:chMax val="0"/>
          <dgm:bulletEnabled val="1"/>
        </dgm:presLayoutVars>
      </dgm:prSet>
      <dgm:spPr/>
    </dgm:pt>
  </dgm:ptLst>
  <dgm:cxnLst>
    <dgm:cxn modelId="{3FABE20A-E0E6-4B1C-99FF-214805A2395B}" type="presOf" srcId="{0F8FA5B0-FC98-4F73-8175-476D059D4130}" destId="{C98F570F-B183-4B38-A14B-C240A38BADEF}" srcOrd="0" destOrd="0" presId="urn:microsoft.com/office/officeart/2005/8/layout/vList2"/>
    <dgm:cxn modelId="{FD4D2A31-A46C-4E96-AB24-45F3509FF8D0}" type="presOf" srcId="{DF07A727-6353-41DD-905E-A6E4CEA7EE34}" destId="{BB7D7861-FAB9-4300-AE42-F29D820B80A8}" srcOrd="0" destOrd="0" presId="urn:microsoft.com/office/officeart/2005/8/layout/vList2"/>
    <dgm:cxn modelId="{0BD600C8-EA20-4574-B09D-B424863AE7FC}" srcId="{DF07A727-6353-41DD-905E-A6E4CEA7EE34}" destId="{0F8FA5B0-FC98-4F73-8175-476D059D4130}" srcOrd="0" destOrd="0" parTransId="{06CF1C2E-2585-4DA5-A4DF-AB3EE161BF53}" sibTransId="{42E662F0-31AB-4AD2-B710-71DEA97679D8}"/>
    <dgm:cxn modelId="{0D36D786-CF68-4039-A8BB-EDDC7FA0D6E6}" type="presParOf" srcId="{BB7D7861-FAB9-4300-AE42-F29D820B80A8}" destId="{C98F570F-B183-4B38-A14B-C240A38BADEF}" srcOrd="0" destOrd="0" presId="urn:microsoft.com/office/officeart/2005/8/layout/vList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F570F-B183-4B38-A14B-C240A38BADEF}">
      <dsp:nvSpPr>
        <dsp:cNvPr id="0" name=""/>
        <dsp:cNvSpPr/>
      </dsp:nvSpPr>
      <dsp:spPr>
        <a:xfrm>
          <a:off x="0" y="25399"/>
          <a:ext cx="11353800" cy="4825999"/>
        </a:xfrm>
        <a:prstGeom prst="roundRect">
          <a:avLst/>
        </a:prstGeom>
        <a:solidFill>
          <a:schemeClr val="bg2"/>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just" defTabSz="1689100">
            <a:lnSpc>
              <a:spcPct val="90000"/>
            </a:lnSpc>
            <a:spcBef>
              <a:spcPct val="0"/>
            </a:spcBef>
            <a:spcAft>
              <a:spcPct val="35000"/>
            </a:spcAft>
            <a:buNone/>
          </a:pPr>
          <a:r>
            <a:rPr lang="ka-GE" sz="3800" kern="1200" dirty="0">
              <a:solidFill>
                <a:schemeClr val="tx1"/>
              </a:solidFill>
            </a:rPr>
            <a:t>ტექნოლოგიებით გაძლიერებული სწავლების მიდგომების შემუშავება და დანერგვა ადგილობრივად ფუნქციონალური ტრანს-ფორმაციის მუდმივი განვითარებისთვის, რომლებიც პედაგოგიური თვალსაზრისით მნიშვნელოვანია მასწავლებლებისა და მოსწავლეებისათვის. </a:t>
          </a:r>
          <a:endParaRPr lang="en-US" sz="3800" kern="1200" dirty="0">
            <a:solidFill>
              <a:schemeClr val="tx1"/>
            </a:solidFill>
          </a:endParaRPr>
        </a:p>
      </dsp:txBody>
      <dsp:txXfrm>
        <a:off x="235586" y="260985"/>
        <a:ext cx="10882628" cy="4354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AAE99-62F1-40E0-AF31-29BAD4E4603F}">
      <dsp:nvSpPr>
        <dsp:cNvPr id="0" name=""/>
        <dsp:cNvSpPr/>
      </dsp:nvSpPr>
      <dsp:spPr>
        <a:xfrm>
          <a:off x="0" y="180226"/>
          <a:ext cx="11353800" cy="1977300"/>
        </a:xfrm>
        <a:prstGeom prst="roundRect">
          <a:avLst/>
        </a:prstGeom>
        <a:solidFill>
          <a:schemeClr val="bg2"/>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r>
            <a:rPr lang="ka-GE" sz="3600" kern="1200" dirty="0">
              <a:solidFill>
                <a:schemeClr val="tx1"/>
              </a:solidFill>
            </a:rPr>
            <a:t>სკოლებს შორის და შიდასასკოლო დონეზე ციფრული სიახლეების მხარდაჭერა ინოვაციური ჰაბების მეშვეობით;</a:t>
          </a:r>
          <a:endParaRPr lang="en-US" sz="3600" kern="1200" dirty="0">
            <a:solidFill>
              <a:schemeClr val="tx1"/>
            </a:solidFill>
          </a:endParaRPr>
        </a:p>
      </dsp:txBody>
      <dsp:txXfrm>
        <a:off x="96524" y="276750"/>
        <a:ext cx="11160752" cy="17842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F570F-B183-4B38-A14B-C240A38BADEF}">
      <dsp:nvSpPr>
        <dsp:cNvPr id="0" name=""/>
        <dsp:cNvSpPr/>
      </dsp:nvSpPr>
      <dsp:spPr>
        <a:xfrm>
          <a:off x="0" y="4"/>
          <a:ext cx="14249400" cy="2514590"/>
        </a:xfrm>
        <a:prstGeom prst="roundRect">
          <a:avLst/>
        </a:prstGeom>
        <a:solidFill>
          <a:schemeClr val="bg2"/>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ka-GE" sz="3200" kern="1200" dirty="0">
              <a:solidFill>
                <a:schemeClr val="bg2">
                  <a:lumMod val="25000"/>
                </a:schemeClr>
              </a:solidFill>
            </a:rPr>
            <a:t>დაინტერესებული მხარეების ეროვნული ქსელების ჩამოყალიბება უნივერსიტეტებს, სკოლებს, პარტნიორებსა და განათლების პოლიტიკის დამგეგმავ მხარეებს შორის თანამშრომლობის მიზნით;</a:t>
          </a:r>
          <a:endParaRPr lang="en-US" sz="3200" kern="1200" dirty="0">
            <a:solidFill>
              <a:schemeClr val="tx1"/>
            </a:solidFill>
          </a:endParaRPr>
        </a:p>
      </dsp:txBody>
      <dsp:txXfrm>
        <a:off x="122752" y="122756"/>
        <a:ext cx="14003896" cy="22690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AAE99-62F1-40E0-AF31-29BAD4E4603F}">
      <dsp:nvSpPr>
        <dsp:cNvPr id="0" name=""/>
        <dsp:cNvSpPr/>
      </dsp:nvSpPr>
      <dsp:spPr>
        <a:xfrm>
          <a:off x="0" y="1079"/>
          <a:ext cx="14249400" cy="2207641"/>
        </a:xfrm>
        <a:prstGeom prst="roundRect">
          <a:avLst/>
        </a:prstGeom>
        <a:solidFill>
          <a:schemeClr val="bg2"/>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ka-GE" sz="3200" kern="1200" dirty="0">
              <a:solidFill>
                <a:schemeClr val="bg2">
                  <a:lumMod val="25000"/>
                </a:schemeClr>
              </a:solidFill>
            </a:rPr>
            <a:t>სკოლებს შორის და შიდა სასკოლო დონეზე რეგიონული ინოვაციების ჰაბების დაარსება და გავრცელება (დიადები ან ტრიადები) ადგილობრივ, რეგიონულ და ეროვნულ დონეზე ციფრული ინოვაციების ეფექტიანად გამოყენების მიზნით;</a:t>
          </a:r>
          <a:endParaRPr lang="en-US" sz="3200" kern="1200" dirty="0"/>
        </a:p>
      </dsp:txBody>
      <dsp:txXfrm>
        <a:off x="107768" y="108847"/>
        <a:ext cx="14033864" cy="19921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F570F-B183-4B38-A14B-C240A38BADEF}">
      <dsp:nvSpPr>
        <dsp:cNvPr id="0" name=""/>
        <dsp:cNvSpPr/>
      </dsp:nvSpPr>
      <dsp:spPr>
        <a:xfrm>
          <a:off x="0" y="1097276"/>
          <a:ext cx="14249400" cy="2331727"/>
        </a:xfrm>
        <a:prstGeom prst="roundRect">
          <a:avLst/>
        </a:prstGeom>
        <a:solidFill>
          <a:schemeClr val="bg2"/>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ka-GE" sz="3200" kern="1200" dirty="0">
              <a:solidFill>
                <a:schemeClr val="bg2">
                  <a:lumMod val="25000"/>
                </a:schemeClr>
              </a:solidFill>
            </a:rPr>
            <a:t>მტკიცებულებებით გამყარებული, პედაგოგიკაზე დაფუძნებული, ტექნოლოგიებით გაძლიერებული სწავლის (</a:t>
          </a:r>
          <a:r>
            <a:rPr lang="en-US" sz="3200" kern="1200" dirty="0">
              <a:solidFill>
                <a:schemeClr val="bg2">
                  <a:lumMod val="25000"/>
                </a:schemeClr>
              </a:solidFill>
            </a:rPr>
            <a:t>TEL) </a:t>
          </a:r>
          <a:r>
            <a:rPr lang="ka-GE" sz="3200" kern="1200" dirty="0">
              <a:solidFill>
                <a:schemeClr val="bg2">
                  <a:lumMod val="25000"/>
                </a:schemeClr>
              </a:solidFill>
            </a:rPr>
            <a:t>სტრატეგიების და ურთიერთსწავლების მეთოდოლოგიის  „ბანკის“  შექმნა; </a:t>
          </a:r>
          <a:r>
            <a:rPr lang="ka-GE" sz="3200" kern="1200" dirty="0">
              <a:solidFill>
                <a:schemeClr val="tx1"/>
              </a:solidFill>
            </a:rPr>
            <a:t> </a:t>
          </a:r>
          <a:endParaRPr lang="en-US" sz="3200" kern="1200" dirty="0">
            <a:solidFill>
              <a:schemeClr val="tx1"/>
            </a:solidFill>
          </a:endParaRPr>
        </a:p>
      </dsp:txBody>
      <dsp:txXfrm>
        <a:off x="113826" y="1211102"/>
        <a:ext cx="14021748" cy="21040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F570F-B183-4B38-A14B-C240A38BADEF}">
      <dsp:nvSpPr>
        <dsp:cNvPr id="0" name=""/>
        <dsp:cNvSpPr/>
      </dsp:nvSpPr>
      <dsp:spPr>
        <a:xfrm>
          <a:off x="0" y="546292"/>
          <a:ext cx="14249400" cy="1650615"/>
        </a:xfrm>
        <a:prstGeom prst="roundRect">
          <a:avLst/>
        </a:prstGeom>
        <a:solidFill>
          <a:schemeClr val="bg2"/>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ka-GE" sz="3200" kern="1200" dirty="0">
              <a:solidFill>
                <a:schemeClr val="bg2">
                  <a:lumMod val="25000"/>
                </a:schemeClr>
              </a:solidFill>
            </a:rPr>
            <a:t>სკოლებისა და მასწავლებლების წახალისების ერთიანი სქემის შექმნა, მენტორებისა და მენტორის ინსტრუქციებით მომუშავე პედაგოგების მხარდაჭერის მიზნით;</a:t>
          </a:r>
          <a:endParaRPr lang="en-US" sz="3200" kern="1200" dirty="0">
            <a:solidFill>
              <a:schemeClr val="tx1"/>
            </a:solidFill>
          </a:endParaRPr>
        </a:p>
      </dsp:txBody>
      <dsp:txXfrm>
        <a:off x="80576" y="626868"/>
        <a:ext cx="14088248" cy="14894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AAE99-62F1-40E0-AF31-29BAD4E4603F}">
      <dsp:nvSpPr>
        <dsp:cNvPr id="0" name=""/>
        <dsp:cNvSpPr/>
      </dsp:nvSpPr>
      <dsp:spPr>
        <a:xfrm>
          <a:off x="0" y="1079"/>
          <a:ext cx="14249400" cy="2207641"/>
        </a:xfrm>
        <a:prstGeom prst="roundRect">
          <a:avLst/>
        </a:prstGeom>
        <a:solidFill>
          <a:schemeClr val="bg2"/>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ka-GE" sz="3200" kern="1200" dirty="0">
              <a:solidFill>
                <a:schemeClr val="bg2">
                  <a:lumMod val="25000"/>
                </a:schemeClr>
              </a:solidFill>
            </a:rPr>
            <a:t>მეთოდოლოგიურად და ტექნოლოგიურად ადაპტირებადი მთელი სკოლის ფარგლებში სწავლების ადგილობრივი მოდელის შემუშავება, რომელიც მოიცავს როგორც სკოლებს შორის, ასევე შიდასასკოლო დონეებს და აერთიანებს უწყვეტი მონიტორინგის მეთოდოლოგიას,  შეფასების ახალი მიდგომებისა და ინდიკატორების ჩათვლით;</a:t>
          </a:r>
          <a:endParaRPr lang="en-US" sz="3200" kern="1200" dirty="0"/>
        </a:p>
      </dsp:txBody>
      <dsp:txXfrm>
        <a:off x="107768" y="108847"/>
        <a:ext cx="14033864" cy="19921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F570F-B183-4B38-A14B-C240A38BADEF}">
      <dsp:nvSpPr>
        <dsp:cNvPr id="0" name=""/>
        <dsp:cNvSpPr/>
      </dsp:nvSpPr>
      <dsp:spPr>
        <a:xfrm>
          <a:off x="0" y="609598"/>
          <a:ext cx="14249400" cy="3307083"/>
        </a:xfrm>
        <a:prstGeom prst="roundRect">
          <a:avLst/>
        </a:prstGeom>
        <a:solidFill>
          <a:schemeClr val="bg2"/>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ka-GE" sz="3200" kern="1200" dirty="0">
              <a:solidFill>
                <a:schemeClr val="bg2">
                  <a:lumMod val="25000"/>
                </a:schemeClr>
              </a:solidFill>
            </a:rPr>
            <a:t>პროექტის შედეგების ანალიზი და  რეკომენდაციების პაკეტის შემუშავება, რომელიც მოიცავს სახელმძღვანელოს და/ან ინსტრუმენტთა კომპლექტს იმის შესახებ, თუ როგორ უნდა შეიქმნას რეგიონალური ინოვაციური ცენტრები სკოლებს შორის და შიდა სასკოლო დონეზე სხვა ქვეყნების გამოცდილების გათვალისწინებით (განსხვავებული საგანმანათლებლო პოლიტიკა, სოციო-კულტურული და ციფრული წიგნიერების დონე).</a:t>
          </a:r>
          <a:endParaRPr lang="en-US" sz="3200" kern="1200" dirty="0">
            <a:solidFill>
              <a:schemeClr val="tx1"/>
            </a:solidFill>
          </a:endParaRPr>
        </a:p>
      </dsp:txBody>
      <dsp:txXfrm>
        <a:off x="161438" y="771036"/>
        <a:ext cx="13926524" cy="29842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s://graasp.e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9.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hyperlink" Target="https://www.ihub4schools.eu/" TargetMode="External"/><Relationship Id="rId4" Type="http://schemas.openxmlformats.org/officeDocument/2006/relationships/hyperlink" Target="mailto:madona.mikeladze@bsu.edu.g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svg"/><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image" Target="../media/image1.png"/><Relationship Id="rId12" Type="http://schemas.openxmlformats.org/officeDocument/2006/relationships/diagramColors" Target="../diagrams/colors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diagramQuickStyle" Target="../diagrams/quickStyle2.xml"/><Relationship Id="rId5" Type="http://schemas.openxmlformats.org/officeDocument/2006/relationships/diagramColors" Target="../diagrams/colors1.xml"/><Relationship Id="rId10" Type="http://schemas.openxmlformats.org/officeDocument/2006/relationships/diagramLayout" Target="../diagrams/layout2.xml"/><Relationship Id="rId4" Type="http://schemas.openxmlformats.org/officeDocument/2006/relationships/diagramQuickStyle" Target="../diagrams/quickStyle1.xml"/><Relationship Id="rId9" Type="http://schemas.openxmlformats.org/officeDocument/2006/relationships/diagramData" Target="../diagrams/data2.xml"/><Relationship Id="rId1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svg"/><Relationship Id="rId13" Type="http://schemas.microsoft.com/office/2007/relationships/diagramDrawing" Target="../diagrams/drawing4.xml"/><Relationship Id="rId18" Type="http://schemas.microsoft.com/office/2007/relationships/diagramDrawing" Target="../diagrams/drawing5.xml"/><Relationship Id="rId3" Type="http://schemas.openxmlformats.org/officeDocument/2006/relationships/diagramLayout" Target="../diagrams/layout3.xml"/><Relationship Id="rId7" Type="http://schemas.openxmlformats.org/officeDocument/2006/relationships/image" Target="../media/image1.png"/><Relationship Id="rId12" Type="http://schemas.openxmlformats.org/officeDocument/2006/relationships/diagramColors" Target="../diagrams/colors4.xml"/><Relationship Id="rId17" Type="http://schemas.openxmlformats.org/officeDocument/2006/relationships/diagramColors" Target="../diagrams/colors5.xml"/><Relationship Id="rId2" Type="http://schemas.openxmlformats.org/officeDocument/2006/relationships/diagramData" Target="../diagrams/data3.xml"/><Relationship Id="rId16" Type="http://schemas.openxmlformats.org/officeDocument/2006/relationships/diagramQuickStyle" Target="../diagrams/quickStyle5.xml"/><Relationship Id="rId1" Type="http://schemas.openxmlformats.org/officeDocument/2006/relationships/slideLayout" Target="../slideLayouts/slideLayout7.xml"/><Relationship Id="rId6" Type="http://schemas.microsoft.com/office/2007/relationships/diagramDrawing" Target="../diagrams/drawing3.xml"/><Relationship Id="rId11" Type="http://schemas.openxmlformats.org/officeDocument/2006/relationships/diagramQuickStyle" Target="../diagrams/quickStyle4.xml"/><Relationship Id="rId5" Type="http://schemas.openxmlformats.org/officeDocument/2006/relationships/diagramColors" Target="../diagrams/colors3.xml"/><Relationship Id="rId15" Type="http://schemas.openxmlformats.org/officeDocument/2006/relationships/diagramLayout" Target="../diagrams/layout5.xml"/><Relationship Id="rId10" Type="http://schemas.openxmlformats.org/officeDocument/2006/relationships/diagramLayout" Target="../diagrams/layout4.xml"/><Relationship Id="rId4" Type="http://schemas.openxmlformats.org/officeDocument/2006/relationships/diagramQuickStyle" Target="../diagrams/quickStyle3.xml"/><Relationship Id="rId9" Type="http://schemas.openxmlformats.org/officeDocument/2006/relationships/diagramData" Target="../diagrams/data4.xml"/><Relationship Id="rId14" Type="http://schemas.openxmlformats.org/officeDocument/2006/relationships/diagramData" Target="../diagrams/data5.xml"/></Relationships>
</file>

<file path=ppt/slides/_rels/slide4.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diagramColors" Target="../diagrams/colors7.xml"/><Relationship Id="rId18" Type="http://schemas.openxmlformats.org/officeDocument/2006/relationships/diagramColors" Target="../diagrams/colors8.xml"/><Relationship Id="rId3" Type="http://schemas.openxmlformats.org/officeDocument/2006/relationships/diagramLayout" Target="../diagrams/layout6.xml"/><Relationship Id="rId7" Type="http://schemas.openxmlformats.org/officeDocument/2006/relationships/image" Target="../media/image1.png"/><Relationship Id="rId12" Type="http://schemas.openxmlformats.org/officeDocument/2006/relationships/diagramQuickStyle" Target="../diagrams/quickStyle7.xml"/><Relationship Id="rId17" Type="http://schemas.openxmlformats.org/officeDocument/2006/relationships/diagramQuickStyle" Target="../diagrams/quickStyle8.xml"/><Relationship Id="rId2" Type="http://schemas.openxmlformats.org/officeDocument/2006/relationships/diagramData" Target="../diagrams/data6.xml"/><Relationship Id="rId16" Type="http://schemas.openxmlformats.org/officeDocument/2006/relationships/diagramLayout" Target="../diagrams/layout8.xml"/><Relationship Id="rId1" Type="http://schemas.openxmlformats.org/officeDocument/2006/relationships/slideLayout" Target="../slideLayouts/slideLayout7.xml"/><Relationship Id="rId6" Type="http://schemas.microsoft.com/office/2007/relationships/diagramDrawing" Target="../diagrams/drawing6.xml"/><Relationship Id="rId11" Type="http://schemas.openxmlformats.org/officeDocument/2006/relationships/diagramLayout" Target="../diagrams/layout7.xml"/><Relationship Id="rId5" Type="http://schemas.openxmlformats.org/officeDocument/2006/relationships/diagramColors" Target="../diagrams/colors6.xml"/><Relationship Id="rId15" Type="http://schemas.openxmlformats.org/officeDocument/2006/relationships/diagramData" Target="../diagrams/data8.xml"/><Relationship Id="rId10" Type="http://schemas.openxmlformats.org/officeDocument/2006/relationships/diagramData" Target="../diagrams/data7.xml"/><Relationship Id="rId19" Type="http://schemas.microsoft.com/office/2007/relationships/diagramDrawing" Target="../diagrams/drawing8.xml"/><Relationship Id="rId4" Type="http://schemas.openxmlformats.org/officeDocument/2006/relationships/diagramQuickStyle" Target="../diagrams/quickStyle6.xml"/><Relationship Id="rId9" Type="http://schemas.openxmlformats.org/officeDocument/2006/relationships/image" Target="../media/image4.png"/><Relationship Id="rId14" Type="http://schemas.microsoft.com/office/2007/relationships/diagramDrawing" Target="../diagrams/drawing7.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76032" y="7505699"/>
            <a:ext cx="16954500" cy="2478429"/>
          </a:xfrm>
          <a:prstGeom prst="rect">
            <a:avLst/>
          </a:prstGeom>
          <a:solidFill>
            <a:srgbClr val="FFB923"/>
          </a:solidFill>
        </p:spPr>
        <p:txBody>
          <a:bodyPr/>
          <a:lstStyle/>
          <a:p>
            <a:pPr algn="ctr"/>
            <a:r>
              <a:rPr lang="ka-GE" sz="2800" dirty="0"/>
              <a:t>ბათუმის შოთა რუსთაველის სახელმწიფო უნივერსიტეტი</a:t>
            </a:r>
          </a:p>
          <a:p>
            <a:pPr algn="ctr"/>
            <a:endParaRPr lang="ka-GE" sz="2800" dirty="0"/>
          </a:p>
          <a:p>
            <a:pPr algn="ctr"/>
            <a:r>
              <a:rPr lang="ka-GE" sz="2800" dirty="0"/>
              <a:t>იანვარი, 2022 წ.</a:t>
            </a:r>
            <a:endParaRPr lang="en-US" sz="2800" dirty="0"/>
          </a:p>
          <a:p>
            <a:endParaRPr lang="ka-GE" dirty="0"/>
          </a:p>
        </p:txBody>
      </p:sp>
      <p:sp>
        <p:nvSpPr>
          <p:cNvPr id="7" name="AutoShape 7"/>
          <p:cNvSpPr/>
          <p:nvPr/>
        </p:nvSpPr>
        <p:spPr>
          <a:xfrm>
            <a:off x="13514641" y="6808888"/>
            <a:ext cx="3909677" cy="0"/>
          </a:xfrm>
          <a:prstGeom prst="line">
            <a:avLst/>
          </a:prstGeom>
          <a:ln w="19050" cap="rnd">
            <a:solidFill>
              <a:srgbClr val="000000"/>
            </a:solidFill>
            <a:prstDash val="solid"/>
            <a:headEnd type="none" w="sm" len="sm"/>
            <a:tailEnd type="none" w="sm" len="sm"/>
          </a:ln>
        </p:spPr>
      </p:sp>
      <p:grpSp>
        <p:nvGrpSpPr>
          <p:cNvPr id="9" name="Group 9"/>
          <p:cNvGrpSpPr/>
          <p:nvPr/>
        </p:nvGrpSpPr>
        <p:grpSpPr>
          <a:xfrm>
            <a:off x="863682" y="723903"/>
            <a:ext cx="16205118" cy="7632859"/>
            <a:chOff x="-136379" y="1941052"/>
            <a:chExt cx="13392718" cy="11138293"/>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0" y="5575942"/>
              <a:ext cx="8535982" cy="630839"/>
            </a:xfrm>
            <a:prstGeom prst="rect">
              <a:avLst/>
            </a:prstGeom>
          </p:spPr>
        </p:pic>
        <p:sp>
          <p:nvSpPr>
            <p:cNvPr id="11" name="TextBox 11"/>
            <p:cNvSpPr txBox="1"/>
            <p:nvPr/>
          </p:nvSpPr>
          <p:spPr>
            <a:xfrm>
              <a:off x="-136379" y="1941052"/>
              <a:ext cx="13392718" cy="11138293"/>
            </a:xfrm>
            <a:prstGeom prst="rect">
              <a:avLst/>
            </a:prstGeom>
          </p:spPr>
          <p:txBody>
            <a:bodyPr wrap="square" lIns="0" tIns="0" rIns="0" bIns="0" rtlCol="0" anchor="t">
              <a:spAutoFit/>
            </a:bodyPr>
            <a:lstStyle/>
            <a:p>
              <a:pPr marL="0" lvl="0" indent="0" algn="ctr">
                <a:spcBef>
                  <a:spcPct val="0"/>
                </a:spcBef>
              </a:pPr>
              <a:endParaRPr lang="ka-GE" sz="3200" b="1" dirty="0">
                <a:solidFill>
                  <a:srgbClr val="0070C0"/>
                </a:solidFill>
                <a:latin typeface="Sylfaen" panose="010A0502050306030303" pitchFamily="18" charset="0"/>
              </a:endParaRPr>
            </a:p>
            <a:p>
              <a:pPr marL="0" lvl="0" indent="0" algn="ctr">
                <a:spcBef>
                  <a:spcPct val="0"/>
                </a:spcBef>
              </a:pPr>
              <a:endParaRPr lang="ka-GE" sz="3200" b="1" dirty="0">
                <a:solidFill>
                  <a:srgbClr val="0070C0"/>
                </a:solidFill>
                <a:latin typeface="Sylfaen" panose="010A0502050306030303" pitchFamily="18" charset="0"/>
              </a:endParaRPr>
            </a:p>
            <a:p>
              <a:pPr marL="0" lvl="0" indent="0" algn="ctr">
                <a:spcBef>
                  <a:spcPct val="0"/>
                </a:spcBef>
              </a:pPr>
              <a:endParaRPr lang="en-US" sz="3200" b="1" dirty="0">
                <a:solidFill>
                  <a:srgbClr val="0070C0"/>
                </a:solidFill>
                <a:latin typeface="Sylfaen" panose="010A0502050306030303" pitchFamily="18" charset="0"/>
              </a:endParaRPr>
            </a:p>
            <a:p>
              <a:pPr marL="0" lvl="0" indent="0" algn="ctr">
                <a:spcBef>
                  <a:spcPct val="0"/>
                </a:spcBef>
              </a:pPr>
              <a:r>
                <a:rPr lang="en-US" sz="3200" b="1" dirty="0">
                  <a:solidFill>
                    <a:srgbClr val="0070C0"/>
                  </a:solidFill>
                  <a:latin typeface="Sylfaen" panose="010A0502050306030303" pitchFamily="18" charset="0"/>
                </a:rPr>
                <a:t>H2020</a:t>
              </a:r>
              <a:r>
                <a:rPr lang="en-US" sz="3200" i="1" dirty="0">
                  <a:latin typeface="Sylfaen" panose="010A0502050306030303" pitchFamily="18" charset="0"/>
                </a:rPr>
                <a:t> -</a:t>
              </a:r>
              <a:br>
                <a:rPr lang="en-US" sz="3200" i="1" dirty="0">
                  <a:latin typeface="Sylfaen" panose="010A0502050306030303" pitchFamily="18" charset="0"/>
                </a:rPr>
              </a:br>
              <a:endParaRPr lang="en-US" sz="3200" i="1" dirty="0">
                <a:latin typeface="Sylfaen" panose="010A0502050306030303" pitchFamily="18" charset="0"/>
              </a:endParaRPr>
            </a:p>
            <a:p>
              <a:pPr marL="0" lvl="0" indent="0" algn="ctr">
                <a:spcBef>
                  <a:spcPct val="0"/>
                </a:spcBef>
              </a:pPr>
              <a:r>
                <a:rPr lang="en-US" sz="3200" b="1" dirty="0">
                  <a:latin typeface="+mn-lt"/>
                  <a:cs typeface="Times New Roman" panose="02020603050405020304" pitchFamily="18" charset="0"/>
                </a:rPr>
                <a:t>Accelerating Digital Innovation in Schools through Regional Innovation Hubs and a Whole-School Mentoring Model –</a:t>
              </a:r>
              <a:br>
                <a:rPr lang="en-US" sz="3200" b="1" dirty="0">
                  <a:latin typeface="+mn-lt"/>
                  <a:cs typeface="Times New Roman" panose="02020603050405020304" pitchFamily="18" charset="0"/>
                </a:rPr>
              </a:br>
              <a:r>
                <a:rPr lang="en-US" sz="3200" b="1" dirty="0">
                  <a:latin typeface="+mn-lt"/>
                  <a:cs typeface="Times New Roman" panose="02020603050405020304" pitchFamily="18" charset="0"/>
                </a:rPr>
                <a:t>iHub4Schools</a:t>
              </a:r>
              <a:br>
                <a:rPr lang="en-US" sz="3200" b="1" dirty="0">
                  <a:latin typeface="+mn-lt"/>
                  <a:cs typeface="Times New Roman" panose="02020603050405020304" pitchFamily="18" charset="0"/>
                </a:rPr>
              </a:br>
              <a:br>
                <a:rPr lang="en-US" sz="4800" b="1" dirty="0">
                  <a:latin typeface="+mn-lt"/>
                  <a:cs typeface="Times New Roman" panose="02020603050405020304" pitchFamily="18" charset="0"/>
                </a:rPr>
              </a:br>
              <a:r>
                <a:rPr lang="ka-GE" sz="4800" b="1" dirty="0">
                  <a:latin typeface="+mn-lt"/>
                  <a:cs typeface="Times New Roman" panose="02020603050405020304" pitchFamily="18" charset="0"/>
                </a:rPr>
                <a:t>ციფრული ინოვაციების დანერგვა სკოლებში რეგიონული ინოვაციების ჰაბებისა და მენტორინგიდ მოდელის მეშვეობით</a:t>
              </a:r>
              <a:br>
                <a:rPr lang="en-US" sz="4800" b="1" dirty="0">
                  <a:latin typeface="+mn-lt"/>
                  <a:cs typeface="Times New Roman" panose="02020603050405020304" pitchFamily="18" charset="0"/>
                </a:rPr>
              </a:br>
              <a:endParaRPr lang="en-US" sz="4800" spc="-135" dirty="0">
                <a:solidFill>
                  <a:srgbClr val="000000"/>
                </a:solidFill>
                <a:latin typeface="Hammersmith One Bold"/>
              </a:endParaRPr>
            </a:p>
          </p:txBody>
        </p:sp>
      </p:grpSp>
      <p:pic>
        <p:nvPicPr>
          <p:cNvPr id="12" name="სურათი 8">
            <a:extLst>
              <a:ext uri="{FF2B5EF4-FFF2-40B4-BE49-F238E27FC236}">
                <a16:creationId xmlns:a16="http://schemas.microsoft.com/office/drawing/2014/main" id="{3EEF6474-41F3-4F08-975A-E4951E05DC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325731"/>
            <a:ext cx="3477954" cy="1312564"/>
          </a:xfrm>
          <a:prstGeom prst="rect">
            <a:avLst/>
          </a:prstGeom>
        </p:spPr>
      </p:pic>
      <p:pic>
        <p:nvPicPr>
          <p:cNvPr id="13" name="Picture 12">
            <a:extLst>
              <a:ext uri="{FF2B5EF4-FFF2-40B4-BE49-F238E27FC236}">
                <a16:creationId xmlns:a16="http://schemas.microsoft.com/office/drawing/2014/main" id="{2FE2D184-058E-46AB-8751-882C210CE6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166046"/>
            <a:ext cx="2667000" cy="1929453"/>
          </a:xfrm>
          <a:prstGeom prst="rect">
            <a:avLst/>
          </a:prstGeom>
        </p:spPr>
      </p:pic>
      <p:pic>
        <p:nvPicPr>
          <p:cNvPr id="14" name="Picture 13">
            <a:extLst>
              <a:ext uri="{FF2B5EF4-FFF2-40B4-BE49-F238E27FC236}">
                <a16:creationId xmlns:a16="http://schemas.microsoft.com/office/drawing/2014/main" id="{7F00E49D-5AAE-4434-A90A-A89FF6DC3571}"/>
              </a:ext>
            </a:extLst>
          </p:cNvPr>
          <p:cNvPicPr>
            <a:picLocks noChangeAspect="1"/>
          </p:cNvPicPr>
          <p:nvPr/>
        </p:nvPicPr>
        <p:blipFill>
          <a:blip r:embed="rId6"/>
          <a:stretch>
            <a:fillRect/>
          </a:stretch>
        </p:blipFill>
        <p:spPr>
          <a:xfrm>
            <a:off x="16078200" y="280348"/>
            <a:ext cx="1645168" cy="16498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B923"/>
        </a:solidFill>
        <a:effectLst/>
      </p:bgPr>
    </p:bg>
    <p:spTree>
      <p:nvGrpSpPr>
        <p:cNvPr id="1" name=""/>
        <p:cNvGrpSpPr/>
        <p:nvPr/>
      </p:nvGrpSpPr>
      <p:grpSpPr>
        <a:xfrm>
          <a:off x="0" y="0"/>
          <a:ext cx="0" cy="0"/>
          <a:chOff x="0" y="0"/>
          <a:chExt cx="0" cy="0"/>
        </a:xfrm>
      </p:grpSpPr>
      <p:grpSp>
        <p:nvGrpSpPr>
          <p:cNvPr id="2" name="Group 2"/>
          <p:cNvGrpSpPr/>
          <p:nvPr/>
        </p:nvGrpSpPr>
        <p:grpSpPr>
          <a:xfrm>
            <a:off x="219209" y="4305300"/>
            <a:ext cx="17849582" cy="5610854"/>
            <a:chOff x="0" y="-57149"/>
            <a:chExt cx="21640800" cy="5830599"/>
          </a:xfrm>
        </p:grpSpPr>
        <p:sp>
          <p:nvSpPr>
            <p:cNvPr id="3" name="TextBox 3"/>
            <p:cNvSpPr txBox="1"/>
            <p:nvPr/>
          </p:nvSpPr>
          <p:spPr>
            <a:xfrm>
              <a:off x="0" y="4391449"/>
              <a:ext cx="21640800" cy="1382001"/>
            </a:xfrm>
            <a:prstGeom prst="rect">
              <a:avLst/>
            </a:prstGeom>
          </p:spPr>
          <p:txBody>
            <a:bodyPr lIns="0" tIns="0" rIns="0" bIns="0" rtlCol="0" anchor="t">
              <a:spAutoFit/>
            </a:bodyPr>
            <a:lstStyle/>
            <a:p>
              <a:pPr marL="0" marR="425450" indent="0" algn="just">
                <a:lnSpc>
                  <a:spcPct val="104000"/>
                </a:lnSpc>
                <a:spcAft>
                  <a:spcPts val="0"/>
                </a:spcAft>
                <a:buNone/>
              </a:pPr>
              <a:r>
                <a:rPr lang="ka-GE" sz="2800" i="1" dirty="0">
                  <a:latin typeface="Times New Roman" panose="02020603050405020304" pitchFamily="18" charset="0"/>
                  <a:ea typeface="Times New Roman" panose="02020603050405020304" pitchFamily="18" charset="0"/>
                </a:rPr>
                <a:t>შენიშვნა: საპილოტე სკოლებში ციფრული ინოვაციური პრაქტიკის გამოვლენის მიზნით პროექტის საწყის ეტაპზე შეიქმნა კვლევის ინსტრუმენტები, თუმცა მონაცემთა შეგროვების პროცესი განხორციელდება 2022 წლის იანვარ-მარტში. </a:t>
              </a:r>
              <a:endParaRPr lang="en-US" sz="2800" dirty="0"/>
            </a:p>
          </p:txBody>
        </p:sp>
        <p:sp>
          <p:nvSpPr>
            <p:cNvPr id="4" name="TextBox 4"/>
            <p:cNvSpPr txBox="1"/>
            <p:nvPr/>
          </p:nvSpPr>
          <p:spPr>
            <a:xfrm>
              <a:off x="0" y="-57149"/>
              <a:ext cx="21640800" cy="3726092"/>
            </a:xfrm>
            <a:prstGeom prst="rect">
              <a:avLst/>
            </a:prstGeom>
          </p:spPr>
          <p:txBody>
            <a:bodyPr lIns="0" tIns="0" rIns="0" bIns="0" rtlCol="0" anchor="t">
              <a:spAutoFit/>
            </a:bodyPr>
            <a:lstStyle/>
            <a:p>
              <a:pPr marL="586740" marR="424815" indent="-457200" algn="just">
                <a:lnSpc>
                  <a:spcPct val="104000"/>
                </a:lnSpc>
                <a:spcBef>
                  <a:spcPts val="50"/>
                </a:spcBef>
                <a:spcAft>
                  <a:spcPts val="0"/>
                </a:spcAft>
                <a:buFont typeface="Wingdings" panose="05000000000000000000" pitchFamily="2" charset="2"/>
                <a:buChar char="v"/>
              </a:pPr>
              <a:r>
                <a:rPr lang="ka-GE" sz="3200" dirty="0">
                  <a:latin typeface="Sylfaen" panose="010A0502050306030303" pitchFamily="18" charset="0"/>
                </a:rPr>
                <a:t>აქტივობის ფარგლებში გამოვლინდება საპილოტე სკოლების (ესტონეთი, ფინეთი, ლიტვა, საქართველო) მასწავლებელთა ციფრული კომპეტენციების დონე და სკოლები შეფასდება ციფრული წიგნიერების თვალსაზრისით. სკოლები განახორციელებენ თვითშეფასებას ვებ-აპლიკაციის მეშვეობით;</a:t>
              </a:r>
            </a:p>
            <a:p>
              <a:pPr marL="586740" marR="424815" indent="-457200" algn="just">
                <a:lnSpc>
                  <a:spcPct val="104000"/>
                </a:lnSpc>
                <a:spcBef>
                  <a:spcPts val="50"/>
                </a:spcBef>
                <a:spcAft>
                  <a:spcPts val="0"/>
                </a:spcAft>
                <a:buFont typeface="Wingdings" panose="05000000000000000000" pitchFamily="2" charset="2"/>
                <a:buChar char="v"/>
              </a:pPr>
              <a:r>
                <a:rPr lang="ka-GE" sz="3200" dirty="0">
                  <a:latin typeface="Sylfaen" panose="010A0502050306030303" pitchFamily="18" charset="0"/>
                </a:rPr>
                <a:t> კვლევის შედეგების გათვალისწინებით და მტკიცებულებებზე დაყრდნობით განისაზღვრება სკოლების საჭიროებები და დაიგეგმება აქტივობები მეთოდოლოგიის, ინფრასტრუქტურისა და სასწავლო პროცესის მართვის მიმართულებით;</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0" y="3487393"/>
              <a:ext cx="5800534" cy="428680"/>
            </a:xfrm>
            <a:prstGeom prst="rect">
              <a:avLst/>
            </a:prstGeom>
          </p:spPr>
        </p:pic>
      </p:grpSp>
      <p:pic>
        <p:nvPicPr>
          <p:cNvPr id="6" name="Picture 6"/>
          <p:cNvPicPr>
            <a:picLocks noChangeAspect="1"/>
          </p:cNvPicPr>
          <p:nvPr/>
        </p:nvPicPr>
        <p:blipFill>
          <a:blip r:embed="rId4"/>
          <a:srcRect t="26643" b="35533"/>
          <a:stretch>
            <a:fillRect/>
          </a:stretch>
        </p:blipFill>
        <p:spPr>
          <a:xfrm>
            <a:off x="219208" y="0"/>
            <a:ext cx="17849583" cy="3991023"/>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035086" y="772708"/>
            <a:ext cx="689712" cy="7024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3589" y="1888977"/>
            <a:ext cx="16106211" cy="1144270"/>
            <a:chOff x="0" y="0"/>
            <a:chExt cx="9640922" cy="2367930"/>
          </a:xfrm>
        </p:grpSpPr>
        <p:sp>
          <p:nvSpPr>
            <p:cNvPr id="3" name="TextBox 3"/>
            <p:cNvSpPr txBox="1"/>
            <p:nvPr/>
          </p:nvSpPr>
          <p:spPr>
            <a:xfrm>
              <a:off x="0" y="76200"/>
              <a:ext cx="9640922" cy="1642533"/>
            </a:xfrm>
            <a:prstGeom prst="rect">
              <a:avLst/>
            </a:prstGeom>
          </p:spPr>
          <p:txBody>
            <a:bodyPr lIns="0" tIns="0" rIns="0" bIns="0" rtlCol="0" anchor="t">
              <a:spAutoFit/>
            </a:bodyPr>
            <a:lstStyle/>
            <a:p>
              <a:pPr marL="0" marR="0" lvl="0" indent="0" algn="l" defTabSz="914400" rtl="0" eaLnBrk="1" fontAlgn="auto" latinLnBrk="0" hangingPunct="1">
                <a:lnSpc>
                  <a:spcPts val="9349"/>
                </a:lnSpc>
                <a:spcBef>
                  <a:spcPct val="0"/>
                </a:spcBef>
                <a:spcAft>
                  <a:spcPts val="0"/>
                </a:spcAft>
                <a:buClrTx/>
                <a:buSzTx/>
                <a:buFontTx/>
                <a:buNone/>
                <a:tabLst/>
                <a:defRPr/>
              </a:pPr>
              <a:endParaRPr kumimoji="0" lang="en-US" sz="8499" b="0" i="0" u="none" strike="noStrike" kern="1200" cap="none" spc="0" normalizeH="0" baseline="0" noProof="0" dirty="0">
                <a:ln>
                  <a:noFill/>
                </a:ln>
                <a:solidFill>
                  <a:srgbClr val="000000"/>
                </a:solidFill>
                <a:effectLst/>
                <a:uLnTx/>
                <a:uFillTx/>
                <a:latin typeface="Hammersmith One Bold"/>
                <a:ea typeface="+mn-ea"/>
                <a:cs typeface="+mn-cs"/>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0" y="1934553"/>
              <a:ext cx="5864091" cy="433377"/>
            </a:xfrm>
            <a:prstGeom prst="rect">
              <a:avLst/>
            </a:prstGeom>
          </p:spPr>
        </p:pic>
      </p:grpSp>
      <p:sp>
        <p:nvSpPr>
          <p:cNvPr id="6" name="TextBox 6"/>
          <p:cNvSpPr txBox="1"/>
          <p:nvPr/>
        </p:nvSpPr>
        <p:spPr>
          <a:xfrm>
            <a:off x="1492338" y="7262934"/>
            <a:ext cx="4082490" cy="1292662"/>
          </a:xfrm>
          <a:prstGeom prst="rect">
            <a:avLst/>
          </a:prstGeom>
        </p:spPr>
        <p:txBody>
          <a:bodyPr wrap="square" lIns="0" tIns="0" rIns="0" bIns="0" rtlCol="0" anchor="t">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ka-GE" sz="2800" b="0" i="0" u="none" strike="noStrike" kern="1200" cap="none" spc="-70" normalizeH="0" baseline="0" noProof="0" dirty="0">
                <a:ln>
                  <a:noFill/>
                </a:ln>
                <a:solidFill>
                  <a:srgbClr val="EEECE1">
                    <a:lumMod val="25000"/>
                  </a:srgbClr>
                </a:solidFill>
                <a:effectLst/>
                <a:uLnTx/>
                <a:uFillTx/>
                <a:latin typeface="Times New Roman" panose="02020603050405020304" pitchFamily="18" charset="0"/>
                <a:ea typeface="Times New Roman" panose="02020603050405020304" pitchFamily="18" charset="0"/>
                <a:cs typeface="+mn-cs"/>
              </a:rPr>
              <a:t>ამოცანა 2.1. დაინტე-რესებული მხარეებისათ-ვის ჩარჩოს შემუშავება</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p:cNvSpPr txBox="1"/>
          <p:nvPr/>
        </p:nvSpPr>
        <p:spPr>
          <a:xfrm>
            <a:off x="6858000" y="7240074"/>
            <a:ext cx="4403867" cy="861774"/>
          </a:xfrm>
          <a:prstGeom prst="rect">
            <a:avLst/>
          </a:prstGeom>
        </p:spPr>
        <p:txBody>
          <a:bodyPr wrap="square" lIns="0" tIns="0" rIns="0" bIns="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ka-GE"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ამოცანა 2.2. ჩართულობის პლატფორმის შექმნა</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2"/>
          <p:cNvSpPr txBox="1"/>
          <p:nvPr/>
        </p:nvSpPr>
        <p:spPr>
          <a:xfrm>
            <a:off x="12435840" y="7273174"/>
            <a:ext cx="5029200" cy="1292662"/>
          </a:xfrm>
          <a:prstGeom prst="rect">
            <a:avLst/>
          </a:prstGeom>
        </p:spPr>
        <p:txBody>
          <a:bodyPr wrap="square" lIns="0" tIns="0" rIns="0" bIns="0" rtlCol="0" anchor="t">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ka-GE" sz="2800" b="0" i="0" u="none" strike="noStrike" kern="1200" cap="none" spc="0" normalizeH="0" baseline="0" noProof="0" dirty="0">
                <a:ln>
                  <a:noFill/>
                </a:ln>
                <a:solidFill>
                  <a:prstClr val="black"/>
                </a:solidFill>
                <a:effectLst/>
                <a:uLnTx/>
                <a:uFillTx/>
                <a:latin typeface="Sylfaen" panose="010A0502050306030303" pitchFamily="18" charset="0"/>
                <a:ea typeface="+mn-ea"/>
                <a:cs typeface="Times New Roman" panose="02020603050405020304" pitchFamily="18" charset="0"/>
              </a:rPr>
              <a:t>ამოცანა 2.3. მდგრადობის უზრუნველყოფაზე ორიენტი-რებული აქტივობები</a:t>
            </a:r>
            <a:endParaRPr kumimoji="0" lang="en-US" sz="2800" b="0" i="0" u="none" strike="noStrike" kern="1200" cap="none" spc="0" normalizeH="0" baseline="0" noProof="0" dirty="0">
              <a:ln>
                <a:noFill/>
              </a:ln>
              <a:solidFill>
                <a:prstClr val="black"/>
              </a:solidFill>
              <a:effectLst/>
              <a:uLnTx/>
              <a:uFillTx/>
              <a:latin typeface="Sylfaen" panose="010A0502050306030303" pitchFamily="18" charset="0"/>
              <a:ea typeface="+mn-ea"/>
              <a:cs typeface="Times New Roman" panose="02020603050405020304" pitchFamily="18" charset="0"/>
            </a:endParaRP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rot="5400000">
            <a:off x="12761773" y="4742132"/>
            <a:ext cx="10861953" cy="802736"/>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020800" y="5033665"/>
            <a:ext cx="1447800" cy="1447800"/>
          </a:xfrm>
          <a:prstGeom prst="rect">
            <a:avLst/>
          </a:prstGeom>
        </p:spPr>
      </p:pic>
      <p:sp>
        <p:nvSpPr>
          <p:cNvPr id="19" name="TextBox 18">
            <a:extLst>
              <a:ext uri="{FF2B5EF4-FFF2-40B4-BE49-F238E27FC236}">
                <a16:creationId xmlns:a16="http://schemas.microsoft.com/office/drawing/2014/main" id="{C126D876-D7E5-4C81-97C4-CA2032F5E35D}"/>
              </a:ext>
            </a:extLst>
          </p:cNvPr>
          <p:cNvSpPr txBox="1"/>
          <p:nvPr/>
        </p:nvSpPr>
        <p:spPr>
          <a:xfrm>
            <a:off x="2401028" y="419101"/>
            <a:ext cx="12457972"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WP </a:t>
            </a:r>
            <a:r>
              <a:rPr kumimoji="0" lang="ka-GE" sz="3200" b="1" i="0" u="none" strike="noStrike" kern="1200" cap="none" spc="0" normalizeH="0" baseline="0" noProof="0" dirty="0">
                <a:ln>
                  <a:noFill/>
                </a:ln>
                <a:solidFill>
                  <a:prstClr val="black"/>
                </a:solidFill>
                <a:effectLst/>
                <a:uLnTx/>
                <a:uFillTx/>
                <a:latin typeface="Calibri"/>
                <a:ea typeface="+mn-ea"/>
                <a:cs typeface="+mn-cs"/>
              </a:rPr>
              <a:t>2</a:t>
            </a:r>
            <a:r>
              <a:rPr kumimoji="0" lang="en-US" sz="3200" b="1" i="0" u="none" strike="noStrike" kern="1200" cap="none" spc="0" normalizeH="0" baseline="0" noProof="0" dirty="0">
                <a:ln>
                  <a:noFill/>
                </a:ln>
                <a:solidFill>
                  <a:prstClr val="black"/>
                </a:solidFill>
                <a:effectLst/>
                <a:uLnTx/>
                <a:uFillTx/>
                <a:latin typeface="Calibri"/>
                <a:ea typeface="+mn-ea"/>
                <a:cs typeface="+mn-cs"/>
              </a:rPr>
              <a:t>.</a:t>
            </a:r>
            <a:r>
              <a:rPr kumimoji="0" lang="ru-RU" sz="3200" b="0" i="0" u="none" strike="noStrike" kern="1200" cap="none" spc="0" normalizeH="0" baseline="0" noProof="0" dirty="0">
                <a:ln>
                  <a:noFill/>
                </a:ln>
                <a:solidFill>
                  <a:prstClr val="black"/>
                </a:solidFill>
                <a:effectLst/>
                <a:uLnTx/>
                <a:uFillTx/>
                <a:latin typeface="Calibri"/>
                <a:ea typeface="+mn-ea"/>
                <a:cs typeface="+mn-cs"/>
              </a:rPr>
              <a:t> </a:t>
            </a:r>
            <a:r>
              <a:rPr lang="ka-GE" sz="3200" b="1" dirty="0">
                <a:latin typeface="Times New Roman" panose="02020603050405020304" pitchFamily="18" charset="0"/>
                <a:cs typeface="Times New Roman" panose="02020603050405020304" pitchFamily="18" charset="0"/>
              </a:rPr>
              <a:t>რეგიონული ინოვაციური ჰაბები და ჩართულობის პლატფორმა </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A82970CF-4CCD-435D-82CA-C7C64772DD2B}"/>
              </a:ext>
            </a:extLst>
          </p:cNvPr>
          <p:cNvSpPr txBox="1"/>
          <p:nvPr/>
        </p:nvSpPr>
        <p:spPr>
          <a:xfrm>
            <a:off x="533400" y="1794390"/>
            <a:ext cx="16788094" cy="3108543"/>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ka-GE"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WP</a:t>
            </a:r>
            <a:r>
              <a:rPr kumimoji="0" lang="ka-GE"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a:t>
            </a: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ka-GE"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მიზნად ისახავს: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ka-GE" sz="2800" dirty="0">
                <a:latin typeface="Times New Roman" panose="02020603050405020304" pitchFamily="18" charset="0"/>
                <a:ea typeface="Times New Roman" panose="02020603050405020304" pitchFamily="18" charset="0"/>
              </a:rPr>
              <a:t>დაინტერესებული მხარეებისათვის ჩარჩოსა და პლატფორმის შექმნას </a:t>
            </a:r>
            <a:r>
              <a:rPr lang="ka-GE" sz="2800" dirty="0">
                <a:effectLst/>
                <a:latin typeface="Times New Roman" panose="02020603050405020304" pitchFamily="18" charset="0"/>
                <a:ea typeface="Times New Roman" panose="02020603050405020304" pitchFamily="18" charset="0"/>
              </a:rPr>
              <a:t>ციფრული ინოვაციების სასკოლო დონეზე დანერგვისა და უწყვეტი ჩართულობისთვის მიდგომების/კონცეფციების შემუშავებისთვის;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ka-GE" sz="2800" dirty="0">
                <a:effectLst/>
                <a:latin typeface="Times New Roman" panose="02020603050405020304" pitchFamily="18" charset="0"/>
                <a:ea typeface="Times New Roman" panose="02020603050405020304" pitchFamily="18" charset="0"/>
              </a:rPr>
              <a:t>გრძელვადიან სტრატეგიულ პარტნიორობას;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ka-GE" sz="2800" dirty="0">
                <a:effectLst/>
                <a:latin typeface="Times New Roman" panose="02020603050405020304" pitchFamily="18" charset="0"/>
                <a:ea typeface="Times New Roman" panose="02020603050405020304" pitchFamily="18" charset="0"/>
              </a:rPr>
              <a:t>რეგიონული ინოვაციური ჰაბების ლოკალიზებული მხარდაჭერისა და უკუკავშირის მექანიზმების შემუშავებას;</a:t>
            </a:r>
            <a:r>
              <a:rPr kumimoji="0" lang="ka-GE"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8" name="Picture 2" descr="THE PLATFORM">
            <a:extLst>
              <a:ext uri="{FF2B5EF4-FFF2-40B4-BE49-F238E27FC236}">
                <a16:creationId xmlns:a16="http://schemas.microsoft.com/office/drawing/2014/main" id="{249A4E06-B4F2-4750-B091-6F712F4F7A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8406" y="4988720"/>
            <a:ext cx="2443054"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Conceptual framework | LIAISON2020">
            <a:extLst>
              <a:ext uri="{FF2B5EF4-FFF2-40B4-BE49-F238E27FC236}">
                <a16:creationId xmlns:a16="http://schemas.microsoft.com/office/drawing/2014/main" id="{A830C557-D105-4863-839D-65CA3F6999C5}"/>
              </a:ext>
            </a:extLst>
          </p:cNvPr>
          <p:cNvSpPr>
            <a:spLocks noChangeAspect="1" noChangeArrowheads="1"/>
          </p:cNvSpPr>
          <p:nvPr/>
        </p:nvSpPr>
        <p:spPr bwMode="auto">
          <a:xfrm flipV="1">
            <a:off x="3429000" y="5295900"/>
            <a:ext cx="5867400" cy="586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Conceptual framework | LIAISON2020">
            <a:extLst>
              <a:ext uri="{FF2B5EF4-FFF2-40B4-BE49-F238E27FC236}">
                <a16:creationId xmlns:a16="http://schemas.microsoft.com/office/drawing/2014/main" id="{062D094D-AA64-4225-B2E6-989EAFE3DADC}"/>
              </a:ext>
            </a:extLst>
          </p:cNvPr>
          <p:cNvSpPr>
            <a:spLocks noChangeAspect="1" noChangeArrowheads="1"/>
          </p:cNvSpPr>
          <p:nvPr/>
        </p:nvSpPr>
        <p:spPr bwMode="auto">
          <a:xfrm flipV="1">
            <a:off x="3581400" y="5448300"/>
            <a:ext cx="5867400" cy="586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6FE33659-BEC3-4770-8EA9-DB0317CEFF12}"/>
              </a:ext>
            </a:extLst>
          </p:cNvPr>
          <p:cNvPicPr>
            <a:picLocks noChangeAspect="1"/>
          </p:cNvPicPr>
          <p:nvPr/>
        </p:nvPicPr>
        <p:blipFill>
          <a:blip r:embed="rId7"/>
          <a:stretch>
            <a:fillRect/>
          </a:stretch>
        </p:blipFill>
        <p:spPr>
          <a:xfrm>
            <a:off x="1854724" y="4939933"/>
            <a:ext cx="1955276" cy="1955276"/>
          </a:xfrm>
          <a:prstGeom prst="rect">
            <a:avLst/>
          </a:prstGeom>
        </p:spPr>
      </p:pic>
    </p:spTree>
    <p:extLst>
      <p:ext uri="{BB962C8B-B14F-4D97-AF65-F5344CB8AC3E}">
        <p14:creationId xmlns:p14="http://schemas.microsoft.com/office/powerpoint/2010/main" val="2456258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78B8B2-DE23-4769-98FD-FACBC876C930}"/>
              </a:ext>
            </a:extLst>
          </p:cNvPr>
          <p:cNvPicPr>
            <a:picLocks noChangeAspect="1"/>
          </p:cNvPicPr>
          <p:nvPr/>
        </p:nvPicPr>
        <p:blipFill>
          <a:blip r:embed="rId2"/>
          <a:stretch>
            <a:fillRect/>
          </a:stretch>
        </p:blipFill>
        <p:spPr>
          <a:xfrm>
            <a:off x="6249034" y="702874"/>
            <a:ext cx="6019165" cy="8555426"/>
          </a:xfrm>
          <a:prstGeom prst="rect">
            <a:avLst/>
          </a:prstGeom>
        </p:spPr>
      </p:pic>
    </p:spTree>
    <p:extLst>
      <p:ext uri="{BB962C8B-B14F-4D97-AF65-F5344CB8AC3E}">
        <p14:creationId xmlns:p14="http://schemas.microsoft.com/office/powerpoint/2010/main" val="71458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3589" y="1888977"/>
            <a:ext cx="16106211" cy="1144270"/>
            <a:chOff x="0" y="0"/>
            <a:chExt cx="9640922" cy="2367930"/>
          </a:xfrm>
        </p:grpSpPr>
        <p:sp>
          <p:nvSpPr>
            <p:cNvPr id="3" name="TextBox 3"/>
            <p:cNvSpPr txBox="1"/>
            <p:nvPr/>
          </p:nvSpPr>
          <p:spPr>
            <a:xfrm>
              <a:off x="0" y="76200"/>
              <a:ext cx="9640922" cy="1642533"/>
            </a:xfrm>
            <a:prstGeom prst="rect">
              <a:avLst/>
            </a:prstGeom>
          </p:spPr>
          <p:txBody>
            <a:bodyPr lIns="0" tIns="0" rIns="0" bIns="0" rtlCol="0" anchor="t">
              <a:spAutoFit/>
            </a:bodyPr>
            <a:lstStyle/>
            <a:p>
              <a:pPr marL="0" marR="0" lvl="0" indent="0" algn="l" defTabSz="914400" rtl="0" eaLnBrk="1" fontAlgn="auto" latinLnBrk="0" hangingPunct="1">
                <a:lnSpc>
                  <a:spcPts val="9349"/>
                </a:lnSpc>
                <a:spcBef>
                  <a:spcPct val="0"/>
                </a:spcBef>
                <a:spcAft>
                  <a:spcPts val="0"/>
                </a:spcAft>
                <a:buClrTx/>
                <a:buSzTx/>
                <a:buFontTx/>
                <a:buNone/>
                <a:tabLst/>
                <a:defRPr/>
              </a:pPr>
              <a:endParaRPr kumimoji="0" lang="en-US" sz="8499" b="0" i="0" u="none" strike="noStrike" kern="1200" cap="none" spc="0" normalizeH="0" baseline="0" noProof="0" dirty="0">
                <a:ln>
                  <a:noFill/>
                </a:ln>
                <a:solidFill>
                  <a:srgbClr val="000000"/>
                </a:solidFill>
                <a:effectLst/>
                <a:uLnTx/>
                <a:uFillTx/>
                <a:latin typeface="Hammersmith One Bold"/>
                <a:ea typeface="+mn-ea"/>
                <a:cs typeface="+mn-cs"/>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0" y="1934553"/>
              <a:ext cx="5864091" cy="433377"/>
            </a:xfrm>
            <a:prstGeom prst="rect">
              <a:avLst/>
            </a:prstGeom>
          </p:spPr>
        </p:pic>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rot="5400000">
            <a:off x="12761773" y="4742132"/>
            <a:ext cx="10861953" cy="802736"/>
          </a:xfrm>
          <a:prstGeom prst="rect">
            <a:avLst/>
          </a:prstGeom>
        </p:spPr>
      </p:pic>
      <p:sp>
        <p:nvSpPr>
          <p:cNvPr id="19" name="TextBox 18">
            <a:extLst>
              <a:ext uri="{FF2B5EF4-FFF2-40B4-BE49-F238E27FC236}">
                <a16:creationId xmlns:a16="http://schemas.microsoft.com/office/drawing/2014/main" id="{C126D876-D7E5-4C81-97C4-CA2032F5E35D}"/>
              </a:ext>
            </a:extLst>
          </p:cNvPr>
          <p:cNvSpPr txBox="1"/>
          <p:nvPr/>
        </p:nvSpPr>
        <p:spPr>
          <a:xfrm>
            <a:off x="2401028" y="419101"/>
            <a:ext cx="12457972"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WP </a:t>
            </a:r>
            <a:r>
              <a:rPr kumimoji="0" lang="ka-GE" sz="3200" b="1" i="0" u="none" strike="noStrike" kern="1200" cap="none" spc="0" normalizeH="0" baseline="0" noProof="0" dirty="0">
                <a:ln>
                  <a:noFill/>
                </a:ln>
                <a:solidFill>
                  <a:prstClr val="black"/>
                </a:solidFill>
                <a:effectLst/>
                <a:uLnTx/>
                <a:uFillTx/>
                <a:latin typeface="Calibri"/>
                <a:ea typeface="+mn-ea"/>
                <a:cs typeface="+mn-cs"/>
              </a:rPr>
              <a:t>2</a:t>
            </a:r>
            <a:r>
              <a:rPr kumimoji="0" lang="en-US" sz="3200" b="1" i="0" u="none" strike="noStrike" kern="1200" cap="none" spc="0" normalizeH="0" baseline="0" noProof="0" dirty="0">
                <a:ln>
                  <a:noFill/>
                </a:ln>
                <a:solidFill>
                  <a:prstClr val="black"/>
                </a:solidFill>
                <a:effectLst/>
                <a:uLnTx/>
                <a:uFillTx/>
                <a:latin typeface="Calibri"/>
                <a:ea typeface="+mn-ea"/>
                <a:cs typeface="+mn-cs"/>
              </a:rPr>
              <a:t>.</a:t>
            </a:r>
            <a:r>
              <a:rPr kumimoji="0" lang="ru-RU" sz="3200" b="0" i="0" u="none" strike="noStrike" kern="1200" cap="none" spc="0" normalizeH="0" baseline="0" noProof="0" dirty="0">
                <a:ln>
                  <a:noFill/>
                </a:ln>
                <a:solidFill>
                  <a:prstClr val="black"/>
                </a:solidFill>
                <a:effectLst/>
                <a:uLnTx/>
                <a:uFillTx/>
                <a:latin typeface="Calibri"/>
                <a:ea typeface="+mn-ea"/>
                <a:cs typeface="+mn-cs"/>
              </a:rPr>
              <a:t> </a:t>
            </a:r>
            <a:r>
              <a:rPr lang="ka-GE" sz="3200" b="1" dirty="0">
                <a:latin typeface="Times New Roman" panose="02020603050405020304" pitchFamily="18" charset="0"/>
                <a:cs typeface="Times New Roman" panose="02020603050405020304" pitchFamily="18" charset="0"/>
              </a:rPr>
              <a:t>რეგიონული ინოვაციური ჰაბები და ჩართულობის პლატფორმა </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A82970CF-4CCD-435D-82CA-C7C64772DD2B}"/>
              </a:ext>
            </a:extLst>
          </p:cNvPr>
          <p:cNvSpPr txBox="1"/>
          <p:nvPr/>
        </p:nvSpPr>
        <p:spPr>
          <a:xfrm>
            <a:off x="533400" y="1794390"/>
            <a:ext cx="16788094" cy="523220"/>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ka-GE" sz="2800" b="0" i="0" u="none" strike="noStrike" kern="1200" cap="none" spc="-70" normalizeH="0" baseline="0" noProof="0" dirty="0">
                <a:ln>
                  <a:noFill/>
                </a:ln>
                <a:solidFill>
                  <a:srgbClr val="EEECE1">
                    <a:lumMod val="25000"/>
                  </a:srgbClr>
                </a:solidFill>
                <a:effectLst/>
                <a:uLnTx/>
                <a:uFillTx/>
                <a:latin typeface="Times New Roman" panose="02020603050405020304" pitchFamily="18" charset="0"/>
                <a:ea typeface="Times New Roman" panose="02020603050405020304" pitchFamily="18" charset="0"/>
                <a:cs typeface="+mn-cs"/>
              </a:rPr>
              <a:t>ამოცანა 2.1. დაინტერესებული მხარეებისათვის ჩარჩოს შემუშავება</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EE9B40A3-2CB3-4528-81C6-850DE9180D98}"/>
              </a:ext>
            </a:extLst>
          </p:cNvPr>
          <p:cNvSpPr txBox="1"/>
          <p:nvPr/>
        </p:nvSpPr>
        <p:spPr>
          <a:xfrm>
            <a:off x="1066800" y="4152900"/>
            <a:ext cx="16535399" cy="5928418"/>
          </a:xfrm>
          <a:prstGeom prst="rect">
            <a:avLst/>
          </a:prstGeom>
          <a:noFill/>
        </p:spPr>
        <p:txBody>
          <a:bodyPr wrap="square">
            <a:spAutoFit/>
          </a:bodyPr>
          <a:lstStyle/>
          <a:p>
            <a:pPr marL="457200" indent="-457200" algn="just">
              <a:lnSpc>
                <a:spcPct val="150000"/>
              </a:lnSpc>
              <a:buFont typeface="Wingdings" panose="05000000000000000000" pitchFamily="2" charset="2"/>
              <a:buChar char="v"/>
            </a:pPr>
            <a:r>
              <a:rPr lang="ka-GE" sz="3200" dirty="0">
                <a:effectLst/>
                <a:latin typeface="Times New Roman" panose="02020603050405020304" pitchFamily="18" charset="0"/>
                <a:ea typeface="Times New Roman" panose="02020603050405020304" pitchFamily="18" charset="0"/>
              </a:rPr>
              <a:t>ევროპული და ეროვნული გამოცდილებების გათვალისწინებით გამოიკვეთა დაინტერესებული მხარეების თანამშრომლობის ორი ძირითადი ტიპი: </a:t>
            </a:r>
            <a:r>
              <a:rPr lang="ka-GE" sz="3200" b="1" dirty="0">
                <a:effectLst/>
                <a:latin typeface="Times New Roman" panose="02020603050405020304" pitchFamily="18" charset="0"/>
                <a:ea typeface="Times New Roman" panose="02020603050405020304" pitchFamily="18" charset="0"/>
              </a:rPr>
              <a:t>შიდასასკოლო </a:t>
            </a:r>
            <a:r>
              <a:rPr lang="ka-GE" sz="3200" b="1" dirty="0">
                <a:latin typeface="Times New Roman" panose="02020603050405020304" pitchFamily="18" charset="0"/>
                <a:ea typeface="Times New Roman" panose="02020603050405020304" pitchFamily="18" charset="0"/>
              </a:rPr>
              <a:t>და რეგიონული </a:t>
            </a:r>
            <a:r>
              <a:rPr lang="ka-GE" sz="3200" dirty="0">
                <a:latin typeface="Times New Roman" panose="02020603050405020304" pitchFamily="18" charset="0"/>
                <a:ea typeface="Times New Roman" panose="02020603050405020304" pitchFamily="18" charset="0"/>
              </a:rPr>
              <a:t>(სკოლებს შორის) თანამშრომლობაზე ორიენტირებული  ქსელები.</a:t>
            </a:r>
          </a:p>
          <a:p>
            <a:pPr marL="457200" indent="-457200" algn="just">
              <a:lnSpc>
                <a:spcPct val="150000"/>
              </a:lnSpc>
              <a:buFont typeface="Wingdings" panose="05000000000000000000" pitchFamily="2" charset="2"/>
              <a:buChar char="v"/>
            </a:pPr>
            <a:r>
              <a:rPr lang="ka-GE" sz="3200" dirty="0">
                <a:effectLst/>
                <a:latin typeface="Times New Roman" panose="02020603050405020304" pitchFamily="18" charset="0"/>
                <a:ea typeface="Times New Roman" panose="02020603050405020304" pitchFamily="18" charset="0"/>
              </a:rPr>
              <a:t>ჩართულობის ერთ-ერთ ცენტრალურ პლატფორმად პროექტის ფარგლებში შეირჩა პან-ევროპული პლატფორმა </a:t>
            </a:r>
            <a:r>
              <a:rPr lang="en-GB" sz="3200" dirty="0" err="1">
                <a:effectLst/>
                <a:latin typeface="Times New Roman" panose="02020603050405020304" pitchFamily="18" charset="0"/>
                <a:ea typeface="Times New Roman" panose="02020603050405020304" pitchFamily="18" charset="0"/>
              </a:rPr>
              <a:t>Graasp</a:t>
            </a:r>
            <a:r>
              <a:rPr lang="en-GB" sz="3200" dirty="0">
                <a:effectLst/>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hlinkClick r:id="rId4"/>
              </a:rPr>
              <a:t>https://graasp.eu/</a:t>
            </a:r>
            <a:r>
              <a:rPr lang="en-US" sz="3200" dirty="0">
                <a:effectLst/>
                <a:latin typeface="Times New Roman" panose="02020603050405020304" pitchFamily="18" charset="0"/>
                <a:ea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rPr>
              <a:t>Graasp</a:t>
            </a:r>
            <a:r>
              <a:rPr lang="en-GB" sz="3200" dirty="0">
                <a:effectLst/>
                <a:latin typeface="Times New Roman" panose="02020603050405020304" pitchFamily="18" charset="0"/>
                <a:ea typeface="Times New Roman" panose="02020603050405020304" pitchFamily="18" charset="0"/>
              </a:rPr>
              <a:t> </a:t>
            </a:r>
            <a:r>
              <a:rPr lang="ka-GE" sz="3200" dirty="0">
                <a:effectLst/>
                <a:latin typeface="Times New Roman" panose="02020603050405020304" pitchFamily="18" charset="0"/>
                <a:ea typeface="Times New Roman" panose="02020603050405020304" pitchFamily="18" charset="0"/>
              </a:rPr>
              <a:t>არა მხოლოდ მიზნად ისახავს დაინტერესებულ მხარეებს შორის ინოვაციის გავრცელებას, არამედ წარმოადგენს ერთ-ერთ კვლევის ინსტრუმენტს პარტნიორობის დინამიკის შესასწავლად</a:t>
            </a:r>
            <a:r>
              <a:rPr lang="ka-GE" sz="1800" dirty="0">
                <a:effectLst/>
                <a:latin typeface="Times New Roman" panose="02020603050405020304" pitchFamily="18" charset="0"/>
                <a:ea typeface="Times New Roman" panose="02020603050405020304" pitchFamily="18" charset="0"/>
              </a:rPr>
              <a:t>.</a:t>
            </a:r>
            <a:endParaRPr lang="ka-GE" sz="1800" dirty="0">
              <a:latin typeface="Times New Roman" panose="02020603050405020304" pitchFamily="18" charset="0"/>
              <a:ea typeface="Times New Roman" panose="02020603050405020304" pitchFamily="18" charset="0"/>
            </a:endParaRPr>
          </a:p>
        </p:txBody>
      </p:sp>
      <p:pic>
        <p:nvPicPr>
          <p:cNvPr id="20" name="Picture 19">
            <a:extLst>
              <a:ext uri="{FF2B5EF4-FFF2-40B4-BE49-F238E27FC236}">
                <a16:creationId xmlns:a16="http://schemas.microsoft.com/office/drawing/2014/main" id="{8337E922-2761-4AD8-873B-23F6CF0A5816}"/>
              </a:ext>
            </a:extLst>
          </p:cNvPr>
          <p:cNvPicPr>
            <a:picLocks noChangeAspect="1"/>
          </p:cNvPicPr>
          <p:nvPr/>
        </p:nvPicPr>
        <p:blipFill>
          <a:blip r:embed="rId5"/>
          <a:stretch>
            <a:fillRect/>
          </a:stretch>
        </p:blipFill>
        <p:spPr>
          <a:xfrm>
            <a:off x="7363983" y="2785723"/>
            <a:ext cx="1955276" cy="1955276"/>
          </a:xfrm>
          <a:prstGeom prst="rect">
            <a:avLst/>
          </a:prstGeom>
        </p:spPr>
      </p:pic>
    </p:spTree>
    <p:extLst>
      <p:ext uri="{BB962C8B-B14F-4D97-AF65-F5344CB8AC3E}">
        <p14:creationId xmlns:p14="http://schemas.microsoft.com/office/powerpoint/2010/main" val="3696126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24000" y="1257300"/>
            <a:ext cx="10512770" cy="536172"/>
          </a:xfrm>
          <a:prstGeom prst="rect">
            <a:avLst/>
          </a:prstGeom>
        </p:spPr>
        <p:txBody>
          <a:bodyPr wrap="square" lIns="0" tIns="0" rIns="0" bIns="0" rtlCol="0" anchor="t">
            <a:spAutoFit/>
          </a:bodyPr>
          <a:lstStyle/>
          <a:p>
            <a:pPr algn="just">
              <a:lnSpc>
                <a:spcPct val="115000"/>
              </a:lnSpc>
              <a:spcAft>
                <a:spcPts val="1000"/>
              </a:spcAft>
            </a:pPr>
            <a:r>
              <a:rPr lang="en-US" sz="3200" dirty="0">
                <a:effectLst/>
                <a:latin typeface="Times New Roman" panose="02020603050405020304" pitchFamily="18" charset="0"/>
                <a:ea typeface="Times New Roman" panose="02020603050405020304" pitchFamily="18" charset="0"/>
              </a:rPr>
              <a:t>    </a:t>
            </a:r>
            <a:r>
              <a:rPr lang="ka-GE" sz="3200" dirty="0">
                <a:effectLst/>
                <a:latin typeface="Times New Roman" panose="02020603050405020304" pitchFamily="18" charset="0"/>
                <a:ea typeface="Times New Roman" panose="02020603050405020304" pitchFamily="18" charset="0"/>
              </a:rPr>
              <a:t>პროექტის შემდეგი პერიოდი ითვალისწინებს:</a:t>
            </a:r>
          </a:p>
        </p:txBody>
      </p:sp>
      <p:sp>
        <p:nvSpPr>
          <p:cNvPr id="4" name="TextBox 4"/>
          <p:cNvSpPr txBox="1"/>
          <p:nvPr/>
        </p:nvSpPr>
        <p:spPr>
          <a:xfrm>
            <a:off x="1298230" y="2933700"/>
            <a:ext cx="10512770" cy="5376857"/>
          </a:xfrm>
          <a:prstGeom prst="rect">
            <a:avLst/>
          </a:prstGeom>
        </p:spPr>
        <p:txBody>
          <a:bodyPr wrap="square" lIns="0" tIns="0" rIns="0" bIns="0" rtlCol="0" anchor="t">
            <a:spAutoFit/>
          </a:bodyPr>
          <a:lstStyle/>
          <a:p>
            <a:pPr marL="457200" indent="-457200" algn="just">
              <a:lnSpc>
                <a:spcPct val="115000"/>
              </a:lnSpc>
              <a:spcAft>
                <a:spcPts val="1000"/>
              </a:spcAft>
              <a:buFont typeface="Wingdings" panose="05000000000000000000" pitchFamily="2" charset="2"/>
              <a:buChar char="v"/>
            </a:pPr>
            <a:r>
              <a:rPr lang="ka-GE" sz="3200" dirty="0">
                <a:effectLst/>
                <a:latin typeface="Times New Roman" panose="02020603050405020304" pitchFamily="18" charset="0"/>
                <a:ea typeface="Times New Roman" panose="02020603050405020304" pitchFamily="18" charset="0"/>
              </a:rPr>
              <a:t>მხარეთა ჩართულობის ემპირიულ დადასტურებას, რეგიონული ინოვაციური ჰაბების მდგრადობის უზრუნველსაყოფად საბოლოო რეკომენდაციების შემუშავების მიზნით;</a:t>
            </a:r>
          </a:p>
          <a:p>
            <a:pPr marL="457200" indent="-457200" algn="just">
              <a:lnSpc>
                <a:spcPct val="115000"/>
              </a:lnSpc>
              <a:spcAft>
                <a:spcPts val="1000"/>
              </a:spcAft>
              <a:buFont typeface="Wingdings" panose="05000000000000000000" pitchFamily="2" charset="2"/>
              <a:buChar char="v"/>
            </a:pPr>
            <a:r>
              <a:rPr lang="ka-GE" sz="3200" dirty="0">
                <a:effectLst/>
                <a:latin typeface="Times New Roman" panose="02020603050405020304" pitchFamily="18" charset="0"/>
                <a:ea typeface="Times New Roman" panose="02020603050405020304" pitchFamily="18" charset="0"/>
              </a:rPr>
              <a:t>გარდა ამისა</a:t>
            </a:r>
            <a:r>
              <a:rPr lang="ka-GE" sz="3200" dirty="0">
                <a:latin typeface="Times New Roman" panose="02020603050405020304" pitchFamily="18" charset="0"/>
                <a:ea typeface="Times New Roman" panose="02020603050405020304" pitchFamily="18" charset="0"/>
              </a:rPr>
              <a:t>, დაინტერესებულ მხარეებთან თანამშრომლობის ფარგლებში შემუშავდება და განხორციელდება </a:t>
            </a:r>
            <a:r>
              <a:rPr lang="ka-GE" sz="3200" dirty="0">
                <a:effectLst/>
                <a:latin typeface="Times New Roman" panose="02020603050405020304" pitchFamily="18" charset="0"/>
                <a:ea typeface="Times New Roman" panose="02020603050405020304" pitchFamily="18" charset="0"/>
              </a:rPr>
              <a:t>აქტივობები, რომლებიც  ინტეგრირებული იქნება ჩარჩოსთან.</a:t>
            </a:r>
          </a:p>
          <a:p>
            <a:pPr>
              <a:lnSpc>
                <a:spcPts val="4550"/>
              </a:lnSpc>
            </a:pPr>
            <a:r>
              <a:rPr lang="en-US" sz="3500" dirty="0">
                <a:solidFill>
                  <a:srgbClr val="000000"/>
                </a:solidFill>
                <a:latin typeface="Hammersmith One"/>
              </a:rPr>
              <a:t>.</a:t>
            </a:r>
          </a:p>
        </p:txBody>
      </p:sp>
      <p:grpSp>
        <p:nvGrpSpPr>
          <p:cNvPr id="6" name="Group 6"/>
          <p:cNvGrpSpPr/>
          <p:nvPr/>
        </p:nvGrpSpPr>
        <p:grpSpPr>
          <a:xfrm rot="-5400000">
            <a:off x="9872860" y="2631564"/>
            <a:ext cx="10581889" cy="5334001"/>
            <a:chOff x="0" y="0"/>
            <a:chExt cx="16811744" cy="8404605"/>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 r="34"/>
            <a:stretch>
              <a:fillRect/>
            </a:stretch>
          </p:blipFill>
          <p:spPr>
            <a:xfrm rot="-5400000">
              <a:off x="8403569" y="-3569"/>
              <a:ext cx="8404605" cy="841174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 r="34"/>
            <a:stretch>
              <a:fillRect/>
            </a:stretch>
          </p:blipFill>
          <p:spPr>
            <a:xfrm rot="-5400000">
              <a:off x="3569" y="-3569"/>
              <a:ext cx="8404605" cy="8411744"/>
            </a:xfrm>
            <a:prstGeom prst="rect">
              <a:avLst/>
            </a:prstGeom>
          </p:spPr>
        </p:pic>
      </p:gr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602131" y="1250913"/>
            <a:ext cx="689712" cy="7024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3589" y="1888977"/>
            <a:ext cx="16106211" cy="1144270"/>
            <a:chOff x="0" y="0"/>
            <a:chExt cx="9640922" cy="2367930"/>
          </a:xfrm>
        </p:grpSpPr>
        <p:sp>
          <p:nvSpPr>
            <p:cNvPr id="3" name="TextBox 3"/>
            <p:cNvSpPr txBox="1"/>
            <p:nvPr/>
          </p:nvSpPr>
          <p:spPr>
            <a:xfrm>
              <a:off x="0" y="76200"/>
              <a:ext cx="9640922" cy="1642533"/>
            </a:xfrm>
            <a:prstGeom prst="rect">
              <a:avLst/>
            </a:prstGeom>
          </p:spPr>
          <p:txBody>
            <a:bodyPr lIns="0" tIns="0" rIns="0" bIns="0" rtlCol="0" anchor="t">
              <a:spAutoFit/>
            </a:bodyPr>
            <a:lstStyle/>
            <a:p>
              <a:pPr marL="0" lvl="0" indent="0" algn="l">
                <a:lnSpc>
                  <a:spcPts val="9349"/>
                </a:lnSpc>
                <a:spcBef>
                  <a:spcPct val="0"/>
                </a:spcBef>
              </a:pPr>
              <a:endParaRPr lang="en-US" sz="8499" dirty="0">
                <a:solidFill>
                  <a:srgbClr val="000000"/>
                </a:solidFill>
                <a:latin typeface="Hammersmith One Bold"/>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0" y="1934553"/>
              <a:ext cx="5864091" cy="433377"/>
            </a:xfrm>
            <a:prstGeom prst="rect">
              <a:avLst/>
            </a:prstGeom>
          </p:spPr>
        </p:pic>
      </p:grpSp>
      <p:sp>
        <p:nvSpPr>
          <p:cNvPr id="6" name="TextBox 6"/>
          <p:cNvSpPr txBox="1"/>
          <p:nvPr/>
        </p:nvSpPr>
        <p:spPr>
          <a:xfrm>
            <a:off x="1343589" y="5800109"/>
            <a:ext cx="4142811" cy="1292662"/>
          </a:xfrm>
          <a:prstGeom prst="rect">
            <a:avLst/>
          </a:prstGeom>
        </p:spPr>
        <p:txBody>
          <a:bodyPr wrap="square" lIns="0" tIns="0" rIns="0" bIns="0" rtlCol="0" anchor="t">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ka-GE" sz="2800" b="0" spc="-70" dirty="0">
                <a:solidFill>
                  <a:schemeClr val="bg2">
                    <a:lumMod val="25000"/>
                  </a:schemeClr>
                </a:solidFill>
                <a:effectLst/>
                <a:latin typeface="Times New Roman" panose="02020603050405020304" pitchFamily="18" charset="0"/>
                <a:ea typeface="Times New Roman" panose="02020603050405020304" pitchFamily="18" charset="0"/>
              </a:rPr>
              <a:t>ამოცანა </a:t>
            </a:r>
            <a:r>
              <a:rPr lang="en-US" sz="2800" b="0" spc="-70" dirty="0">
                <a:solidFill>
                  <a:schemeClr val="bg2">
                    <a:lumMod val="25000"/>
                  </a:schemeClr>
                </a:solidFill>
                <a:effectLst/>
                <a:latin typeface="Times New Roman" panose="02020603050405020304" pitchFamily="18" charset="0"/>
                <a:ea typeface="Times New Roman" panose="02020603050405020304" pitchFamily="18" charset="0"/>
              </a:rPr>
              <a:t>3</a:t>
            </a:r>
            <a:r>
              <a:rPr lang="ka-GE" sz="2800" b="0" spc="-70" dirty="0">
                <a:solidFill>
                  <a:schemeClr val="bg2">
                    <a:lumMod val="25000"/>
                  </a:schemeClr>
                </a:solidFill>
                <a:effectLst/>
                <a:latin typeface="Times New Roman" panose="02020603050405020304" pitchFamily="18" charset="0"/>
                <a:ea typeface="Times New Roman" panose="02020603050405020304" pitchFamily="18" charset="0"/>
              </a:rPr>
              <a:t>.1. </a:t>
            </a:r>
            <a:r>
              <a:rPr lang="ka-GE" sz="2800" kern="1200" dirty="0">
                <a:solidFill>
                  <a:schemeClr val="bg2">
                    <a:lumMod val="25000"/>
                  </a:schemeClr>
                </a:solidFill>
                <a:effectLst/>
                <a:latin typeface="Sylfaen" panose="010A0502050306030303" pitchFamily="18" charset="0"/>
              </a:rPr>
              <a:t>მენტორინგის  მოდელის სამუ</a:t>
            </a:r>
            <a:r>
              <a:rPr lang="ka-GE" sz="2800" dirty="0">
                <a:solidFill>
                  <a:schemeClr val="bg2">
                    <a:lumMod val="25000"/>
                  </a:schemeClr>
                </a:solidFill>
                <a:latin typeface="Sylfaen" panose="010A0502050306030303" pitchFamily="18" charset="0"/>
              </a:rPr>
              <a:t>შ</a:t>
            </a:r>
            <a:r>
              <a:rPr lang="ka-GE" sz="2800" kern="1200" dirty="0">
                <a:solidFill>
                  <a:schemeClr val="bg2">
                    <a:lumMod val="25000"/>
                  </a:schemeClr>
                </a:solidFill>
                <a:effectLst/>
                <a:latin typeface="Sylfaen" panose="010A0502050306030303" pitchFamily="18" charset="0"/>
              </a:rPr>
              <a:t>აო ვერსიების შემუშავება </a:t>
            </a:r>
            <a:endParaRPr lang="en-US" sz="2800" dirty="0">
              <a:latin typeface="Sylfaen" panose="010A0502050306030303" pitchFamily="18" charset="0"/>
            </a:endParaRPr>
          </a:p>
        </p:txBody>
      </p:sp>
      <p:sp>
        <p:nvSpPr>
          <p:cNvPr id="9" name="TextBox 9"/>
          <p:cNvSpPr txBox="1"/>
          <p:nvPr/>
        </p:nvSpPr>
        <p:spPr>
          <a:xfrm>
            <a:off x="6324600" y="5800109"/>
            <a:ext cx="4815347" cy="1723549"/>
          </a:xfrm>
          <a:prstGeom prst="rect">
            <a:avLst/>
          </a:prstGeom>
        </p:spPr>
        <p:txBody>
          <a:bodyPr wrap="square" lIns="0" tIns="0" rIns="0" bIns="0" rtlCol="0" anchor="t">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ka-GE" sz="2800" b="0" u="none" strike="noStrike" dirty="0">
                <a:effectLst/>
                <a:latin typeface="Times New Roman" panose="02020603050405020304" pitchFamily="18" charset="0"/>
                <a:ea typeface="Times New Roman" panose="02020603050405020304" pitchFamily="18" charset="0"/>
              </a:rPr>
              <a:t>ამოცანა 3.2. </a:t>
            </a:r>
            <a:r>
              <a:rPr lang="ka-GE" sz="2800" kern="1200" dirty="0">
                <a:solidFill>
                  <a:schemeClr val="dk1"/>
                </a:solidFill>
                <a:effectLst/>
                <a:latin typeface="Sylfaen" panose="010A0502050306030303" pitchFamily="18" charset="0"/>
              </a:rPr>
              <a:t>მენტორინგის მოდელის პილოტირება </a:t>
            </a:r>
            <a:r>
              <a:rPr lang="ka-GE" sz="2800" kern="1200" dirty="0">
                <a:solidFill>
                  <a:schemeClr val="tx1"/>
                </a:solidFill>
                <a:effectLst/>
                <a:latin typeface="Sylfaen" panose="010A0502050306030303" pitchFamily="18" charset="0"/>
              </a:rPr>
              <a:t>და  საჭიროებების გათვალისწი-ნებით მოდიფიცირება </a:t>
            </a:r>
            <a:endParaRPr lang="en-US" sz="2800" dirty="0">
              <a:latin typeface="Sylfaen" panose="010A0502050306030303" pitchFamily="18" charset="0"/>
            </a:endParaRPr>
          </a:p>
        </p:txBody>
      </p:sp>
      <p:sp>
        <p:nvSpPr>
          <p:cNvPr id="12" name="TextBox 12"/>
          <p:cNvSpPr txBox="1"/>
          <p:nvPr/>
        </p:nvSpPr>
        <p:spPr>
          <a:xfrm>
            <a:off x="12650683" y="5800109"/>
            <a:ext cx="4293728" cy="1292662"/>
          </a:xfrm>
          <a:prstGeom prst="rect">
            <a:avLst/>
          </a:prstGeom>
        </p:spPr>
        <p:txBody>
          <a:bodyPr wrap="square" lIns="0" tIns="0" rIns="0" bIns="0" rtlCol="0" anchor="t">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ka-GE" sz="2800" dirty="0">
                <a:latin typeface="Sylfaen" panose="010A0502050306030303" pitchFamily="18" charset="0"/>
                <a:cs typeface="Times New Roman" panose="02020603050405020304" pitchFamily="18" charset="0"/>
              </a:rPr>
              <a:t>ამოცანა 3.3. </a:t>
            </a:r>
            <a:r>
              <a:rPr lang="ka-GE" sz="2800" dirty="0">
                <a:latin typeface="Sylfaen" panose="010A0502050306030303" pitchFamily="18" charset="0"/>
              </a:rPr>
              <a:t>მენტორინგის საბოლოო მოდელის შემუშავება</a:t>
            </a:r>
            <a:endParaRPr lang="en-US" sz="2800" dirty="0">
              <a:latin typeface="Sylfaen" panose="010A0502050306030303" pitchFamily="18" charset="0"/>
              <a:cs typeface="Times New Roman" panose="02020603050405020304" pitchFamily="18" charset="0"/>
            </a:endParaRP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rot="5400000">
            <a:off x="12761773" y="4742132"/>
            <a:ext cx="10861953" cy="802736"/>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0200" y="3936687"/>
            <a:ext cx="1042353" cy="1042353"/>
          </a:xfrm>
          <a:prstGeom prst="rect">
            <a:avLst/>
          </a:prstGeom>
        </p:spPr>
      </p:pic>
      <p:sp>
        <p:nvSpPr>
          <p:cNvPr id="19" name="TextBox 18">
            <a:extLst>
              <a:ext uri="{FF2B5EF4-FFF2-40B4-BE49-F238E27FC236}">
                <a16:creationId xmlns:a16="http://schemas.microsoft.com/office/drawing/2014/main" id="{C126D876-D7E5-4C81-97C4-CA2032F5E35D}"/>
              </a:ext>
            </a:extLst>
          </p:cNvPr>
          <p:cNvSpPr txBox="1"/>
          <p:nvPr/>
        </p:nvSpPr>
        <p:spPr>
          <a:xfrm>
            <a:off x="2401028" y="419101"/>
            <a:ext cx="12457972" cy="1569660"/>
          </a:xfrm>
          <a:prstGeom prst="rect">
            <a:avLst/>
          </a:prstGeom>
          <a:noFill/>
        </p:spPr>
        <p:txBody>
          <a:bodyPr wrap="square">
            <a:spAutoFit/>
          </a:bodyPr>
          <a:lstStyle/>
          <a:p>
            <a:pPr algn="ctr"/>
            <a:r>
              <a:rPr lang="en-US" sz="3200" b="1" dirty="0"/>
              <a:t>WP 3.</a:t>
            </a:r>
            <a:r>
              <a:rPr lang="ru-RU" sz="3200" dirty="0"/>
              <a:t> </a:t>
            </a:r>
            <a:r>
              <a:rPr lang="ka-GE" sz="3200" b="1" dirty="0">
                <a:latin typeface="Times New Roman" panose="02020603050405020304" pitchFamily="18" charset="0"/>
                <a:cs typeface="Times New Roman" panose="02020603050405020304" pitchFamily="18" charset="0"/>
              </a:rPr>
              <a:t>სასკოლო მენტორინგის მოდელის გამოყენება ციფრული კომპეტენციების გაზომვის მიზნით</a:t>
            </a:r>
            <a:br>
              <a:rPr lang="en-US" sz="3200" dirty="0"/>
            </a:br>
            <a:endParaRPr lang="en-US" sz="3200" dirty="0"/>
          </a:p>
        </p:txBody>
      </p:sp>
      <p:sp>
        <p:nvSpPr>
          <p:cNvPr id="21" name="TextBox 20">
            <a:extLst>
              <a:ext uri="{FF2B5EF4-FFF2-40B4-BE49-F238E27FC236}">
                <a16:creationId xmlns:a16="http://schemas.microsoft.com/office/drawing/2014/main" id="{A82970CF-4CCD-435D-82CA-C7C64772DD2B}"/>
              </a:ext>
            </a:extLst>
          </p:cNvPr>
          <p:cNvSpPr txBox="1"/>
          <p:nvPr/>
        </p:nvSpPr>
        <p:spPr>
          <a:xfrm>
            <a:off x="1343589" y="1729468"/>
            <a:ext cx="16106211" cy="1384995"/>
          </a:xfrm>
          <a:prstGeom prst="rect">
            <a:avLst/>
          </a:prstGeom>
          <a:noFill/>
        </p:spPr>
        <p:txBody>
          <a:bodyPr wrap="square">
            <a:spAutoFit/>
          </a:bodyPr>
          <a:lstStyle/>
          <a:p>
            <a:pPr algn="just"/>
            <a:r>
              <a:rPr lang="en-GB" sz="2800" dirty="0">
                <a:effectLst/>
                <a:latin typeface="Times New Roman" panose="02020603050405020304" pitchFamily="18" charset="0"/>
                <a:ea typeface="Times New Roman" panose="02020603050405020304" pitchFamily="18" charset="0"/>
              </a:rPr>
              <a:t>WP3 </a:t>
            </a:r>
            <a:r>
              <a:rPr lang="ka-GE" sz="2800" dirty="0">
                <a:effectLst/>
                <a:latin typeface="Times New Roman" panose="02020603050405020304" pitchFamily="18" charset="0"/>
                <a:ea typeface="Times New Roman" panose="02020603050405020304" pitchFamily="18" charset="0"/>
              </a:rPr>
              <a:t>მიზნად ისახავს </a:t>
            </a:r>
            <a:r>
              <a:rPr lang="ka-GE" sz="2800" b="0" u="none" strike="noStrike" kern="1600" dirty="0">
                <a:effectLst/>
                <a:latin typeface="Times New Roman" panose="02020603050405020304" pitchFamily="18" charset="0"/>
                <a:ea typeface="Times New Roman" panose="02020603050405020304" pitchFamily="18" charset="0"/>
              </a:rPr>
              <a:t>მენტორინგის დინამიური და მოქნილი მოდელის შემუშავება-დანერგვას, რომელიც ადაპტირებული იქნება ადგილობრივ გარემოში, სხვადასხვა ქვეყნის საგანმანათლებლო სისტემების თავისებურებებისა და ინტერესების გათვალისწინებით. </a:t>
            </a:r>
            <a:endParaRPr lang="en-US" sz="2800" dirty="0"/>
          </a:p>
        </p:txBody>
      </p:sp>
      <p:pic>
        <p:nvPicPr>
          <p:cNvPr id="5" name="Picture 4">
            <a:extLst>
              <a:ext uri="{FF2B5EF4-FFF2-40B4-BE49-F238E27FC236}">
                <a16:creationId xmlns:a16="http://schemas.microsoft.com/office/drawing/2014/main" id="{054B870D-FFFE-4D77-BCB7-24C805E60A0B}"/>
              </a:ext>
            </a:extLst>
          </p:cNvPr>
          <p:cNvPicPr>
            <a:picLocks noChangeAspect="1"/>
          </p:cNvPicPr>
          <p:nvPr/>
        </p:nvPicPr>
        <p:blipFill>
          <a:blip r:embed="rId6"/>
          <a:stretch>
            <a:fillRect/>
          </a:stretch>
        </p:blipFill>
        <p:spPr>
          <a:xfrm>
            <a:off x="13030199" y="3552738"/>
            <a:ext cx="2695363" cy="1617218"/>
          </a:xfrm>
          <a:prstGeom prst="rect">
            <a:avLst/>
          </a:prstGeom>
        </p:spPr>
      </p:pic>
      <p:pic>
        <p:nvPicPr>
          <p:cNvPr id="8" name="Picture 7">
            <a:extLst>
              <a:ext uri="{FF2B5EF4-FFF2-40B4-BE49-F238E27FC236}">
                <a16:creationId xmlns:a16="http://schemas.microsoft.com/office/drawing/2014/main" id="{9BF493F1-4FB9-4D54-AFD6-FA874923D440}"/>
              </a:ext>
            </a:extLst>
          </p:cNvPr>
          <p:cNvPicPr>
            <a:picLocks noChangeAspect="1"/>
          </p:cNvPicPr>
          <p:nvPr/>
        </p:nvPicPr>
        <p:blipFill>
          <a:blip r:embed="rId7"/>
          <a:stretch>
            <a:fillRect/>
          </a:stretch>
        </p:blipFill>
        <p:spPr>
          <a:xfrm>
            <a:off x="7217798" y="3552738"/>
            <a:ext cx="3028950" cy="1514475"/>
          </a:xfrm>
          <a:prstGeom prst="rect">
            <a:avLst/>
          </a:prstGeom>
        </p:spPr>
      </p:pic>
    </p:spTree>
    <p:extLst>
      <p:ext uri="{BB962C8B-B14F-4D97-AF65-F5344CB8AC3E}">
        <p14:creationId xmlns:p14="http://schemas.microsoft.com/office/powerpoint/2010/main" val="275934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3589" y="1888977"/>
            <a:ext cx="16106211" cy="1144270"/>
            <a:chOff x="0" y="0"/>
            <a:chExt cx="9640922" cy="2367930"/>
          </a:xfrm>
        </p:grpSpPr>
        <p:sp>
          <p:nvSpPr>
            <p:cNvPr id="3" name="TextBox 3"/>
            <p:cNvSpPr txBox="1"/>
            <p:nvPr/>
          </p:nvSpPr>
          <p:spPr>
            <a:xfrm>
              <a:off x="0" y="76200"/>
              <a:ext cx="9640922" cy="1642533"/>
            </a:xfrm>
            <a:prstGeom prst="rect">
              <a:avLst/>
            </a:prstGeom>
          </p:spPr>
          <p:txBody>
            <a:bodyPr lIns="0" tIns="0" rIns="0" bIns="0" rtlCol="0" anchor="t">
              <a:spAutoFit/>
            </a:bodyPr>
            <a:lstStyle/>
            <a:p>
              <a:pPr marL="0" lvl="0" indent="0" algn="l">
                <a:lnSpc>
                  <a:spcPts val="9349"/>
                </a:lnSpc>
                <a:spcBef>
                  <a:spcPct val="0"/>
                </a:spcBef>
              </a:pPr>
              <a:endParaRPr lang="en-US" sz="8499" dirty="0">
                <a:solidFill>
                  <a:srgbClr val="000000"/>
                </a:solidFill>
                <a:latin typeface="Hammersmith One Bold"/>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0" y="1934553"/>
              <a:ext cx="5864091" cy="433377"/>
            </a:xfrm>
            <a:prstGeom prst="rect">
              <a:avLst/>
            </a:prstGeom>
          </p:spPr>
        </p:pic>
      </p:grpSp>
      <p:sp>
        <p:nvSpPr>
          <p:cNvPr id="6" name="TextBox 6"/>
          <p:cNvSpPr txBox="1"/>
          <p:nvPr/>
        </p:nvSpPr>
        <p:spPr>
          <a:xfrm>
            <a:off x="1343590" y="3996485"/>
            <a:ext cx="6727266" cy="492443"/>
          </a:xfrm>
          <a:prstGeom prst="rect">
            <a:avLst/>
          </a:prstGeom>
          <a:solidFill>
            <a:srgbClr val="FFC000"/>
          </a:solidFill>
        </p:spPr>
        <p:txBody>
          <a:bodyPr wrap="square" lIns="0" tIns="0" rIns="0" bIns="0" rtlCol="0" anchor="t">
            <a:spAutoFit/>
          </a:bodyPr>
          <a:lstStyle/>
          <a:p>
            <a:pPr marL="457200" marR="0" lvl="0" indent="-457200" algn="ctr"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ka-GE" sz="3200" b="1" spc="-70" dirty="0">
                <a:solidFill>
                  <a:schemeClr val="bg2">
                    <a:lumMod val="25000"/>
                  </a:schemeClr>
                </a:solidFill>
                <a:latin typeface="Sylfaen" panose="010A0502050306030303" pitchFamily="18" charset="0"/>
              </a:rPr>
              <a:t>კონცეპტუალური მოდელი</a:t>
            </a:r>
            <a:endParaRPr lang="en-US" sz="3200" b="1" dirty="0">
              <a:latin typeface="Sylfaen" panose="010A0502050306030303" pitchFamily="18" charset="0"/>
            </a:endParaRPr>
          </a:p>
        </p:txBody>
      </p:sp>
      <p:sp>
        <p:nvSpPr>
          <p:cNvPr id="9" name="TextBox 9"/>
          <p:cNvSpPr txBox="1"/>
          <p:nvPr/>
        </p:nvSpPr>
        <p:spPr>
          <a:xfrm>
            <a:off x="1343589" y="5573524"/>
            <a:ext cx="6727267" cy="492443"/>
          </a:xfrm>
          <a:prstGeom prst="rect">
            <a:avLst/>
          </a:prstGeom>
          <a:solidFill>
            <a:srgbClr val="FFC000"/>
          </a:solidFill>
        </p:spPr>
        <p:txBody>
          <a:bodyPr wrap="square" lIns="0" tIns="0" rIns="0" bIns="0" rtlCol="0" anchor="t">
            <a:spAutoFit/>
          </a:bodyPr>
          <a:lstStyle/>
          <a:p>
            <a:pPr marL="457200" marR="0" lvl="0" indent="-457200" algn="ctr"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ka-GE" sz="3200" b="1" dirty="0">
                <a:latin typeface="Sylfaen" panose="010A0502050306030303" pitchFamily="18" charset="0"/>
              </a:rPr>
              <a:t>დინამიური პროცესის მოდელი</a:t>
            </a:r>
            <a:endParaRPr lang="en-US" sz="3200" b="1" dirty="0">
              <a:latin typeface="Sylfaen" panose="010A0502050306030303" pitchFamily="18" charset="0"/>
            </a:endParaRPr>
          </a:p>
        </p:txBody>
      </p:sp>
      <p:sp>
        <p:nvSpPr>
          <p:cNvPr id="12" name="TextBox 12"/>
          <p:cNvSpPr txBox="1"/>
          <p:nvPr/>
        </p:nvSpPr>
        <p:spPr>
          <a:xfrm>
            <a:off x="1289057" y="7048500"/>
            <a:ext cx="6781800" cy="984885"/>
          </a:xfrm>
          <a:prstGeom prst="rect">
            <a:avLst/>
          </a:prstGeom>
          <a:solidFill>
            <a:srgbClr val="FFC000"/>
          </a:solidFill>
        </p:spPr>
        <p:txBody>
          <a:bodyPr wrap="square" lIns="0" tIns="0" rIns="0" bIns="0" rtlCol="0" anchor="t">
            <a:spAutoFit/>
          </a:bodyPr>
          <a:lstStyle/>
          <a:p>
            <a:pPr marL="457200" marR="0" lvl="0" indent="-457200" algn="ctr"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ka-GE" sz="3200" b="1" dirty="0">
                <a:latin typeface="Sylfaen" panose="010A0502050306030303" pitchFamily="18" charset="0"/>
                <a:cs typeface="Times New Roman" panose="02020603050405020304" pitchFamily="18" charset="0"/>
              </a:rPr>
              <a:t>მენტორინგის ინდივიდუალური მეთოდები</a:t>
            </a:r>
            <a:endParaRPr lang="en-US" sz="3200" b="1" dirty="0">
              <a:latin typeface="Sylfaen" panose="010A0502050306030303" pitchFamily="18" charset="0"/>
              <a:cs typeface="Times New Roman" panose="02020603050405020304" pitchFamily="18" charset="0"/>
            </a:endParaRP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rot="5400000">
            <a:off x="12761773" y="4742132"/>
            <a:ext cx="10861953" cy="802736"/>
          </a:xfrm>
          <a:prstGeom prst="rect">
            <a:avLst/>
          </a:prstGeom>
        </p:spPr>
      </p:pic>
      <p:sp>
        <p:nvSpPr>
          <p:cNvPr id="19" name="TextBox 18">
            <a:extLst>
              <a:ext uri="{FF2B5EF4-FFF2-40B4-BE49-F238E27FC236}">
                <a16:creationId xmlns:a16="http://schemas.microsoft.com/office/drawing/2014/main" id="{C126D876-D7E5-4C81-97C4-CA2032F5E35D}"/>
              </a:ext>
            </a:extLst>
          </p:cNvPr>
          <p:cNvSpPr txBox="1"/>
          <p:nvPr/>
        </p:nvSpPr>
        <p:spPr>
          <a:xfrm>
            <a:off x="2401028" y="419101"/>
            <a:ext cx="12457972" cy="1569660"/>
          </a:xfrm>
          <a:prstGeom prst="rect">
            <a:avLst/>
          </a:prstGeom>
          <a:noFill/>
        </p:spPr>
        <p:txBody>
          <a:bodyPr wrap="square">
            <a:spAutoFit/>
          </a:bodyPr>
          <a:lstStyle/>
          <a:p>
            <a:pPr algn="ctr"/>
            <a:r>
              <a:rPr lang="en-US" sz="3200" b="1" dirty="0"/>
              <a:t>WP 3.</a:t>
            </a:r>
            <a:r>
              <a:rPr lang="ru-RU" sz="3200" dirty="0"/>
              <a:t> </a:t>
            </a:r>
            <a:r>
              <a:rPr lang="ka-GE" sz="3200" b="1" dirty="0">
                <a:latin typeface="Times New Roman" panose="02020603050405020304" pitchFamily="18" charset="0"/>
                <a:cs typeface="Times New Roman" panose="02020603050405020304" pitchFamily="18" charset="0"/>
              </a:rPr>
              <a:t>სასკოლო მენტორინგის მოდელის გამოყენება ციფრული კომპეტენციების გაზომვის მიზნით</a:t>
            </a:r>
            <a:br>
              <a:rPr lang="en-US" sz="3200" dirty="0"/>
            </a:br>
            <a:endParaRPr lang="en-US" sz="3200" dirty="0"/>
          </a:p>
        </p:txBody>
      </p:sp>
      <p:sp>
        <p:nvSpPr>
          <p:cNvPr id="21" name="TextBox 20">
            <a:extLst>
              <a:ext uri="{FF2B5EF4-FFF2-40B4-BE49-F238E27FC236}">
                <a16:creationId xmlns:a16="http://schemas.microsoft.com/office/drawing/2014/main" id="{A82970CF-4CCD-435D-82CA-C7C64772DD2B}"/>
              </a:ext>
            </a:extLst>
          </p:cNvPr>
          <p:cNvSpPr txBox="1"/>
          <p:nvPr/>
        </p:nvSpPr>
        <p:spPr>
          <a:xfrm>
            <a:off x="1343589" y="1729468"/>
            <a:ext cx="16106211" cy="523220"/>
          </a:xfrm>
          <a:prstGeom prst="rect">
            <a:avLst/>
          </a:prstGeom>
          <a:noFill/>
        </p:spPr>
        <p:txBody>
          <a:bodyPr wrap="square">
            <a:spAutoFit/>
          </a:bodyPr>
          <a:lstStyle/>
          <a:p>
            <a:pPr algn="just"/>
            <a:r>
              <a:rPr lang="ka-GE" sz="2800" dirty="0">
                <a:effectLst/>
                <a:latin typeface="Times New Roman" panose="02020603050405020304" pitchFamily="18" charset="0"/>
                <a:ea typeface="Times New Roman" panose="02020603050405020304" pitchFamily="18" charset="0"/>
              </a:rPr>
              <a:t>მენტორინგის </a:t>
            </a:r>
            <a:r>
              <a:rPr lang="en-US" sz="2800" dirty="0">
                <a:effectLst/>
                <a:latin typeface="Times New Roman" panose="02020603050405020304" pitchFamily="18" charset="0"/>
                <a:ea typeface="Times New Roman" panose="02020603050405020304" pitchFamily="18" charset="0"/>
              </a:rPr>
              <a:t> </a:t>
            </a:r>
            <a:r>
              <a:rPr lang="ka-GE" sz="2800" dirty="0">
                <a:latin typeface="Times New Roman" panose="02020603050405020304" pitchFamily="18" charset="0"/>
                <a:ea typeface="Times New Roman" panose="02020603050405020304" pitchFamily="18" charset="0"/>
              </a:rPr>
              <a:t>მიზნით შემოთავაზებულია შემდეგი </a:t>
            </a:r>
            <a:r>
              <a:rPr lang="ka-GE" sz="2800" dirty="0">
                <a:effectLst/>
                <a:latin typeface="Times New Roman" panose="02020603050405020304" pitchFamily="18" charset="0"/>
                <a:ea typeface="Times New Roman" panose="02020603050405020304" pitchFamily="18" charset="0"/>
              </a:rPr>
              <a:t>მოდელები (</a:t>
            </a:r>
            <a:r>
              <a:rPr lang="ka-GE" sz="2800" dirty="0">
                <a:latin typeface="Times New Roman" panose="02020603050405020304" pitchFamily="18" charset="0"/>
                <a:ea typeface="Times New Roman" panose="02020603050405020304" pitchFamily="18" charset="0"/>
              </a:rPr>
              <a:t>სამუშაო </a:t>
            </a:r>
            <a:r>
              <a:rPr lang="ka-GE" sz="2800" dirty="0">
                <a:effectLst/>
                <a:latin typeface="Times New Roman" panose="02020603050405020304" pitchFamily="18" charset="0"/>
                <a:ea typeface="Times New Roman" panose="02020603050405020304" pitchFamily="18" charset="0"/>
              </a:rPr>
              <a:t>ვერსია)</a:t>
            </a:r>
            <a:endParaRPr lang="en-US" sz="2800" dirty="0"/>
          </a:p>
        </p:txBody>
      </p:sp>
      <p:pic>
        <p:nvPicPr>
          <p:cNvPr id="5" name="Picture 4">
            <a:extLst>
              <a:ext uri="{FF2B5EF4-FFF2-40B4-BE49-F238E27FC236}">
                <a16:creationId xmlns:a16="http://schemas.microsoft.com/office/drawing/2014/main" id="{C6E1F737-753F-4C9E-9D66-365227266441}"/>
              </a:ext>
            </a:extLst>
          </p:cNvPr>
          <p:cNvPicPr>
            <a:picLocks noChangeAspect="1"/>
          </p:cNvPicPr>
          <p:nvPr/>
        </p:nvPicPr>
        <p:blipFill>
          <a:blip r:embed="rId4"/>
          <a:stretch>
            <a:fillRect/>
          </a:stretch>
        </p:blipFill>
        <p:spPr>
          <a:xfrm>
            <a:off x="9396694" y="3585824"/>
            <a:ext cx="8187869" cy="4605676"/>
          </a:xfrm>
          <a:prstGeom prst="rect">
            <a:avLst/>
          </a:prstGeom>
        </p:spPr>
      </p:pic>
    </p:spTree>
    <p:extLst>
      <p:ext uri="{BB962C8B-B14F-4D97-AF65-F5344CB8AC3E}">
        <p14:creationId xmlns:p14="http://schemas.microsoft.com/office/powerpoint/2010/main" val="1620942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95C54B-AFB5-4826-B581-8CD984B806CA}"/>
              </a:ext>
            </a:extLst>
          </p:cNvPr>
          <p:cNvPicPr>
            <a:picLocks noChangeAspect="1"/>
          </p:cNvPicPr>
          <p:nvPr/>
        </p:nvPicPr>
        <p:blipFill>
          <a:blip r:embed="rId2"/>
          <a:stretch>
            <a:fillRect/>
          </a:stretch>
        </p:blipFill>
        <p:spPr>
          <a:xfrm>
            <a:off x="4343400" y="495300"/>
            <a:ext cx="8915400" cy="9220199"/>
          </a:xfrm>
          <a:prstGeom prst="rect">
            <a:avLst/>
          </a:prstGeom>
        </p:spPr>
      </p:pic>
    </p:spTree>
    <p:extLst>
      <p:ext uri="{BB962C8B-B14F-4D97-AF65-F5344CB8AC3E}">
        <p14:creationId xmlns:p14="http://schemas.microsoft.com/office/powerpoint/2010/main" val="260251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3589" y="1888977"/>
            <a:ext cx="16106211" cy="1144270"/>
            <a:chOff x="0" y="0"/>
            <a:chExt cx="9640922" cy="2367930"/>
          </a:xfrm>
        </p:grpSpPr>
        <p:sp>
          <p:nvSpPr>
            <p:cNvPr id="3" name="TextBox 3"/>
            <p:cNvSpPr txBox="1"/>
            <p:nvPr/>
          </p:nvSpPr>
          <p:spPr>
            <a:xfrm>
              <a:off x="0" y="76200"/>
              <a:ext cx="9640922" cy="1642533"/>
            </a:xfrm>
            <a:prstGeom prst="rect">
              <a:avLst/>
            </a:prstGeom>
          </p:spPr>
          <p:txBody>
            <a:bodyPr lIns="0" tIns="0" rIns="0" bIns="0" rtlCol="0" anchor="t">
              <a:spAutoFit/>
            </a:bodyPr>
            <a:lstStyle/>
            <a:p>
              <a:pPr marL="0" lvl="0" indent="0" algn="l">
                <a:lnSpc>
                  <a:spcPts val="9349"/>
                </a:lnSpc>
                <a:spcBef>
                  <a:spcPct val="0"/>
                </a:spcBef>
              </a:pPr>
              <a:endParaRPr lang="en-US" sz="8499" dirty="0">
                <a:solidFill>
                  <a:srgbClr val="000000"/>
                </a:solidFill>
                <a:latin typeface="Hammersmith One Bold"/>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0" y="1934553"/>
              <a:ext cx="5864091" cy="433377"/>
            </a:xfrm>
            <a:prstGeom prst="rect">
              <a:avLst/>
            </a:prstGeom>
          </p:spPr>
        </p:pic>
      </p:grpSp>
      <p:sp>
        <p:nvSpPr>
          <p:cNvPr id="12" name="TextBox 12"/>
          <p:cNvSpPr txBox="1"/>
          <p:nvPr/>
        </p:nvSpPr>
        <p:spPr>
          <a:xfrm>
            <a:off x="1343589" y="3310795"/>
            <a:ext cx="15039411" cy="2142766"/>
          </a:xfrm>
          <a:prstGeom prst="rect">
            <a:avLst/>
          </a:prstGeom>
          <a:solidFill>
            <a:schemeClr val="bg1"/>
          </a:solidFill>
        </p:spPr>
        <p:txBody>
          <a:bodyPr wrap="square" lIns="0" tIns="0" rIns="0" bIns="0" rtlCol="0" anchor="t">
            <a:spAutoFit/>
          </a:bodyPr>
          <a:lstStyle/>
          <a:p>
            <a:pPr marL="0" indent="0" algn="just">
              <a:lnSpc>
                <a:spcPct val="150000"/>
              </a:lnSpc>
              <a:buNone/>
            </a:pPr>
            <a:r>
              <a:rPr lang="ka-GE" sz="3200">
                <a:effectLst/>
                <a:latin typeface="Times New Roman" panose="02020603050405020304" pitchFamily="18" charset="0"/>
                <a:ea typeface="Times New Roman" panose="02020603050405020304" pitchFamily="18" charset="0"/>
              </a:rPr>
              <a:t>პროექტის შემდეგი პერიოდი ფოკუსირებული იქნება მენტორინგის მოდელების პილოტირებაზე, უკუკავშირის შედეგების ანალიზსა და საჭიროების შემთხვევაში მათ მოდიფიცირებაზე. </a:t>
            </a:r>
            <a:endParaRPr lang="en-US" sz="4000" dirty="0"/>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rot="5400000">
            <a:off x="12761773" y="4742132"/>
            <a:ext cx="10861953" cy="802736"/>
          </a:xfrm>
          <a:prstGeom prst="rect">
            <a:avLst/>
          </a:prstGeom>
        </p:spPr>
      </p:pic>
      <p:sp>
        <p:nvSpPr>
          <p:cNvPr id="19" name="TextBox 18">
            <a:extLst>
              <a:ext uri="{FF2B5EF4-FFF2-40B4-BE49-F238E27FC236}">
                <a16:creationId xmlns:a16="http://schemas.microsoft.com/office/drawing/2014/main" id="{C126D876-D7E5-4C81-97C4-CA2032F5E35D}"/>
              </a:ext>
            </a:extLst>
          </p:cNvPr>
          <p:cNvSpPr txBox="1"/>
          <p:nvPr/>
        </p:nvSpPr>
        <p:spPr>
          <a:xfrm>
            <a:off x="2401028" y="419101"/>
            <a:ext cx="12457972" cy="1569660"/>
          </a:xfrm>
          <a:prstGeom prst="rect">
            <a:avLst/>
          </a:prstGeom>
          <a:noFill/>
        </p:spPr>
        <p:txBody>
          <a:bodyPr wrap="square">
            <a:spAutoFit/>
          </a:bodyPr>
          <a:lstStyle/>
          <a:p>
            <a:pPr algn="ctr"/>
            <a:r>
              <a:rPr lang="en-US" sz="3200" b="1" dirty="0"/>
              <a:t>WP 3.</a:t>
            </a:r>
            <a:r>
              <a:rPr lang="ru-RU" sz="3200" dirty="0"/>
              <a:t> </a:t>
            </a:r>
            <a:r>
              <a:rPr lang="ka-GE" sz="3200" b="1" dirty="0">
                <a:latin typeface="Times New Roman" panose="02020603050405020304" pitchFamily="18" charset="0"/>
                <a:cs typeface="Times New Roman" panose="02020603050405020304" pitchFamily="18" charset="0"/>
              </a:rPr>
              <a:t>სასკოლო მენტორინგის მოდელის გამოყენება ციფრული კომპეტენციების გაზომვის მიზნით</a:t>
            </a:r>
            <a:br>
              <a:rPr lang="en-US" sz="3200" dirty="0"/>
            </a:br>
            <a:endParaRPr lang="en-US" sz="3200" dirty="0"/>
          </a:p>
        </p:txBody>
      </p:sp>
      <p:sp>
        <p:nvSpPr>
          <p:cNvPr id="21" name="TextBox 20">
            <a:extLst>
              <a:ext uri="{FF2B5EF4-FFF2-40B4-BE49-F238E27FC236}">
                <a16:creationId xmlns:a16="http://schemas.microsoft.com/office/drawing/2014/main" id="{A82970CF-4CCD-435D-82CA-C7C64772DD2B}"/>
              </a:ext>
            </a:extLst>
          </p:cNvPr>
          <p:cNvSpPr txBox="1"/>
          <p:nvPr/>
        </p:nvSpPr>
        <p:spPr>
          <a:xfrm>
            <a:off x="1343589" y="1729468"/>
            <a:ext cx="16106211" cy="523220"/>
          </a:xfrm>
          <a:prstGeom prst="rect">
            <a:avLst/>
          </a:prstGeom>
          <a:noFill/>
        </p:spPr>
        <p:txBody>
          <a:bodyPr wrap="square">
            <a:spAutoFit/>
          </a:bodyPr>
          <a:lstStyle/>
          <a:p>
            <a:pPr algn="just"/>
            <a:r>
              <a:rPr lang="ka-GE" sz="2800" b="0" u="none" strike="noStrike" kern="1600" dirty="0">
                <a:effectLst/>
                <a:latin typeface="Times New Roman" panose="02020603050405020304" pitchFamily="18" charset="0"/>
                <a:ea typeface="Times New Roman" panose="02020603050405020304" pitchFamily="18" charset="0"/>
              </a:rPr>
              <a:t> </a:t>
            </a:r>
            <a:endParaRPr lang="en-US" sz="2800" dirty="0"/>
          </a:p>
        </p:txBody>
      </p:sp>
    </p:spTree>
    <p:extLst>
      <p:ext uri="{BB962C8B-B14F-4D97-AF65-F5344CB8AC3E}">
        <p14:creationId xmlns:p14="http://schemas.microsoft.com/office/powerpoint/2010/main" val="256711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5834" y="190500"/>
            <a:ext cx="8045643" cy="10261422"/>
          </a:xfrm>
          <a:prstGeom prst="rect">
            <a:avLst/>
          </a:prstGeom>
          <a:solidFill>
            <a:srgbClr val="FFB923"/>
          </a:solidFill>
        </p:spPr>
        <p:txBody>
          <a:bodyPr/>
          <a:lstStyle/>
          <a:p>
            <a:pPr algn="ctr"/>
            <a:endParaRPr lang="ka-GE" dirty="0"/>
          </a:p>
          <a:p>
            <a:pPr algn="ctr"/>
            <a:endParaRPr lang="ka-GE" dirty="0"/>
          </a:p>
          <a:p>
            <a:pPr algn="ctr"/>
            <a:endParaRPr lang="ka-GE" dirty="0"/>
          </a:p>
          <a:p>
            <a:pPr algn="ctr"/>
            <a:endParaRPr lang="ka-GE" sz="4800" dirty="0"/>
          </a:p>
          <a:p>
            <a:pPr algn="ctr"/>
            <a:endParaRPr lang="ka-GE" sz="4800" dirty="0"/>
          </a:p>
          <a:p>
            <a:pPr algn="ctr"/>
            <a:r>
              <a:rPr lang="ka-GE" sz="4800" dirty="0"/>
              <a:t>გმადლობთ ყურადღებისთვის!</a:t>
            </a:r>
            <a:endParaRPr lang="en-US" sz="4800" dirty="0"/>
          </a:p>
        </p:txBody>
      </p:sp>
      <p:grpSp>
        <p:nvGrpSpPr>
          <p:cNvPr id="3" name="Group 3"/>
          <p:cNvGrpSpPr/>
          <p:nvPr/>
        </p:nvGrpSpPr>
        <p:grpSpPr>
          <a:xfrm>
            <a:off x="2133600" y="3225047"/>
            <a:ext cx="14682090" cy="6290136"/>
            <a:chOff x="0" y="76200"/>
            <a:chExt cx="22501288" cy="7079848"/>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0" y="2235510"/>
              <a:ext cx="6071136" cy="1380843"/>
            </a:xfrm>
            <a:prstGeom prst="rect">
              <a:avLst/>
            </a:prstGeom>
          </p:spPr>
        </p:pic>
        <p:sp>
          <p:nvSpPr>
            <p:cNvPr id="5" name="TextBox 5"/>
            <p:cNvSpPr txBox="1"/>
            <p:nvPr/>
          </p:nvSpPr>
          <p:spPr>
            <a:xfrm>
              <a:off x="0" y="76200"/>
              <a:ext cx="8345675" cy="1145341"/>
            </a:xfrm>
            <a:prstGeom prst="rect">
              <a:avLst/>
            </a:prstGeom>
          </p:spPr>
          <p:txBody>
            <a:bodyPr lIns="0" tIns="0" rIns="0" bIns="0" rtlCol="0" anchor="t">
              <a:spAutoFit/>
            </a:bodyPr>
            <a:lstStyle/>
            <a:p>
              <a:pPr marL="0" lvl="0" indent="0">
                <a:lnSpc>
                  <a:spcPts val="9349"/>
                </a:lnSpc>
                <a:spcBef>
                  <a:spcPct val="0"/>
                </a:spcBef>
              </a:pPr>
              <a:endParaRPr lang="en-US" sz="3200" b="1" i="1" dirty="0">
                <a:latin typeface="Hammersmith One Bold"/>
              </a:endParaRPr>
            </a:p>
          </p:txBody>
        </p:sp>
        <p:sp>
          <p:nvSpPr>
            <p:cNvPr id="6" name="TextBox 6"/>
            <p:cNvSpPr txBox="1"/>
            <p:nvPr/>
          </p:nvSpPr>
          <p:spPr>
            <a:xfrm>
              <a:off x="11211035" y="348643"/>
              <a:ext cx="11290253" cy="6807405"/>
            </a:xfrm>
            <a:prstGeom prst="rect">
              <a:avLst/>
            </a:prstGeom>
          </p:spPr>
          <p:txBody>
            <a:bodyPr wrap="square" lIns="0" tIns="0" rIns="0" bIns="0" rtlCol="0" anchor="t">
              <a:spAutoFit/>
            </a:bodyPr>
            <a:lstStyle/>
            <a:p>
              <a:pPr>
                <a:lnSpc>
                  <a:spcPts val="4200"/>
                </a:lnSpc>
              </a:pPr>
              <a:r>
                <a:rPr lang="ka-GE" sz="2800" dirty="0">
                  <a:latin typeface="Clear Sans Regular"/>
                </a:rPr>
                <a:t>მადონა მიქელაძე</a:t>
              </a:r>
            </a:p>
            <a:p>
              <a:pPr>
                <a:lnSpc>
                  <a:spcPts val="4200"/>
                </a:lnSpc>
              </a:pPr>
              <a:r>
                <a:rPr lang="ka-GE" sz="2800" dirty="0">
                  <a:latin typeface="Clear Sans Regular"/>
                </a:rPr>
                <a:t>ელ.ფოსტა: </a:t>
              </a:r>
              <a:r>
                <a:rPr lang="en-US" sz="2800" dirty="0">
                  <a:latin typeface="Clear Sans Regular"/>
                  <a:hlinkClick r:id="rId4">
                    <a:extLst>
                      <a:ext uri="{A12FA001-AC4F-418D-AE19-62706E023703}">
                        <ahyp:hlinkClr xmlns:ahyp="http://schemas.microsoft.com/office/drawing/2018/hyperlinkcolor" val="tx"/>
                      </a:ext>
                    </a:extLst>
                  </a:hlinkClick>
                </a:rPr>
                <a:t>madona.mikeladze@bsu.edu.ge</a:t>
              </a:r>
              <a:endParaRPr lang="en-US" sz="2800" dirty="0">
                <a:latin typeface="Clear Sans Regular"/>
              </a:endParaRPr>
            </a:p>
            <a:p>
              <a:pPr>
                <a:lnSpc>
                  <a:spcPts val="4200"/>
                </a:lnSpc>
              </a:pPr>
              <a:r>
                <a:rPr lang="ka-GE" sz="2800" dirty="0">
                  <a:latin typeface="Clear Sans Regular"/>
                </a:rPr>
                <a:t>ტელ</a:t>
              </a:r>
              <a:r>
                <a:rPr lang="en-US" sz="2800" dirty="0">
                  <a:latin typeface="Clear Sans Regular"/>
                </a:rPr>
                <a:t>.: 577 141011</a:t>
              </a:r>
            </a:p>
            <a:p>
              <a:pPr>
                <a:lnSpc>
                  <a:spcPts val="4200"/>
                </a:lnSpc>
              </a:pPr>
              <a:endParaRPr lang="en-US" sz="2800" dirty="0">
                <a:latin typeface="Clear Sans Regular"/>
              </a:endParaRPr>
            </a:p>
            <a:p>
              <a:pPr>
                <a:lnSpc>
                  <a:spcPts val="4200"/>
                </a:lnSpc>
              </a:pPr>
              <a:r>
                <a:rPr lang="ka-GE" sz="2800" dirty="0">
                  <a:latin typeface="Clear Sans Regular"/>
                </a:rPr>
                <a:t>ნინო ნაკაშიძე</a:t>
              </a:r>
            </a:p>
            <a:p>
              <a:pPr>
                <a:lnSpc>
                  <a:spcPts val="4200"/>
                </a:lnSpc>
              </a:pPr>
              <a:r>
                <a:rPr lang="ka-GE" sz="2800" dirty="0">
                  <a:latin typeface="Clear Sans Regular"/>
                </a:rPr>
                <a:t>ელ.ფოსტა:</a:t>
              </a:r>
              <a:r>
                <a:rPr lang="ru-RU" sz="2800" dirty="0">
                  <a:latin typeface="Clear Sans Regular"/>
                </a:rPr>
                <a:t> </a:t>
              </a:r>
              <a:r>
                <a:rPr lang="en-US" sz="2800" dirty="0">
                  <a:latin typeface="Clear Sans Regular"/>
                </a:rPr>
                <a:t>nakashidzeninuca@gmail.com</a:t>
              </a:r>
              <a:endParaRPr lang="ka-GE" sz="2800" dirty="0">
                <a:latin typeface="Clear Sans Regular"/>
              </a:endParaRPr>
            </a:p>
            <a:p>
              <a:pPr>
                <a:lnSpc>
                  <a:spcPts val="4200"/>
                </a:lnSpc>
              </a:pPr>
              <a:r>
                <a:rPr lang="ka-GE" sz="2800" dirty="0">
                  <a:latin typeface="Clear Sans Regular"/>
                </a:rPr>
                <a:t>ტელ.:</a:t>
              </a:r>
              <a:r>
                <a:rPr lang="en-US" sz="2800" dirty="0">
                  <a:latin typeface="Clear Sans Regular"/>
                </a:rPr>
                <a:t> 577 270235</a:t>
              </a:r>
              <a:endParaRPr lang="ka-GE" sz="2800" dirty="0">
                <a:latin typeface="Clear Sans Regular"/>
              </a:endParaRPr>
            </a:p>
            <a:p>
              <a:pPr>
                <a:lnSpc>
                  <a:spcPts val="4200"/>
                </a:lnSpc>
              </a:pPr>
              <a:endParaRPr lang="ka-GE" sz="2800" dirty="0">
                <a:latin typeface="Clear Sans Regular"/>
              </a:endParaRPr>
            </a:p>
            <a:p>
              <a:pPr>
                <a:lnSpc>
                  <a:spcPts val="4200"/>
                </a:lnSpc>
              </a:pPr>
              <a:r>
                <a:rPr lang="ka-GE" sz="2800" dirty="0">
                  <a:latin typeface="Clear Sans Regular"/>
                </a:rPr>
                <a:t>პროექტის ვებ-გვერდი: </a:t>
              </a:r>
              <a:r>
                <a:rPr lang="en-US" sz="2800" dirty="0">
                  <a:latin typeface="Clear Sans Regular"/>
                  <a:hlinkClick r:id="rId5"/>
                </a:rPr>
                <a:t>https://www.ihub4schools.eu/</a:t>
              </a:r>
              <a:endParaRPr lang="en-US" sz="2800" dirty="0">
                <a:latin typeface="Clear Sans Regular"/>
              </a:endParaRPr>
            </a:p>
            <a:p>
              <a:pPr>
                <a:lnSpc>
                  <a:spcPts val="4200"/>
                </a:lnSpc>
              </a:pPr>
              <a:endParaRPr lang="en-US" sz="2800" dirty="0">
                <a:latin typeface="Clear Sans Regular"/>
              </a:endParaRPr>
            </a:p>
          </p:txBody>
        </p:sp>
      </p:grpSp>
      <p:sp>
        <p:nvSpPr>
          <p:cNvPr id="7" name="AutoShape 7"/>
          <p:cNvSpPr/>
          <p:nvPr/>
        </p:nvSpPr>
        <p:spPr>
          <a:xfrm>
            <a:off x="10176524" y="3637546"/>
            <a:ext cx="6258166" cy="0"/>
          </a:xfrm>
          <a:prstGeom prst="line">
            <a:avLst/>
          </a:prstGeom>
          <a:ln w="19050" cap="rnd">
            <a:solidFill>
              <a:srgbClr val="FFB923"/>
            </a:solidFill>
            <a:prstDash val="solid"/>
            <a:headEnd type="none" w="sm" len="sm"/>
            <a:tailEnd type="none" w="sm" len="sm"/>
          </a:ln>
        </p:spPr>
      </p:sp>
      <p:sp>
        <p:nvSpPr>
          <p:cNvPr id="8" name="AutoShape 8"/>
          <p:cNvSpPr/>
          <p:nvPr/>
        </p:nvSpPr>
        <p:spPr>
          <a:xfrm>
            <a:off x="10176524" y="6630404"/>
            <a:ext cx="6258166" cy="0"/>
          </a:xfrm>
          <a:prstGeom prst="line">
            <a:avLst/>
          </a:prstGeom>
          <a:ln w="19050" cap="rnd">
            <a:solidFill>
              <a:srgbClr val="FFB923"/>
            </a:solidFill>
            <a:prstDash val="solid"/>
            <a:headEnd type="none" w="sm" len="sm"/>
            <a:tailEnd type="none" w="sm" len="sm"/>
          </a:ln>
        </p:spPr>
      </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035086" y="1022314"/>
            <a:ext cx="689712" cy="702485"/>
          </a:xfrm>
          <a:prstGeom prst="rect">
            <a:avLst/>
          </a:prstGeom>
        </p:spPr>
      </p:pic>
      <p:sp>
        <p:nvSpPr>
          <p:cNvPr id="20" name="TextBox 19">
            <a:extLst>
              <a:ext uri="{FF2B5EF4-FFF2-40B4-BE49-F238E27FC236}">
                <a16:creationId xmlns:a16="http://schemas.microsoft.com/office/drawing/2014/main" id="{20AA8C63-B73F-4C23-96DD-511F63290793}"/>
              </a:ext>
            </a:extLst>
          </p:cNvPr>
          <p:cNvSpPr txBox="1"/>
          <p:nvPr/>
        </p:nvSpPr>
        <p:spPr>
          <a:xfrm>
            <a:off x="9982200" y="-1"/>
            <a:ext cx="6452490" cy="2302553"/>
          </a:xfrm>
          <a:prstGeom prst="rect">
            <a:avLst/>
          </a:prstGeom>
          <a:noFill/>
        </p:spPr>
        <p:txBody>
          <a:bodyPr wrap="square">
            <a:spAutoFit/>
          </a:bodyPr>
          <a:lstStyle/>
          <a:p>
            <a:pPr marL="0" lvl="0" indent="0">
              <a:lnSpc>
                <a:spcPts val="9349"/>
              </a:lnSpc>
              <a:spcBef>
                <a:spcPct val="0"/>
              </a:spcBef>
            </a:pPr>
            <a:endParaRPr lang="ka-GE" sz="3200" b="1" i="1" dirty="0">
              <a:latin typeface="Hammersmith One Bold"/>
            </a:endParaRPr>
          </a:p>
          <a:p>
            <a:pPr marL="0" lvl="0" indent="0">
              <a:lnSpc>
                <a:spcPts val="9349"/>
              </a:lnSpc>
              <a:spcBef>
                <a:spcPct val="0"/>
              </a:spcBef>
            </a:pPr>
            <a:r>
              <a:rPr lang="ka-GE" sz="3200" b="1" i="1" dirty="0">
                <a:latin typeface="Hammersmith One Bold"/>
              </a:rPr>
              <a:t>დაგვიკავშირდით:</a:t>
            </a:r>
            <a:endParaRPr lang="en-US" sz="3200" b="1" i="1" dirty="0">
              <a:latin typeface="Hammersmith One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0568679F-B733-46C6-803D-69AE6F46E4AB}"/>
              </a:ext>
            </a:extLst>
          </p:cNvPr>
          <p:cNvGraphicFramePr/>
          <p:nvPr>
            <p:extLst>
              <p:ext uri="{D42A27DB-BD31-4B8C-83A1-F6EECF244321}">
                <p14:modId xmlns:p14="http://schemas.microsoft.com/office/powerpoint/2010/main" val="554630862"/>
              </p:ext>
            </p:extLst>
          </p:nvPr>
        </p:nvGraphicFramePr>
        <p:xfrm>
          <a:off x="6019800" y="4305300"/>
          <a:ext cx="11353800" cy="4876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60" t="21264" r="6608" b="71845"/>
          <a:stretch>
            <a:fillRect/>
          </a:stretch>
        </p:blipFill>
        <p:spPr>
          <a:xfrm rot="5400000">
            <a:off x="12761773" y="4742132"/>
            <a:ext cx="10861953" cy="802736"/>
          </a:xfrm>
          <a:prstGeom prst="rect">
            <a:avLst/>
          </a:prstGeom>
        </p:spPr>
      </p:pic>
      <p:sp>
        <p:nvSpPr>
          <p:cNvPr id="9" name="AutoShape 6">
            <a:extLst>
              <a:ext uri="{FF2B5EF4-FFF2-40B4-BE49-F238E27FC236}">
                <a16:creationId xmlns:a16="http://schemas.microsoft.com/office/drawing/2014/main" id="{942DBAD6-11E4-4696-9273-31D113B800DF}"/>
              </a:ext>
            </a:extLst>
          </p:cNvPr>
          <p:cNvSpPr/>
          <p:nvPr/>
        </p:nvSpPr>
        <p:spPr>
          <a:xfrm>
            <a:off x="-212545" y="1"/>
            <a:ext cx="5241745" cy="10287000"/>
          </a:xfrm>
          <a:prstGeom prst="rect">
            <a:avLst/>
          </a:prstGeom>
          <a:solidFill>
            <a:srgbClr val="FFC000"/>
          </a:solidFill>
        </p:spPr>
        <p:txBody>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ka-GE" sz="2800" dirty="0">
              <a:latin typeface="Times New Roman" panose="02020603050405020304" pitchFamily="18" charset="0"/>
              <a:cs typeface="Times New Roman" panose="02020603050405020304" pitchFamily="18" charset="0"/>
            </a:endParaRPr>
          </a:p>
          <a:p>
            <a:pPr algn="ctr"/>
            <a:endParaRPr lang="ka-GE" sz="2800" dirty="0">
              <a:latin typeface="Times New Roman" panose="02020603050405020304" pitchFamily="18" charset="0"/>
              <a:cs typeface="Times New Roman" panose="02020603050405020304" pitchFamily="18" charset="0"/>
            </a:endParaRPr>
          </a:p>
          <a:p>
            <a:pPr algn="ctr"/>
            <a:endParaRPr lang="ka-GE" sz="2800" dirty="0">
              <a:latin typeface="Times New Roman" panose="02020603050405020304" pitchFamily="18" charset="0"/>
              <a:cs typeface="Times New Roman" panose="02020603050405020304" pitchFamily="18" charset="0"/>
            </a:endParaRPr>
          </a:p>
          <a:p>
            <a:pPr algn="ctr"/>
            <a:r>
              <a:rPr lang="ka-GE" sz="3600" b="1" i="1" dirty="0">
                <a:latin typeface="Times New Roman" panose="02020603050405020304" pitchFamily="18" charset="0"/>
                <a:cs typeface="Times New Roman" panose="02020603050405020304" pitchFamily="18" charset="0"/>
              </a:rPr>
              <a:t>პროექტის მიზნები:</a:t>
            </a:r>
            <a:endParaRPr lang="en-US" sz="3600" b="1" i="1" dirty="0">
              <a:latin typeface="Times New Roman" panose="02020603050405020304" pitchFamily="18"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0B57CBFB-CC3C-4C0F-85F3-4505A16899D7}"/>
              </a:ext>
            </a:extLst>
          </p:cNvPr>
          <p:cNvGraphicFramePr/>
          <p:nvPr>
            <p:extLst>
              <p:ext uri="{D42A27DB-BD31-4B8C-83A1-F6EECF244321}">
                <p14:modId xmlns:p14="http://schemas.microsoft.com/office/powerpoint/2010/main" val="2535726418"/>
              </p:ext>
            </p:extLst>
          </p:nvPr>
        </p:nvGraphicFramePr>
        <p:xfrm>
          <a:off x="6019800" y="1357945"/>
          <a:ext cx="11353800" cy="233775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2" name="Picture 11">
            <a:extLst>
              <a:ext uri="{FF2B5EF4-FFF2-40B4-BE49-F238E27FC236}">
                <a16:creationId xmlns:a16="http://schemas.microsoft.com/office/drawing/2014/main" id="{E43B51AC-8BBA-452E-8772-4ABFBC0372B4}"/>
              </a:ext>
            </a:extLst>
          </p:cNvPr>
          <p:cNvPicPr>
            <a:picLocks noChangeAspect="1"/>
          </p:cNvPicPr>
          <p:nvPr/>
        </p:nvPicPr>
        <p:blipFill>
          <a:blip r:embed="rId14"/>
          <a:stretch>
            <a:fillRect/>
          </a:stretch>
        </p:blipFill>
        <p:spPr>
          <a:xfrm>
            <a:off x="-212545" y="0"/>
            <a:ext cx="5800725" cy="33147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5835" y="190500"/>
            <a:ext cx="5953966" cy="10261422"/>
          </a:xfrm>
          <a:prstGeom prst="rect">
            <a:avLst/>
          </a:prstGeom>
          <a:solidFill>
            <a:srgbClr val="FFB923"/>
          </a:solidFill>
        </p:spPr>
        <p:txBody>
          <a:bodyPr/>
          <a:lstStyle/>
          <a:p>
            <a:pPr algn="ctr"/>
            <a:endParaRPr lang="ka-GE" dirty="0"/>
          </a:p>
          <a:p>
            <a:pPr algn="ctr"/>
            <a:endParaRPr lang="ka-GE" dirty="0"/>
          </a:p>
          <a:p>
            <a:pPr algn="ctr"/>
            <a:endParaRPr lang="ka-GE" dirty="0"/>
          </a:p>
          <a:p>
            <a:pPr algn="ctr"/>
            <a:endParaRPr lang="ka-GE" sz="4800" dirty="0"/>
          </a:p>
          <a:p>
            <a:pPr algn="ctr"/>
            <a:endParaRPr lang="ka-GE" sz="4800" dirty="0"/>
          </a:p>
          <a:p>
            <a:pPr algn="ctr"/>
            <a:r>
              <a:rPr lang="ka-GE" sz="3600" b="1" dirty="0">
                <a:effectLst/>
                <a:latin typeface="Sylfaen" panose="010A0502050306030303" pitchFamily="18" charset="0"/>
                <a:ea typeface="Calibri" panose="020F0502020204030204" pitchFamily="34" charset="0"/>
              </a:rPr>
              <a:t>როგორია ციფრული კომპტენციების ფლობის უნარი თქვენს სკოლაში (საერთო მდგომარეობა)</a:t>
            </a:r>
            <a:r>
              <a:rPr lang="en-US" sz="3600" b="1" dirty="0">
                <a:effectLst/>
                <a:latin typeface="Sylfaen" panose="010A0502050306030303" pitchFamily="18" charset="0"/>
                <a:ea typeface="Calibri" panose="020F0502020204030204" pitchFamily="34" charset="0"/>
              </a:rPr>
              <a:t>?</a:t>
            </a:r>
            <a:endParaRPr lang="en-US" sz="3600" b="1" dirty="0">
              <a:effectLst/>
              <a:latin typeface="Times New Roman" panose="02020603050405020304" pitchFamily="18" charset="0"/>
              <a:ea typeface="Times New Roman" panose="02020603050405020304" pitchFamily="18" charset="0"/>
            </a:endParaRPr>
          </a:p>
        </p:txBody>
      </p:sp>
      <p:sp>
        <p:nvSpPr>
          <p:cNvPr id="7" name="AutoShape 7"/>
          <p:cNvSpPr/>
          <p:nvPr/>
        </p:nvSpPr>
        <p:spPr>
          <a:xfrm>
            <a:off x="9144000" y="2476500"/>
            <a:ext cx="6258166" cy="0"/>
          </a:xfrm>
          <a:prstGeom prst="line">
            <a:avLst/>
          </a:prstGeom>
          <a:ln w="19050" cap="rnd">
            <a:solidFill>
              <a:srgbClr val="FFB923"/>
            </a:solidFill>
            <a:prstDash val="solid"/>
            <a:headEnd type="none" w="sm" len="sm"/>
            <a:tailEnd type="none" w="sm" len="sm"/>
          </a:ln>
        </p:spPr>
        <p:txBody>
          <a:bodyPr/>
          <a:lstStyle/>
          <a:p>
            <a:endParaRPr lang="en-US" dirty="0"/>
          </a:p>
        </p:txBody>
      </p:sp>
      <p:sp>
        <p:nvSpPr>
          <p:cNvPr id="8" name="AutoShape 8"/>
          <p:cNvSpPr/>
          <p:nvPr/>
        </p:nvSpPr>
        <p:spPr>
          <a:xfrm>
            <a:off x="10176524" y="6630404"/>
            <a:ext cx="6258166" cy="0"/>
          </a:xfrm>
          <a:prstGeom prst="line">
            <a:avLst/>
          </a:prstGeom>
          <a:ln w="19050" cap="rnd">
            <a:solidFill>
              <a:srgbClr val="FFB923"/>
            </a:solidFill>
            <a:prstDash val="solid"/>
            <a:headEnd type="none" w="sm" len="sm"/>
            <a:tailEnd type="none" w="sm" len="sm"/>
          </a:ln>
        </p:spPr>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35086" y="1022314"/>
            <a:ext cx="689712" cy="702485"/>
          </a:xfrm>
          <a:prstGeom prst="rect">
            <a:avLst/>
          </a:prstGeom>
        </p:spPr>
      </p:pic>
      <p:sp>
        <p:nvSpPr>
          <p:cNvPr id="20" name="TextBox 19">
            <a:extLst>
              <a:ext uri="{FF2B5EF4-FFF2-40B4-BE49-F238E27FC236}">
                <a16:creationId xmlns:a16="http://schemas.microsoft.com/office/drawing/2014/main" id="{20AA8C63-B73F-4C23-96DD-511F63290793}"/>
              </a:ext>
            </a:extLst>
          </p:cNvPr>
          <p:cNvSpPr txBox="1"/>
          <p:nvPr/>
        </p:nvSpPr>
        <p:spPr>
          <a:xfrm>
            <a:off x="6400800" y="876303"/>
            <a:ext cx="11506200" cy="7478970"/>
          </a:xfrm>
          <a:prstGeom prst="rect">
            <a:avLst/>
          </a:prstGeom>
          <a:noFill/>
        </p:spPr>
        <p:txBody>
          <a:bodyPr wrap="square">
            <a:spAutoFit/>
          </a:bodyPr>
          <a:lstStyle/>
          <a:p>
            <a:pPr marL="0" lvl="0" indent="0">
              <a:spcBef>
                <a:spcPct val="0"/>
              </a:spcBef>
            </a:pPr>
            <a:r>
              <a:rPr lang="ka-GE" sz="3200" dirty="0">
                <a:latin typeface="Hammersmith One Bold"/>
              </a:rPr>
              <a:t>პასუხები:</a:t>
            </a:r>
          </a:p>
          <a:p>
            <a:pPr marL="457200" lvl="0" indent="-457200">
              <a:spcBef>
                <a:spcPct val="0"/>
              </a:spcBef>
              <a:buFontTx/>
              <a:buChar char="-"/>
            </a:pPr>
            <a:r>
              <a:rPr lang="ka-GE" sz="3200" dirty="0">
                <a:latin typeface="Hammersmith One Bold"/>
              </a:rPr>
              <a:t>არაერთგვაროვანი (მასწავლებლების ნაწილი ადრეც იყენებდა ციფრულ კომპ. ნაწილს კი აქვს პრობლემა);  მასწავლებლების ნაწილმა უკვე აითვისა ეს კომპეტენციები. </a:t>
            </a:r>
            <a:r>
              <a:rPr lang="ka-GE" sz="3200" u="sng" dirty="0">
                <a:latin typeface="Hammersmith One Bold"/>
              </a:rPr>
              <a:t>ღიაობაა მაღალი ხარისხის!!</a:t>
            </a:r>
          </a:p>
          <a:p>
            <a:pPr marL="457200" lvl="0" indent="-457200">
              <a:spcBef>
                <a:spcPct val="0"/>
              </a:spcBef>
              <a:buFontTx/>
              <a:buChar char="-"/>
            </a:pPr>
            <a:r>
              <a:rPr lang="ka-GE" sz="3200" u="sng" dirty="0">
                <a:latin typeface="Hammersmith One Bold"/>
              </a:rPr>
              <a:t>ნაწილს უჭირს, მაგრამ ნაწილი ახერხებს. თავდაპირველად გაგვიჭირდა.</a:t>
            </a:r>
          </a:p>
          <a:p>
            <a:pPr marL="457200" lvl="0" indent="-457200">
              <a:spcBef>
                <a:spcPct val="0"/>
              </a:spcBef>
              <a:buFontTx/>
              <a:buChar char="-"/>
            </a:pPr>
            <a:r>
              <a:rPr lang="ka-GE" sz="3200" dirty="0">
                <a:latin typeface="Hammersmith One Bold"/>
              </a:rPr>
              <a:t>გამოცდილება გვაქვს, სხვადასხვა პროექტებში ჩართულობის წყალობით ავიმაღლეთ კომპეტენცია. </a:t>
            </a:r>
          </a:p>
          <a:p>
            <a:pPr marL="457200" lvl="0" indent="-457200">
              <a:spcBef>
                <a:spcPct val="0"/>
              </a:spcBef>
              <a:buFontTx/>
              <a:buChar char="-"/>
            </a:pPr>
            <a:r>
              <a:rPr lang="ka-GE" sz="3200" dirty="0">
                <a:latin typeface="Hammersmith One Bold"/>
              </a:rPr>
              <a:t>დისტანციურმა სწავლებამ აიძულა მასწავლებლები აემაღლებინათ კომპეტენცია. ყველა მასწავლებელი ელემენტარულ უნარებს ფლობს.</a:t>
            </a:r>
          </a:p>
          <a:p>
            <a:pPr marL="457200" lvl="0" indent="-457200">
              <a:spcBef>
                <a:spcPct val="0"/>
              </a:spcBef>
              <a:buFontTx/>
              <a:buChar char="-"/>
            </a:pPr>
            <a:endParaRPr lang="ka-GE" sz="3200" dirty="0">
              <a:latin typeface="Hammersmith One Bold"/>
            </a:endParaRPr>
          </a:p>
          <a:p>
            <a:pPr marL="457200" lvl="0" indent="-457200">
              <a:spcBef>
                <a:spcPct val="0"/>
              </a:spcBef>
              <a:buFontTx/>
              <a:buChar char="-"/>
            </a:pPr>
            <a:endParaRPr lang="ka-GE" sz="3200" dirty="0">
              <a:latin typeface="Hammersmith One Bold"/>
            </a:endParaRPr>
          </a:p>
          <a:p>
            <a:pPr marL="457200" lvl="0" indent="-457200">
              <a:spcBef>
                <a:spcPct val="0"/>
              </a:spcBef>
              <a:buFontTx/>
              <a:buChar char="-"/>
            </a:pPr>
            <a:endParaRPr lang="en-US" sz="3200" u="sng" dirty="0">
              <a:latin typeface="Hammersmith One Bold"/>
            </a:endParaRPr>
          </a:p>
        </p:txBody>
      </p:sp>
    </p:spTree>
    <p:extLst>
      <p:ext uri="{BB962C8B-B14F-4D97-AF65-F5344CB8AC3E}">
        <p14:creationId xmlns:p14="http://schemas.microsoft.com/office/powerpoint/2010/main" val="2334261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5835" y="190500"/>
            <a:ext cx="7401766" cy="10261422"/>
          </a:xfrm>
          <a:prstGeom prst="rect">
            <a:avLst/>
          </a:prstGeom>
          <a:solidFill>
            <a:srgbClr val="FFB923"/>
          </a:solidFill>
        </p:spPr>
        <p:txBody>
          <a:bodyPr/>
          <a:lstStyle/>
          <a:p>
            <a:pPr algn="ctr"/>
            <a:endParaRPr lang="ka-GE" dirty="0"/>
          </a:p>
          <a:p>
            <a:pPr algn="ctr"/>
            <a:endParaRPr lang="ka-GE" dirty="0"/>
          </a:p>
          <a:p>
            <a:pPr algn="ctr"/>
            <a:endParaRPr lang="ka-GE" dirty="0"/>
          </a:p>
          <a:p>
            <a:pPr algn="ctr"/>
            <a:endParaRPr lang="ka-GE" sz="4800" dirty="0"/>
          </a:p>
          <a:p>
            <a:pPr algn="ctr"/>
            <a:endParaRPr lang="ka-GE" sz="3600" b="1" dirty="0"/>
          </a:p>
          <a:p>
            <a:pPr algn="ctr"/>
            <a:r>
              <a:rPr lang="ka-GE" sz="3600" b="1" dirty="0">
                <a:effectLst/>
                <a:latin typeface="Sylfaen" panose="010A0502050306030303" pitchFamily="18" charset="0"/>
                <a:ea typeface="Calibri" panose="020F0502020204030204" pitchFamily="34" charset="0"/>
              </a:rPr>
              <a:t>დისტანციურ სწავლებაზე გადასვლის დროს სკოლამ როგორ დაძლია ციფრულ კომპეტენციებთან დაკავშირებული გამოწვევები?</a:t>
            </a:r>
            <a:endParaRPr lang="en-US" sz="3600" b="1" dirty="0">
              <a:effectLst/>
              <a:latin typeface="Times New Roman" panose="02020603050405020304" pitchFamily="18" charset="0"/>
              <a:ea typeface="Times New Roman" panose="02020603050405020304" pitchFamily="18" charset="0"/>
            </a:endParaRPr>
          </a:p>
          <a:p>
            <a:pPr algn="ctr"/>
            <a:endParaRPr lang="en-US" sz="3600" b="1" dirty="0">
              <a:effectLst/>
              <a:latin typeface="Times New Roman" panose="02020603050405020304" pitchFamily="18" charset="0"/>
              <a:ea typeface="Times New Roman" panose="02020603050405020304" pitchFamily="18" charset="0"/>
            </a:endParaRPr>
          </a:p>
        </p:txBody>
      </p:sp>
      <p:sp>
        <p:nvSpPr>
          <p:cNvPr id="7" name="AutoShape 7"/>
          <p:cNvSpPr/>
          <p:nvPr/>
        </p:nvSpPr>
        <p:spPr>
          <a:xfrm>
            <a:off x="9144000" y="2476500"/>
            <a:ext cx="6258166" cy="0"/>
          </a:xfrm>
          <a:prstGeom prst="line">
            <a:avLst/>
          </a:prstGeom>
          <a:ln w="19050" cap="rnd">
            <a:solidFill>
              <a:srgbClr val="FFB923"/>
            </a:solidFill>
            <a:prstDash val="solid"/>
            <a:headEnd type="none" w="sm" len="sm"/>
            <a:tailEnd type="none" w="sm" len="sm"/>
          </a:ln>
        </p:spPr>
        <p:txBody>
          <a:bodyPr/>
          <a:lstStyle/>
          <a:p>
            <a:endParaRPr lang="en-US" dirty="0"/>
          </a:p>
        </p:txBody>
      </p:sp>
      <p:sp>
        <p:nvSpPr>
          <p:cNvPr id="8" name="AutoShape 8"/>
          <p:cNvSpPr/>
          <p:nvPr/>
        </p:nvSpPr>
        <p:spPr>
          <a:xfrm>
            <a:off x="10176524" y="6630404"/>
            <a:ext cx="6258166" cy="0"/>
          </a:xfrm>
          <a:prstGeom prst="line">
            <a:avLst/>
          </a:prstGeom>
          <a:ln w="19050" cap="rnd">
            <a:solidFill>
              <a:srgbClr val="FFB923"/>
            </a:solidFill>
            <a:prstDash val="solid"/>
            <a:headEnd type="none" w="sm" len="sm"/>
            <a:tailEnd type="none" w="sm" len="sm"/>
          </a:ln>
        </p:spPr>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35086" y="1022314"/>
            <a:ext cx="689712" cy="702485"/>
          </a:xfrm>
          <a:prstGeom prst="rect">
            <a:avLst/>
          </a:prstGeom>
        </p:spPr>
      </p:pic>
      <p:sp>
        <p:nvSpPr>
          <p:cNvPr id="20" name="TextBox 19">
            <a:extLst>
              <a:ext uri="{FF2B5EF4-FFF2-40B4-BE49-F238E27FC236}">
                <a16:creationId xmlns:a16="http://schemas.microsoft.com/office/drawing/2014/main" id="{20AA8C63-B73F-4C23-96DD-511F63290793}"/>
              </a:ext>
            </a:extLst>
          </p:cNvPr>
          <p:cNvSpPr txBox="1"/>
          <p:nvPr/>
        </p:nvSpPr>
        <p:spPr>
          <a:xfrm>
            <a:off x="9144001" y="2324101"/>
            <a:ext cx="7290690" cy="1077218"/>
          </a:xfrm>
          <a:prstGeom prst="rect">
            <a:avLst/>
          </a:prstGeom>
          <a:noFill/>
        </p:spPr>
        <p:txBody>
          <a:bodyPr wrap="square">
            <a:spAutoFit/>
          </a:bodyPr>
          <a:lstStyle/>
          <a:p>
            <a:pPr marL="0" lvl="0" indent="0">
              <a:spcBef>
                <a:spcPct val="0"/>
              </a:spcBef>
            </a:pPr>
            <a:r>
              <a:rPr lang="ka-GE" sz="3200" dirty="0">
                <a:latin typeface="Hammersmith One Bold"/>
              </a:rPr>
              <a:t>პასუხები:</a:t>
            </a:r>
          </a:p>
          <a:p>
            <a:pPr marL="0" lvl="0" indent="0">
              <a:spcBef>
                <a:spcPct val="0"/>
              </a:spcBef>
            </a:pPr>
            <a:r>
              <a:rPr lang="ka-GE" sz="3200" dirty="0">
                <a:latin typeface="Hammersmith One Bold"/>
              </a:rPr>
              <a:t>- </a:t>
            </a:r>
            <a:endParaRPr lang="en-US" sz="3200" dirty="0">
              <a:latin typeface="Hammersmith One Bold"/>
            </a:endParaRPr>
          </a:p>
        </p:txBody>
      </p:sp>
    </p:spTree>
    <p:extLst>
      <p:ext uri="{BB962C8B-B14F-4D97-AF65-F5344CB8AC3E}">
        <p14:creationId xmlns:p14="http://schemas.microsoft.com/office/powerpoint/2010/main" val="282857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5835" y="190500"/>
            <a:ext cx="7401766" cy="10261422"/>
          </a:xfrm>
          <a:prstGeom prst="rect">
            <a:avLst/>
          </a:prstGeom>
          <a:solidFill>
            <a:srgbClr val="FFB923"/>
          </a:solidFill>
        </p:spPr>
        <p:txBody>
          <a:bodyPr/>
          <a:lstStyle/>
          <a:p>
            <a:pPr algn="ctr"/>
            <a:endParaRPr lang="ka-GE" dirty="0"/>
          </a:p>
          <a:p>
            <a:pPr algn="ctr"/>
            <a:endParaRPr lang="ka-GE" dirty="0"/>
          </a:p>
          <a:p>
            <a:pPr algn="ctr"/>
            <a:endParaRPr lang="ka-GE" dirty="0"/>
          </a:p>
          <a:p>
            <a:pPr algn="ctr"/>
            <a:endParaRPr lang="ka-GE" sz="4800" dirty="0"/>
          </a:p>
          <a:p>
            <a:pPr algn="ctr"/>
            <a:endParaRPr lang="ka-GE" sz="3600" b="1" dirty="0"/>
          </a:p>
          <a:p>
            <a:pPr lvl="0" algn="ctr">
              <a:lnSpc>
                <a:spcPct val="115000"/>
              </a:lnSpc>
              <a:spcAft>
                <a:spcPts val="800"/>
              </a:spcAft>
            </a:pPr>
            <a:r>
              <a:rPr lang="ka-GE" sz="3600" b="1" dirty="0">
                <a:effectLst/>
                <a:latin typeface="Sylfaen" panose="010A0502050306030303" pitchFamily="18" charset="0"/>
                <a:ea typeface="Calibri" panose="020F0502020204030204" pitchFamily="34" charset="0"/>
              </a:rPr>
              <a:t>რა ზომებს მიმართავს სკოლა ციფრული კომპეტენციების მიმართულებით მასწავლებელთა პროფესიული განვითარების ხელშეწყობის მიზნით?</a:t>
            </a:r>
            <a:endParaRPr lang="en-US" sz="3600" b="1" dirty="0">
              <a:effectLst/>
              <a:latin typeface="Times New Roman" panose="02020603050405020304" pitchFamily="18" charset="0"/>
              <a:ea typeface="Times New Roman" panose="02020603050405020304" pitchFamily="18" charset="0"/>
            </a:endParaRPr>
          </a:p>
          <a:p>
            <a:pPr algn="ctr"/>
            <a:endParaRPr lang="en-US" sz="3600" b="1" dirty="0">
              <a:effectLst/>
              <a:latin typeface="Times New Roman" panose="02020603050405020304" pitchFamily="18" charset="0"/>
              <a:ea typeface="Times New Roman" panose="02020603050405020304" pitchFamily="18" charset="0"/>
            </a:endParaRPr>
          </a:p>
        </p:txBody>
      </p:sp>
      <p:sp>
        <p:nvSpPr>
          <p:cNvPr id="7" name="AutoShape 7"/>
          <p:cNvSpPr/>
          <p:nvPr/>
        </p:nvSpPr>
        <p:spPr>
          <a:xfrm>
            <a:off x="9144000" y="2476500"/>
            <a:ext cx="6258166" cy="0"/>
          </a:xfrm>
          <a:prstGeom prst="line">
            <a:avLst/>
          </a:prstGeom>
          <a:ln w="19050" cap="rnd">
            <a:solidFill>
              <a:srgbClr val="FFB923"/>
            </a:solidFill>
            <a:prstDash val="solid"/>
            <a:headEnd type="none" w="sm" len="sm"/>
            <a:tailEnd type="none" w="sm" len="sm"/>
          </a:ln>
        </p:spPr>
        <p:txBody>
          <a:bodyPr/>
          <a:lstStyle/>
          <a:p>
            <a:endParaRPr lang="en-US" dirty="0"/>
          </a:p>
        </p:txBody>
      </p:sp>
      <p:sp>
        <p:nvSpPr>
          <p:cNvPr id="8" name="AutoShape 8"/>
          <p:cNvSpPr/>
          <p:nvPr/>
        </p:nvSpPr>
        <p:spPr>
          <a:xfrm>
            <a:off x="10176524" y="6630404"/>
            <a:ext cx="6258166" cy="0"/>
          </a:xfrm>
          <a:prstGeom prst="line">
            <a:avLst/>
          </a:prstGeom>
          <a:ln w="19050" cap="rnd">
            <a:solidFill>
              <a:srgbClr val="FFB923"/>
            </a:solidFill>
            <a:prstDash val="solid"/>
            <a:headEnd type="none" w="sm" len="sm"/>
            <a:tailEnd type="none" w="sm" len="sm"/>
          </a:ln>
        </p:spPr>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35086" y="1022314"/>
            <a:ext cx="689712" cy="702485"/>
          </a:xfrm>
          <a:prstGeom prst="rect">
            <a:avLst/>
          </a:prstGeom>
        </p:spPr>
      </p:pic>
      <p:sp>
        <p:nvSpPr>
          <p:cNvPr id="20" name="TextBox 19">
            <a:extLst>
              <a:ext uri="{FF2B5EF4-FFF2-40B4-BE49-F238E27FC236}">
                <a16:creationId xmlns:a16="http://schemas.microsoft.com/office/drawing/2014/main" id="{20AA8C63-B73F-4C23-96DD-511F63290793}"/>
              </a:ext>
            </a:extLst>
          </p:cNvPr>
          <p:cNvSpPr txBox="1"/>
          <p:nvPr/>
        </p:nvSpPr>
        <p:spPr>
          <a:xfrm>
            <a:off x="8430464" y="571501"/>
            <a:ext cx="9324135" cy="8956298"/>
          </a:xfrm>
          <a:prstGeom prst="rect">
            <a:avLst/>
          </a:prstGeom>
          <a:noFill/>
        </p:spPr>
        <p:txBody>
          <a:bodyPr wrap="square">
            <a:spAutoFit/>
          </a:bodyPr>
          <a:lstStyle/>
          <a:p>
            <a:pPr marL="0" lvl="0" indent="0">
              <a:spcBef>
                <a:spcPct val="0"/>
              </a:spcBef>
            </a:pPr>
            <a:r>
              <a:rPr lang="ka-GE" sz="3200" dirty="0">
                <a:latin typeface="Hammersmith One Bold"/>
              </a:rPr>
              <a:t>პასუხები:</a:t>
            </a:r>
          </a:p>
          <a:p>
            <a:pPr marL="457200" lvl="0" indent="-457200">
              <a:spcBef>
                <a:spcPct val="0"/>
              </a:spcBef>
              <a:buFontTx/>
              <a:buChar char="-"/>
            </a:pPr>
            <a:r>
              <a:rPr lang="ka-GE" sz="3200" dirty="0">
                <a:latin typeface="Hammersmith One Bold"/>
              </a:rPr>
              <a:t>გამოცდილებების გაზიარება შიდა სასკოლო დონეზე; შემოთავაზებული ტრენინგები მასწავლებელთა პროფესიული განვითარების ეროვნული ცენტრის მიერ.</a:t>
            </a:r>
          </a:p>
          <a:p>
            <a:pPr marL="457200" lvl="0" indent="-457200">
              <a:spcBef>
                <a:spcPct val="0"/>
              </a:spcBef>
              <a:buFontTx/>
              <a:buChar char="-"/>
            </a:pPr>
            <a:r>
              <a:rPr lang="ka-GE" sz="3200" dirty="0">
                <a:latin typeface="Hammersmith One Bold"/>
              </a:rPr>
              <a:t>სკოლაში ბევრი ახალგაზრდა მასწავლებელია;</a:t>
            </a:r>
          </a:p>
          <a:p>
            <a:pPr marL="457200" lvl="0" indent="-457200">
              <a:spcBef>
                <a:spcPct val="0"/>
              </a:spcBef>
              <a:buFontTx/>
              <a:buChar char="-"/>
            </a:pPr>
            <a:r>
              <a:rPr lang="ka-GE" sz="3200" dirty="0">
                <a:latin typeface="Hammersmith One Bold"/>
              </a:rPr>
              <a:t>სამინისტროსგან დიდი მხარდაჭერა  </a:t>
            </a:r>
          </a:p>
          <a:p>
            <a:pPr marL="457200" lvl="0" indent="-457200">
              <a:spcBef>
                <a:spcPct val="0"/>
              </a:spcBef>
              <a:buFontTx/>
              <a:buChar char="-"/>
            </a:pPr>
            <a:r>
              <a:rPr lang="ka-GE" sz="3200" dirty="0">
                <a:latin typeface="Hammersmith One Bold"/>
              </a:rPr>
              <a:t>მასწავლებლები ახერხებენ სხვადასხვა პლატფორმაზე მუშაობას; ტექნიკური აღჭურვილობის დონეზეა დამოკიდებული ბევრი რამ;</a:t>
            </a:r>
          </a:p>
          <a:p>
            <a:pPr marL="457200" lvl="0" indent="-457200">
              <a:spcBef>
                <a:spcPct val="0"/>
              </a:spcBef>
              <a:buFontTx/>
              <a:buChar char="-"/>
            </a:pPr>
            <a:r>
              <a:rPr lang="ka-GE" sz="3200" dirty="0">
                <a:latin typeface="Hammersmith One Bold"/>
              </a:rPr>
              <a:t>ახალი სკოლის მოდელში ჩართულობამ შეუწყო ხელი</a:t>
            </a:r>
          </a:p>
          <a:p>
            <a:pPr marL="457200" lvl="0" indent="-457200">
              <a:spcBef>
                <a:spcPct val="0"/>
              </a:spcBef>
              <a:buFontTx/>
              <a:buChar char="-"/>
            </a:pPr>
            <a:endParaRPr lang="ka-GE" sz="3200" dirty="0">
              <a:latin typeface="Hammersmith One Bold"/>
            </a:endParaRPr>
          </a:p>
          <a:p>
            <a:pPr marL="457200" lvl="0" indent="-457200">
              <a:spcBef>
                <a:spcPct val="0"/>
              </a:spcBef>
              <a:buFontTx/>
              <a:buChar char="-"/>
            </a:pPr>
            <a:endParaRPr lang="ka-GE" sz="3200" dirty="0">
              <a:latin typeface="Hammersmith One Bold"/>
            </a:endParaRPr>
          </a:p>
          <a:p>
            <a:pPr marL="457200" lvl="0" indent="-457200">
              <a:spcBef>
                <a:spcPct val="0"/>
              </a:spcBef>
              <a:buFontTx/>
              <a:buChar char="-"/>
            </a:pPr>
            <a:endParaRPr lang="ka-GE" sz="3200" dirty="0">
              <a:latin typeface="Hammersmith One Bold"/>
            </a:endParaRPr>
          </a:p>
          <a:p>
            <a:pPr marL="457200" lvl="0" indent="-457200">
              <a:spcBef>
                <a:spcPct val="0"/>
              </a:spcBef>
              <a:buFontTx/>
              <a:buChar char="-"/>
            </a:pPr>
            <a:endParaRPr lang="ka-GE" sz="3200" dirty="0">
              <a:latin typeface="Hammersmith One Bold"/>
            </a:endParaRPr>
          </a:p>
          <a:p>
            <a:pPr marL="457200" lvl="0" indent="-457200">
              <a:spcBef>
                <a:spcPct val="0"/>
              </a:spcBef>
              <a:buFontTx/>
              <a:buChar char="-"/>
            </a:pPr>
            <a:endParaRPr lang="en-US" sz="3200" dirty="0">
              <a:latin typeface="Hammersmith One Bold"/>
            </a:endParaRPr>
          </a:p>
        </p:txBody>
      </p:sp>
    </p:spTree>
    <p:extLst>
      <p:ext uri="{BB962C8B-B14F-4D97-AF65-F5344CB8AC3E}">
        <p14:creationId xmlns:p14="http://schemas.microsoft.com/office/powerpoint/2010/main" val="3834319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5835" y="190500"/>
            <a:ext cx="7401766" cy="10261422"/>
          </a:xfrm>
          <a:prstGeom prst="rect">
            <a:avLst/>
          </a:prstGeom>
          <a:solidFill>
            <a:srgbClr val="FFB923"/>
          </a:solidFill>
        </p:spPr>
        <p:txBody>
          <a:bodyPr/>
          <a:lstStyle/>
          <a:p>
            <a:pPr algn="ctr"/>
            <a:endParaRPr lang="ka-GE" dirty="0"/>
          </a:p>
          <a:p>
            <a:pPr algn="ctr"/>
            <a:endParaRPr lang="ka-GE" dirty="0"/>
          </a:p>
          <a:p>
            <a:pPr algn="ctr"/>
            <a:endParaRPr lang="ka-GE" dirty="0"/>
          </a:p>
          <a:p>
            <a:pPr algn="ctr"/>
            <a:endParaRPr lang="ka-GE" sz="4800" dirty="0"/>
          </a:p>
          <a:p>
            <a:pPr algn="ctr"/>
            <a:endParaRPr lang="ka-GE" sz="3600" b="1" dirty="0"/>
          </a:p>
          <a:p>
            <a:pPr algn="ctr">
              <a:lnSpc>
                <a:spcPct val="115000"/>
              </a:lnSpc>
              <a:spcAft>
                <a:spcPts val="800"/>
              </a:spcAft>
            </a:pPr>
            <a:r>
              <a:rPr lang="ka-GE" sz="3600" b="1" i="1" dirty="0">
                <a:effectLst/>
                <a:latin typeface="Sylfaen" panose="010A0502050306030303" pitchFamily="18" charset="0"/>
                <a:ea typeface="Calibri" panose="020F0502020204030204" pitchFamily="34" charset="0"/>
              </a:rPr>
              <a:t>სახელმწიფოს მხრიდან თუ ხდება მასწავლებელთა ციფრული კომპეტენციების განვითარებაზე ზრუნვა</a:t>
            </a:r>
            <a:r>
              <a:rPr lang="ka-GE" sz="3600" b="1" dirty="0">
                <a:effectLst/>
                <a:latin typeface="Sylfaen" panose="010A0502050306030303" pitchFamily="18" charset="0"/>
                <a:ea typeface="Calibri" panose="020F0502020204030204" pitchFamily="34" charset="0"/>
              </a:rPr>
              <a:t>?</a:t>
            </a:r>
            <a:endParaRPr lang="en-US" sz="3600" b="1" dirty="0">
              <a:effectLst/>
              <a:latin typeface="Times New Roman" panose="02020603050405020304" pitchFamily="18" charset="0"/>
              <a:ea typeface="Times New Roman" panose="02020603050405020304" pitchFamily="18" charset="0"/>
            </a:endParaRPr>
          </a:p>
          <a:p>
            <a:pPr algn="ctr"/>
            <a:endParaRPr lang="en-US" sz="3600" b="1" dirty="0">
              <a:effectLst/>
              <a:latin typeface="Times New Roman" panose="02020603050405020304" pitchFamily="18" charset="0"/>
              <a:ea typeface="Times New Roman" panose="02020603050405020304" pitchFamily="18" charset="0"/>
            </a:endParaRPr>
          </a:p>
        </p:txBody>
      </p:sp>
      <p:sp>
        <p:nvSpPr>
          <p:cNvPr id="7" name="AutoShape 7"/>
          <p:cNvSpPr/>
          <p:nvPr/>
        </p:nvSpPr>
        <p:spPr>
          <a:xfrm>
            <a:off x="9144000" y="2476500"/>
            <a:ext cx="6258166" cy="0"/>
          </a:xfrm>
          <a:prstGeom prst="line">
            <a:avLst/>
          </a:prstGeom>
          <a:ln w="19050" cap="rnd">
            <a:solidFill>
              <a:srgbClr val="FFB923"/>
            </a:solidFill>
            <a:prstDash val="solid"/>
            <a:headEnd type="none" w="sm" len="sm"/>
            <a:tailEnd type="none" w="sm" len="sm"/>
          </a:ln>
        </p:spPr>
        <p:txBody>
          <a:bodyPr/>
          <a:lstStyle/>
          <a:p>
            <a:endParaRPr lang="en-US" dirty="0"/>
          </a:p>
        </p:txBody>
      </p:sp>
      <p:sp>
        <p:nvSpPr>
          <p:cNvPr id="8" name="AutoShape 8"/>
          <p:cNvSpPr/>
          <p:nvPr/>
        </p:nvSpPr>
        <p:spPr>
          <a:xfrm>
            <a:off x="10176524" y="6630404"/>
            <a:ext cx="6258166" cy="0"/>
          </a:xfrm>
          <a:prstGeom prst="line">
            <a:avLst/>
          </a:prstGeom>
          <a:ln w="19050" cap="rnd">
            <a:solidFill>
              <a:srgbClr val="FFB923"/>
            </a:solidFill>
            <a:prstDash val="solid"/>
            <a:headEnd type="none" w="sm" len="sm"/>
            <a:tailEnd type="none" w="sm" len="sm"/>
          </a:ln>
        </p:spPr>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35086" y="1022314"/>
            <a:ext cx="689712" cy="702485"/>
          </a:xfrm>
          <a:prstGeom prst="rect">
            <a:avLst/>
          </a:prstGeom>
        </p:spPr>
      </p:pic>
      <p:sp>
        <p:nvSpPr>
          <p:cNvPr id="20" name="TextBox 19">
            <a:extLst>
              <a:ext uri="{FF2B5EF4-FFF2-40B4-BE49-F238E27FC236}">
                <a16:creationId xmlns:a16="http://schemas.microsoft.com/office/drawing/2014/main" id="{20AA8C63-B73F-4C23-96DD-511F63290793}"/>
              </a:ext>
            </a:extLst>
          </p:cNvPr>
          <p:cNvSpPr txBox="1"/>
          <p:nvPr/>
        </p:nvSpPr>
        <p:spPr>
          <a:xfrm>
            <a:off x="9144001" y="2324101"/>
            <a:ext cx="7290690" cy="1077218"/>
          </a:xfrm>
          <a:prstGeom prst="rect">
            <a:avLst/>
          </a:prstGeom>
          <a:noFill/>
        </p:spPr>
        <p:txBody>
          <a:bodyPr wrap="square">
            <a:spAutoFit/>
          </a:bodyPr>
          <a:lstStyle/>
          <a:p>
            <a:pPr marL="0" lvl="0" indent="0">
              <a:spcBef>
                <a:spcPct val="0"/>
              </a:spcBef>
            </a:pPr>
            <a:r>
              <a:rPr lang="ka-GE" sz="3200" dirty="0">
                <a:latin typeface="Hammersmith One Bold"/>
              </a:rPr>
              <a:t>პასუხები:</a:t>
            </a:r>
          </a:p>
          <a:p>
            <a:pPr marL="0" lvl="0" indent="0">
              <a:spcBef>
                <a:spcPct val="0"/>
              </a:spcBef>
            </a:pPr>
            <a:r>
              <a:rPr lang="ka-GE" sz="3200" dirty="0">
                <a:latin typeface="Hammersmith One Bold"/>
              </a:rPr>
              <a:t>- </a:t>
            </a:r>
            <a:endParaRPr lang="en-US" sz="3200" dirty="0">
              <a:latin typeface="Hammersmith One Bold"/>
            </a:endParaRPr>
          </a:p>
        </p:txBody>
      </p:sp>
    </p:spTree>
    <p:extLst>
      <p:ext uri="{BB962C8B-B14F-4D97-AF65-F5344CB8AC3E}">
        <p14:creationId xmlns:p14="http://schemas.microsoft.com/office/powerpoint/2010/main" val="1317139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5835" y="190500"/>
            <a:ext cx="7401766" cy="10261422"/>
          </a:xfrm>
          <a:prstGeom prst="rect">
            <a:avLst/>
          </a:prstGeom>
          <a:solidFill>
            <a:srgbClr val="FFB923"/>
          </a:solidFill>
        </p:spPr>
        <p:txBody>
          <a:bodyPr/>
          <a:lstStyle/>
          <a:p>
            <a:pPr algn="ctr"/>
            <a:endParaRPr lang="ka-GE" dirty="0"/>
          </a:p>
          <a:p>
            <a:pPr algn="ctr"/>
            <a:endParaRPr lang="ka-GE" dirty="0"/>
          </a:p>
          <a:p>
            <a:pPr algn="ctr"/>
            <a:endParaRPr lang="ka-GE" dirty="0"/>
          </a:p>
          <a:p>
            <a:pPr algn="ctr"/>
            <a:endParaRPr lang="ka-GE" sz="4800" dirty="0"/>
          </a:p>
          <a:p>
            <a:pPr algn="ctr"/>
            <a:endParaRPr lang="ka-GE" sz="3600" b="1" dirty="0"/>
          </a:p>
          <a:p>
            <a:pPr algn="ctr">
              <a:lnSpc>
                <a:spcPct val="115000"/>
              </a:lnSpc>
              <a:spcAft>
                <a:spcPts val="800"/>
              </a:spcAft>
            </a:pPr>
            <a:r>
              <a:rPr lang="ka-GE" sz="3600" b="1" dirty="0">
                <a:effectLst/>
                <a:latin typeface="Sylfaen" panose="010A0502050306030303" pitchFamily="18" charset="0"/>
                <a:ea typeface="Calibri" panose="020F0502020204030204" pitchFamily="34" charset="0"/>
                <a:cs typeface="Times New Roman" panose="02020603050405020304" pitchFamily="18" charset="0"/>
              </a:rPr>
              <a:t>რა ტიპის მხარდაჭერას საჭიროებს სკოლა ციფრული კომპეტენციების გაძლიერების თვალსაზრისით</a:t>
            </a:r>
            <a:r>
              <a:rPr lang="ka-GE" sz="3600" b="1" dirty="0">
                <a:effectLst/>
                <a:latin typeface="Sylfaen" panose="010A0502050306030303" pitchFamily="18" charset="0"/>
                <a:ea typeface="Calibri" panose="020F0502020204030204" pitchFamily="34" charset="0"/>
              </a:rPr>
              <a:t>?</a:t>
            </a:r>
            <a:endParaRPr lang="en-US" sz="3600" b="1" dirty="0">
              <a:effectLst/>
              <a:latin typeface="Times New Roman" panose="02020603050405020304" pitchFamily="18" charset="0"/>
              <a:ea typeface="Times New Roman" panose="02020603050405020304" pitchFamily="18" charset="0"/>
            </a:endParaRPr>
          </a:p>
          <a:p>
            <a:pPr algn="ctr"/>
            <a:endParaRPr lang="en-US" sz="3600" b="1" dirty="0">
              <a:effectLst/>
              <a:latin typeface="Times New Roman" panose="02020603050405020304" pitchFamily="18" charset="0"/>
              <a:ea typeface="Times New Roman" panose="02020603050405020304" pitchFamily="18" charset="0"/>
            </a:endParaRPr>
          </a:p>
        </p:txBody>
      </p:sp>
      <p:sp>
        <p:nvSpPr>
          <p:cNvPr id="7" name="AutoShape 7"/>
          <p:cNvSpPr/>
          <p:nvPr/>
        </p:nvSpPr>
        <p:spPr>
          <a:xfrm>
            <a:off x="9144000" y="2476500"/>
            <a:ext cx="6258166" cy="0"/>
          </a:xfrm>
          <a:prstGeom prst="line">
            <a:avLst/>
          </a:prstGeom>
          <a:ln w="19050" cap="rnd">
            <a:solidFill>
              <a:srgbClr val="FFB923"/>
            </a:solidFill>
            <a:prstDash val="solid"/>
            <a:headEnd type="none" w="sm" len="sm"/>
            <a:tailEnd type="none" w="sm" len="sm"/>
          </a:ln>
        </p:spPr>
        <p:txBody>
          <a:bodyPr/>
          <a:lstStyle/>
          <a:p>
            <a:endParaRPr lang="en-US" dirty="0"/>
          </a:p>
        </p:txBody>
      </p:sp>
      <p:sp>
        <p:nvSpPr>
          <p:cNvPr id="8" name="AutoShape 8"/>
          <p:cNvSpPr/>
          <p:nvPr/>
        </p:nvSpPr>
        <p:spPr>
          <a:xfrm>
            <a:off x="10176524" y="6630404"/>
            <a:ext cx="6258166" cy="0"/>
          </a:xfrm>
          <a:prstGeom prst="line">
            <a:avLst/>
          </a:prstGeom>
          <a:ln w="19050" cap="rnd">
            <a:solidFill>
              <a:srgbClr val="FFB923"/>
            </a:solidFill>
            <a:prstDash val="solid"/>
            <a:headEnd type="none" w="sm" len="sm"/>
            <a:tailEnd type="none" w="sm" len="sm"/>
          </a:ln>
        </p:spPr>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35086" y="1022314"/>
            <a:ext cx="689712" cy="702485"/>
          </a:xfrm>
          <a:prstGeom prst="rect">
            <a:avLst/>
          </a:prstGeom>
        </p:spPr>
      </p:pic>
      <p:sp>
        <p:nvSpPr>
          <p:cNvPr id="20" name="TextBox 19">
            <a:extLst>
              <a:ext uri="{FF2B5EF4-FFF2-40B4-BE49-F238E27FC236}">
                <a16:creationId xmlns:a16="http://schemas.microsoft.com/office/drawing/2014/main" id="{20AA8C63-B73F-4C23-96DD-511F63290793}"/>
              </a:ext>
            </a:extLst>
          </p:cNvPr>
          <p:cNvSpPr txBox="1"/>
          <p:nvPr/>
        </p:nvSpPr>
        <p:spPr>
          <a:xfrm>
            <a:off x="8610600" y="723904"/>
            <a:ext cx="9220200" cy="5509200"/>
          </a:xfrm>
          <a:prstGeom prst="rect">
            <a:avLst/>
          </a:prstGeom>
          <a:noFill/>
        </p:spPr>
        <p:txBody>
          <a:bodyPr wrap="square">
            <a:spAutoFit/>
          </a:bodyPr>
          <a:lstStyle/>
          <a:p>
            <a:pPr marL="0" lvl="0" indent="0">
              <a:spcBef>
                <a:spcPct val="0"/>
              </a:spcBef>
            </a:pPr>
            <a:r>
              <a:rPr lang="ka-GE" sz="3200" dirty="0">
                <a:latin typeface="Hammersmith One Bold"/>
              </a:rPr>
              <a:t>პასუხები:</a:t>
            </a:r>
          </a:p>
          <a:p>
            <a:pPr marL="457200" lvl="0" indent="-457200">
              <a:spcBef>
                <a:spcPct val="0"/>
              </a:spcBef>
              <a:buFontTx/>
              <a:buChar char="-"/>
            </a:pPr>
            <a:r>
              <a:rPr lang="ka-GE" sz="3200" dirty="0">
                <a:latin typeface="Hammersmith One Bold"/>
              </a:rPr>
              <a:t>რესურსების შექმნა!</a:t>
            </a:r>
          </a:p>
          <a:p>
            <a:pPr marL="457200" lvl="0" indent="-457200">
              <a:spcBef>
                <a:spcPct val="0"/>
              </a:spcBef>
              <a:buFontTx/>
              <a:buChar char="-"/>
            </a:pPr>
            <a:r>
              <a:rPr lang="ka-GE" sz="3200" dirty="0">
                <a:latin typeface="Hammersmith One Bold"/>
              </a:rPr>
              <a:t>სხვადასხვა პლატფორმის შესახებ მეტი ინფორმაცია;</a:t>
            </a:r>
          </a:p>
          <a:p>
            <a:pPr marL="457200" lvl="0" indent="-457200">
              <a:spcBef>
                <a:spcPct val="0"/>
              </a:spcBef>
              <a:buFontTx/>
              <a:buChar char="-"/>
            </a:pPr>
            <a:r>
              <a:rPr lang="ka-GE" sz="3200" dirty="0">
                <a:latin typeface="Hammersmith One Bold"/>
              </a:rPr>
              <a:t>„მასწავლებელთა კლუბი“-ის ჩამოყალიბება;</a:t>
            </a:r>
          </a:p>
          <a:p>
            <a:pPr marL="457200" lvl="0" indent="-457200">
              <a:spcBef>
                <a:spcPct val="0"/>
              </a:spcBef>
              <a:buFontTx/>
              <a:buChar char="-"/>
            </a:pPr>
            <a:r>
              <a:rPr lang="ka-GE" sz="3200" dirty="0">
                <a:latin typeface="Hammersmith One Bold"/>
              </a:rPr>
              <a:t>სასკოლო გარემოს ტექნიკური აღჭურვა თანამედროვე ტექნოლოგიებით;</a:t>
            </a:r>
          </a:p>
          <a:p>
            <a:pPr marL="457200" lvl="0" indent="-457200">
              <a:spcBef>
                <a:spcPct val="0"/>
              </a:spcBef>
              <a:buFontTx/>
              <a:buChar char="-"/>
            </a:pPr>
            <a:r>
              <a:rPr lang="ka-GE" sz="3200" dirty="0">
                <a:latin typeface="Hammersmith One Bold"/>
              </a:rPr>
              <a:t>იდეების კომერციალიზაცია!</a:t>
            </a:r>
          </a:p>
          <a:p>
            <a:pPr marL="457200" lvl="0" indent="-457200">
              <a:spcBef>
                <a:spcPct val="0"/>
              </a:spcBef>
              <a:buFontTx/>
              <a:buChar char="-"/>
            </a:pPr>
            <a:endParaRPr lang="ka-GE" sz="3200" dirty="0">
              <a:latin typeface="Hammersmith One Bold"/>
            </a:endParaRPr>
          </a:p>
          <a:p>
            <a:pPr marL="457200" lvl="0" indent="-457200">
              <a:spcBef>
                <a:spcPct val="0"/>
              </a:spcBef>
              <a:buFontTx/>
              <a:buChar char="-"/>
            </a:pPr>
            <a:endParaRPr lang="ka-GE" sz="3200" dirty="0">
              <a:latin typeface="Hammersmith One Bold"/>
            </a:endParaRPr>
          </a:p>
          <a:p>
            <a:pPr marL="457200" lvl="0" indent="-457200">
              <a:spcBef>
                <a:spcPct val="0"/>
              </a:spcBef>
              <a:buFontTx/>
              <a:buChar char="-"/>
            </a:pPr>
            <a:endParaRPr lang="en-US" sz="3200" dirty="0">
              <a:latin typeface="Hammersmith One Bold"/>
            </a:endParaRPr>
          </a:p>
        </p:txBody>
      </p:sp>
    </p:spTree>
    <p:extLst>
      <p:ext uri="{BB962C8B-B14F-4D97-AF65-F5344CB8AC3E}">
        <p14:creationId xmlns:p14="http://schemas.microsoft.com/office/powerpoint/2010/main" val="2871718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4000" y="-266700"/>
            <a:ext cx="18555999" cy="2659295"/>
          </a:xfrm>
          <a:prstGeom prst="rect">
            <a:avLst/>
          </a:prstGeom>
          <a:solidFill>
            <a:srgbClr val="FFB923"/>
          </a:solidFill>
        </p:spPr>
      </p:sp>
      <p:sp>
        <p:nvSpPr>
          <p:cNvPr id="3" name="TextBox 3"/>
          <p:cNvSpPr txBox="1"/>
          <p:nvPr/>
        </p:nvSpPr>
        <p:spPr>
          <a:xfrm>
            <a:off x="1249162" y="612376"/>
            <a:ext cx="16200637" cy="1477328"/>
          </a:xfrm>
          <a:prstGeom prst="rect">
            <a:avLst/>
          </a:prstGeom>
        </p:spPr>
        <p:txBody>
          <a:bodyPr wrap="square" lIns="0" tIns="0" rIns="0" bIns="0" rtlCol="0" anchor="t">
            <a:spAutoFit/>
          </a:bodyPr>
          <a:lstStyle/>
          <a:p>
            <a:pPr algn="ctr"/>
            <a:r>
              <a:rPr lang="ka-GE" sz="3200" b="1" dirty="0">
                <a:latin typeface="Sylfaen" panose="010A0502050306030303" pitchFamily="18" charset="0"/>
                <a:cs typeface="Times New Roman" panose="02020603050405020304" pitchFamily="18" charset="0"/>
              </a:rPr>
              <a:t>მასწავლებელთა ციფრული კომპეტენციების განსაზღვრა და ციფრული წიგნიერების თვალსაზრისით სკოლის შეფასება - </a:t>
            </a:r>
          </a:p>
          <a:p>
            <a:pPr algn="ctr"/>
            <a:r>
              <a:rPr lang="ka-GE" sz="3200" dirty="0">
                <a:latin typeface="Sylfaen" panose="010A0502050306030303" pitchFamily="18" charset="0"/>
                <a:cs typeface="Times New Roman" panose="02020603050405020304" pitchFamily="18" charset="0"/>
              </a:rPr>
              <a:t> </a:t>
            </a:r>
            <a:r>
              <a:rPr lang="ka-GE" sz="3200" spc="-139" dirty="0">
                <a:latin typeface="Clear Sans Regular"/>
              </a:rPr>
              <a:t>აქტივობების განხორციელების ვადები</a:t>
            </a:r>
            <a:endParaRPr lang="en-US" sz="3200" spc="-139" dirty="0">
              <a:latin typeface="Clear Sans Regular"/>
            </a:endParaRPr>
          </a:p>
        </p:txBody>
      </p:sp>
      <p:sp>
        <p:nvSpPr>
          <p:cNvPr id="4" name="AutoShape 4"/>
          <p:cNvSpPr/>
          <p:nvPr/>
        </p:nvSpPr>
        <p:spPr>
          <a:xfrm rot="-5400000">
            <a:off x="996876" y="5099900"/>
            <a:ext cx="962162" cy="0"/>
          </a:xfrm>
          <a:prstGeom prst="line">
            <a:avLst/>
          </a:prstGeom>
          <a:ln w="28575" cap="rnd">
            <a:solidFill>
              <a:srgbClr val="000000">
                <a:alpha val="44706"/>
              </a:srgbClr>
            </a:solidFill>
            <a:prstDash val="solid"/>
            <a:headEnd type="none" w="sm" len="sm"/>
            <a:tailEnd type="none" w="sm" len="sm"/>
          </a:ln>
        </p:spPr>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 r="34"/>
          <a:stretch>
            <a:fillRect/>
          </a:stretch>
        </p:blipFill>
        <p:spPr>
          <a:xfrm rot="5400000">
            <a:off x="1249357" y="3819599"/>
            <a:ext cx="457200" cy="457588"/>
          </a:xfrm>
          <a:prstGeom prst="rect">
            <a:avLst/>
          </a:prstGeom>
        </p:spPr>
      </p:pic>
      <p:sp>
        <p:nvSpPr>
          <p:cNvPr id="7" name="TextBox 7"/>
          <p:cNvSpPr txBox="1"/>
          <p:nvPr/>
        </p:nvSpPr>
        <p:spPr>
          <a:xfrm>
            <a:off x="2045773" y="3703112"/>
            <a:ext cx="15404023" cy="980525"/>
          </a:xfrm>
          <a:prstGeom prst="rect">
            <a:avLst/>
          </a:prstGeom>
        </p:spPr>
        <p:txBody>
          <a:bodyPr wrap="square" lIns="0" tIns="0" rIns="0" bIns="0" rtlCol="0" anchor="t">
            <a:spAutoFit/>
          </a:bodyPr>
          <a:lstStyle/>
          <a:p>
            <a:pPr marL="0" lvl="0" indent="0" algn="just">
              <a:lnSpc>
                <a:spcPts val="3900"/>
              </a:lnSpc>
              <a:spcBef>
                <a:spcPct val="0"/>
              </a:spcBef>
            </a:pPr>
            <a:r>
              <a:rPr lang="ka-GE" sz="3000" spc="120" dirty="0">
                <a:solidFill>
                  <a:srgbClr val="000000"/>
                </a:solidFill>
                <a:latin typeface="Clear Sans Regular Bold"/>
              </a:rPr>
              <a:t>მასწავლებელთა სიას  (საკონტაქტო ინფორმაციის მითითებით) ვუგზავნით ნინო ნაკაშიძეს -  8.02.2022   </a:t>
            </a:r>
            <a:r>
              <a:rPr lang="ru-RU" sz="3000" spc="120" dirty="0">
                <a:solidFill>
                  <a:srgbClr val="000000"/>
                </a:solidFill>
                <a:latin typeface="Clear Sans Regular Bold"/>
              </a:rPr>
              <a:t>(</a:t>
            </a:r>
            <a:r>
              <a:rPr lang="ka-GE" sz="3000" spc="120" dirty="0">
                <a:solidFill>
                  <a:srgbClr val="000000"/>
                </a:solidFill>
                <a:latin typeface="Clear Sans Regular Bold"/>
              </a:rPr>
              <a:t> სამივე საფეხურიდან 4-4 მასწავლებელი, </a:t>
            </a:r>
            <a:r>
              <a:rPr lang="en-US" sz="3000" spc="120" dirty="0">
                <a:solidFill>
                  <a:srgbClr val="000000"/>
                </a:solidFill>
                <a:latin typeface="Clear Sans Regular Bold"/>
              </a:rPr>
              <a:t>IT </a:t>
            </a:r>
            <a:r>
              <a:rPr lang="ka-GE" sz="3000" spc="120" dirty="0">
                <a:solidFill>
                  <a:srgbClr val="000000"/>
                </a:solidFill>
                <a:latin typeface="Clear Sans Regular Bold"/>
              </a:rPr>
              <a:t>გარდა!</a:t>
            </a:r>
            <a:r>
              <a:rPr lang="ru-RU" sz="3000" spc="120" dirty="0">
                <a:solidFill>
                  <a:srgbClr val="000000"/>
                </a:solidFill>
                <a:latin typeface="Clear Sans Regular Bold"/>
              </a:rPr>
              <a:t>)</a:t>
            </a:r>
            <a:endParaRPr lang="en-US" sz="3000" spc="120" dirty="0">
              <a:solidFill>
                <a:srgbClr val="000000"/>
              </a:solidFill>
              <a:latin typeface="Clear Sans Regular Bold"/>
            </a:endParaRP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 r="34"/>
          <a:stretch>
            <a:fillRect/>
          </a:stretch>
        </p:blipFill>
        <p:spPr>
          <a:xfrm rot="5400000">
            <a:off x="1249357" y="5951188"/>
            <a:ext cx="457200" cy="457588"/>
          </a:xfrm>
          <a:prstGeom prst="rect">
            <a:avLst/>
          </a:prstGeom>
        </p:spPr>
      </p:pic>
      <p:sp>
        <p:nvSpPr>
          <p:cNvPr id="11" name="TextBox 11"/>
          <p:cNvSpPr txBox="1"/>
          <p:nvPr/>
        </p:nvSpPr>
        <p:spPr>
          <a:xfrm>
            <a:off x="2045773" y="5834701"/>
            <a:ext cx="15404019" cy="480388"/>
          </a:xfrm>
          <a:prstGeom prst="rect">
            <a:avLst/>
          </a:prstGeom>
        </p:spPr>
        <p:txBody>
          <a:bodyPr wrap="square" lIns="0" tIns="0" rIns="0" bIns="0" rtlCol="0" anchor="t">
            <a:spAutoFit/>
          </a:bodyPr>
          <a:lstStyle/>
          <a:p>
            <a:pPr marL="0" lvl="0" indent="0" algn="just">
              <a:lnSpc>
                <a:spcPts val="3900"/>
              </a:lnSpc>
              <a:spcBef>
                <a:spcPct val="0"/>
              </a:spcBef>
            </a:pPr>
            <a:r>
              <a:rPr lang="ka-GE" sz="3000" spc="120" dirty="0">
                <a:solidFill>
                  <a:srgbClr val="000000"/>
                </a:solidFill>
                <a:latin typeface="Clear Sans Regular Bold"/>
              </a:rPr>
              <a:t>მასწავლებელთა ციფრული კომპეტენციების კვლევა - 10-20.02.2022</a:t>
            </a:r>
            <a:endParaRPr lang="en-US" sz="3000" spc="120" dirty="0">
              <a:solidFill>
                <a:srgbClr val="000000"/>
              </a:solidFill>
              <a:latin typeface="Clear Sans Regular Bold"/>
            </a:endParaRP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 r="34"/>
          <a:stretch>
            <a:fillRect/>
          </a:stretch>
        </p:blipFill>
        <p:spPr>
          <a:xfrm rot="5400000">
            <a:off x="1249357" y="8082778"/>
            <a:ext cx="457200" cy="457588"/>
          </a:xfrm>
          <a:prstGeom prst="rect">
            <a:avLst/>
          </a:prstGeom>
        </p:spPr>
      </p:pic>
      <p:sp>
        <p:nvSpPr>
          <p:cNvPr id="15" name="TextBox 15"/>
          <p:cNvSpPr txBox="1"/>
          <p:nvPr/>
        </p:nvSpPr>
        <p:spPr>
          <a:xfrm>
            <a:off x="2045774" y="7966291"/>
            <a:ext cx="15251626" cy="1980799"/>
          </a:xfrm>
          <a:prstGeom prst="rect">
            <a:avLst/>
          </a:prstGeom>
        </p:spPr>
        <p:txBody>
          <a:bodyPr lIns="0" tIns="0" rIns="0" bIns="0" rtlCol="0" anchor="t">
            <a:spAutoFit/>
          </a:bodyPr>
          <a:lstStyle/>
          <a:p>
            <a:pPr marL="0" lvl="0" indent="0" algn="just">
              <a:lnSpc>
                <a:spcPts val="3900"/>
              </a:lnSpc>
              <a:spcBef>
                <a:spcPct val="0"/>
              </a:spcBef>
            </a:pPr>
            <a:r>
              <a:rPr lang="ka-GE" sz="3000" spc="120" dirty="0">
                <a:solidFill>
                  <a:srgbClr val="000000"/>
                </a:solidFill>
                <a:latin typeface="Clear Sans Regular Bold"/>
              </a:rPr>
              <a:t>შედეგების გაცნობა დაინტერესებული მხარეებისათვის  - 2022 წლის მარტის დასაწყისი</a:t>
            </a:r>
            <a:endParaRPr lang="en-US" sz="3000" spc="120" dirty="0">
              <a:solidFill>
                <a:srgbClr val="000000"/>
              </a:solidFill>
              <a:latin typeface="Clear Sans Regular Bold"/>
            </a:endParaRPr>
          </a:p>
        </p:txBody>
      </p:sp>
      <p:sp>
        <p:nvSpPr>
          <p:cNvPr id="29" name="AutoShape 29"/>
          <p:cNvSpPr/>
          <p:nvPr/>
        </p:nvSpPr>
        <p:spPr>
          <a:xfrm rot="-5400000">
            <a:off x="996876" y="7231490"/>
            <a:ext cx="962162" cy="0"/>
          </a:xfrm>
          <a:prstGeom prst="line">
            <a:avLst/>
          </a:prstGeom>
          <a:ln w="28575" cap="rnd">
            <a:solidFill>
              <a:srgbClr val="000000">
                <a:alpha val="44706"/>
              </a:srgbClr>
            </a:solidFill>
            <a:prstDash val="solid"/>
            <a:headEnd type="none" w="sm" len="sm"/>
            <a:tailEnd type="none" w="sm" len="sm"/>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0568679F-B733-46C6-803D-69AE6F46E4AB}"/>
              </a:ext>
            </a:extLst>
          </p:cNvPr>
          <p:cNvGraphicFramePr/>
          <p:nvPr>
            <p:extLst>
              <p:ext uri="{D42A27DB-BD31-4B8C-83A1-F6EECF244321}">
                <p14:modId xmlns:p14="http://schemas.microsoft.com/office/powerpoint/2010/main" val="445629866"/>
              </p:ext>
            </p:extLst>
          </p:nvPr>
        </p:nvGraphicFramePr>
        <p:xfrm>
          <a:off x="3124200" y="3238500"/>
          <a:ext cx="142494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60" t="21264" r="6608" b="71845"/>
          <a:stretch>
            <a:fillRect/>
          </a:stretch>
        </p:blipFill>
        <p:spPr>
          <a:xfrm rot="5400000">
            <a:off x="12761773" y="4742132"/>
            <a:ext cx="10861953" cy="802736"/>
          </a:xfrm>
          <a:prstGeom prst="rect">
            <a:avLst/>
          </a:prstGeom>
        </p:spPr>
      </p:pic>
      <p:sp>
        <p:nvSpPr>
          <p:cNvPr id="9" name="AutoShape 6">
            <a:extLst>
              <a:ext uri="{FF2B5EF4-FFF2-40B4-BE49-F238E27FC236}">
                <a16:creationId xmlns:a16="http://schemas.microsoft.com/office/drawing/2014/main" id="{942DBAD6-11E4-4696-9273-31D113B800DF}"/>
              </a:ext>
            </a:extLst>
          </p:cNvPr>
          <p:cNvSpPr/>
          <p:nvPr/>
        </p:nvSpPr>
        <p:spPr>
          <a:xfrm>
            <a:off x="-212545" y="1"/>
            <a:ext cx="2650945" cy="10287000"/>
          </a:xfrm>
          <a:prstGeom prst="rect">
            <a:avLst/>
          </a:prstGeom>
          <a:solidFill>
            <a:srgbClr val="FFC000"/>
          </a:solidFill>
        </p:spPr>
        <p:txBody>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ka-GE" sz="2800" dirty="0">
              <a:latin typeface="Times New Roman" panose="02020603050405020304" pitchFamily="18" charset="0"/>
              <a:cs typeface="Times New Roman" panose="02020603050405020304" pitchFamily="18" charset="0"/>
            </a:endParaRPr>
          </a:p>
          <a:p>
            <a:pPr algn="ctr"/>
            <a:r>
              <a:rPr lang="ka-GE" sz="3200" dirty="0">
                <a:latin typeface="Times New Roman" panose="02020603050405020304" pitchFamily="18" charset="0"/>
                <a:cs typeface="Times New Roman" panose="02020603050405020304" pitchFamily="18" charset="0"/>
              </a:rPr>
              <a:t>პროექტის ამოცანები</a:t>
            </a:r>
            <a:endParaRPr lang="en-US" sz="3200" dirty="0">
              <a:latin typeface="Times New Roman" panose="02020603050405020304" pitchFamily="18"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0B57CBFB-CC3C-4C0F-85F3-4505A16899D7}"/>
              </a:ext>
            </a:extLst>
          </p:cNvPr>
          <p:cNvGraphicFramePr/>
          <p:nvPr>
            <p:extLst>
              <p:ext uri="{D42A27DB-BD31-4B8C-83A1-F6EECF244321}">
                <p14:modId xmlns:p14="http://schemas.microsoft.com/office/powerpoint/2010/main" val="3480649705"/>
              </p:ext>
            </p:extLst>
          </p:nvPr>
        </p:nvGraphicFramePr>
        <p:xfrm>
          <a:off x="3124200" y="419101"/>
          <a:ext cx="14249400" cy="2209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2" name="Diagram 11">
            <a:extLst>
              <a:ext uri="{FF2B5EF4-FFF2-40B4-BE49-F238E27FC236}">
                <a16:creationId xmlns:a16="http://schemas.microsoft.com/office/drawing/2014/main" id="{02153CCB-F53C-4C4C-B536-E97637857C70}"/>
              </a:ext>
            </a:extLst>
          </p:cNvPr>
          <p:cNvGraphicFramePr/>
          <p:nvPr>
            <p:extLst>
              <p:ext uri="{D42A27DB-BD31-4B8C-83A1-F6EECF244321}">
                <p14:modId xmlns:p14="http://schemas.microsoft.com/office/powerpoint/2010/main" val="4290656465"/>
              </p:ext>
            </p:extLst>
          </p:nvPr>
        </p:nvGraphicFramePr>
        <p:xfrm>
          <a:off x="3124200" y="5753100"/>
          <a:ext cx="14249400" cy="452628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16160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0568679F-B733-46C6-803D-69AE6F46E4AB}"/>
              </a:ext>
            </a:extLst>
          </p:cNvPr>
          <p:cNvGraphicFramePr/>
          <p:nvPr>
            <p:extLst>
              <p:ext uri="{D42A27DB-BD31-4B8C-83A1-F6EECF244321}">
                <p14:modId xmlns:p14="http://schemas.microsoft.com/office/powerpoint/2010/main" val="2310605689"/>
              </p:ext>
            </p:extLst>
          </p:nvPr>
        </p:nvGraphicFramePr>
        <p:xfrm>
          <a:off x="3124200" y="3009900"/>
          <a:ext cx="142494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60" t="21264" r="6608" b="71845"/>
          <a:stretch>
            <a:fillRect/>
          </a:stretch>
        </p:blipFill>
        <p:spPr>
          <a:xfrm rot="5400000">
            <a:off x="12761773" y="4742132"/>
            <a:ext cx="10861953" cy="802736"/>
          </a:xfrm>
          <a:prstGeom prst="rect">
            <a:avLst/>
          </a:prstGeom>
        </p:spPr>
      </p:pic>
      <p:sp>
        <p:nvSpPr>
          <p:cNvPr id="9" name="AutoShape 6">
            <a:extLst>
              <a:ext uri="{FF2B5EF4-FFF2-40B4-BE49-F238E27FC236}">
                <a16:creationId xmlns:a16="http://schemas.microsoft.com/office/drawing/2014/main" id="{942DBAD6-11E4-4696-9273-31D113B800DF}"/>
              </a:ext>
            </a:extLst>
          </p:cNvPr>
          <p:cNvSpPr/>
          <p:nvPr/>
        </p:nvSpPr>
        <p:spPr>
          <a:xfrm>
            <a:off x="-212545" y="1"/>
            <a:ext cx="2650945" cy="10287000"/>
          </a:xfrm>
          <a:prstGeom prst="rect">
            <a:avLst/>
          </a:prstGeom>
          <a:solidFill>
            <a:srgbClr val="FFC000"/>
          </a:solidFill>
        </p:spPr>
        <p:txBody>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ka-GE" sz="2800" dirty="0">
              <a:latin typeface="Times New Roman" panose="02020603050405020304" pitchFamily="18" charset="0"/>
              <a:cs typeface="Times New Roman" panose="02020603050405020304" pitchFamily="18" charset="0"/>
            </a:endParaRPr>
          </a:p>
          <a:p>
            <a:pPr algn="ctr"/>
            <a:r>
              <a:rPr lang="ka-GE" sz="3200" dirty="0">
                <a:latin typeface="Times New Roman" panose="02020603050405020304" pitchFamily="18" charset="0"/>
                <a:cs typeface="Times New Roman" panose="02020603050405020304" pitchFamily="18" charset="0"/>
              </a:rPr>
              <a:t>პროექტის ამოცანები</a:t>
            </a:r>
            <a:endParaRPr lang="en-US" sz="32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E41615B-85CD-48F6-B613-F98D53E859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14300"/>
            <a:ext cx="1870843" cy="1243645"/>
          </a:xfrm>
          <a:prstGeom prst="rect">
            <a:avLst/>
          </a:prstGeom>
        </p:spPr>
      </p:pic>
      <p:graphicFrame>
        <p:nvGraphicFramePr>
          <p:cNvPr id="5" name="Diagram 4">
            <a:extLst>
              <a:ext uri="{FF2B5EF4-FFF2-40B4-BE49-F238E27FC236}">
                <a16:creationId xmlns:a16="http://schemas.microsoft.com/office/drawing/2014/main" id="{0B57CBFB-CC3C-4C0F-85F3-4505A16899D7}"/>
              </a:ext>
            </a:extLst>
          </p:cNvPr>
          <p:cNvGraphicFramePr/>
          <p:nvPr>
            <p:extLst>
              <p:ext uri="{D42A27DB-BD31-4B8C-83A1-F6EECF244321}">
                <p14:modId xmlns:p14="http://schemas.microsoft.com/office/powerpoint/2010/main" val="1364986472"/>
              </p:ext>
            </p:extLst>
          </p:nvPr>
        </p:nvGraphicFramePr>
        <p:xfrm>
          <a:off x="3124200" y="419101"/>
          <a:ext cx="14249400" cy="2209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2" name="Diagram 11">
            <a:extLst>
              <a:ext uri="{FF2B5EF4-FFF2-40B4-BE49-F238E27FC236}">
                <a16:creationId xmlns:a16="http://schemas.microsoft.com/office/drawing/2014/main" id="{02153CCB-F53C-4C4C-B536-E97637857C70}"/>
              </a:ext>
            </a:extLst>
          </p:cNvPr>
          <p:cNvGraphicFramePr/>
          <p:nvPr>
            <p:extLst>
              <p:ext uri="{D42A27DB-BD31-4B8C-83A1-F6EECF244321}">
                <p14:modId xmlns:p14="http://schemas.microsoft.com/office/powerpoint/2010/main" val="3590437918"/>
              </p:ext>
            </p:extLst>
          </p:nvPr>
        </p:nvGraphicFramePr>
        <p:xfrm>
          <a:off x="3124200" y="5753100"/>
          <a:ext cx="14249400" cy="452628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2825364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57633" y="218752"/>
            <a:ext cx="3220767" cy="1165927"/>
            <a:chOff x="0" y="0"/>
            <a:chExt cx="4294356" cy="1468156"/>
          </a:xfrm>
        </p:grpSpPr>
        <p:grpSp>
          <p:nvGrpSpPr>
            <p:cNvPr id="3" name="Group 3"/>
            <p:cNvGrpSpPr>
              <a:grpSpLocks noChangeAspect="1"/>
            </p:cNvGrpSpPr>
            <p:nvPr/>
          </p:nvGrpSpPr>
          <p:grpSpPr>
            <a:xfrm>
              <a:off x="0" y="0"/>
              <a:ext cx="4294356" cy="1468156"/>
              <a:chOff x="0" y="0"/>
              <a:chExt cx="6604000" cy="2257778"/>
            </a:xfrm>
          </p:grpSpPr>
          <p:sp>
            <p:nvSpPr>
              <p:cNvPr id="4" name="Freeform 4"/>
              <p:cNvSpPr/>
              <p:nvPr/>
            </p:nvSpPr>
            <p:spPr>
              <a:xfrm>
                <a:off x="16351" y="0"/>
                <a:ext cx="2570727" cy="2257821"/>
              </a:xfrm>
              <a:custGeom>
                <a:avLst/>
                <a:gdLst/>
                <a:ahLst/>
                <a:cxnLst/>
                <a:rect l="l" t="t" r="r" b="b"/>
                <a:pathLst>
                  <a:path w="2570727" h="2257821">
                    <a:moveTo>
                      <a:pt x="618649" y="0"/>
                    </a:moveTo>
                    <a:lnTo>
                      <a:pt x="618649" y="0"/>
                    </a:lnTo>
                    <a:cubicBezTo>
                      <a:pt x="562511" y="0"/>
                      <a:pt x="508673" y="22301"/>
                      <a:pt x="468978" y="61996"/>
                    </a:cubicBezTo>
                    <a:cubicBezTo>
                      <a:pt x="429283" y="101691"/>
                      <a:pt x="406982" y="155529"/>
                      <a:pt x="406982" y="211667"/>
                    </a:cubicBezTo>
                    <a:lnTo>
                      <a:pt x="406982" y="282222"/>
                    </a:lnTo>
                    <a:cubicBezTo>
                      <a:pt x="407503" y="398753"/>
                      <a:pt x="502117" y="492944"/>
                      <a:pt x="618649" y="492944"/>
                    </a:cubicBezTo>
                    <a:cubicBezTo>
                      <a:pt x="735181" y="492944"/>
                      <a:pt x="829794" y="398753"/>
                      <a:pt x="830316" y="282222"/>
                    </a:cubicBezTo>
                    <a:lnTo>
                      <a:pt x="830316" y="211667"/>
                    </a:lnTo>
                    <a:cubicBezTo>
                      <a:pt x="830316" y="94766"/>
                      <a:pt x="735549" y="0"/>
                      <a:pt x="618649" y="0"/>
                    </a:cubicBezTo>
                    <a:close/>
                    <a:moveTo>
                      <a:pt x="399433" y="969998"/>
                    </a:moveTo>
                    <a:cubicBezTo>
                      <a:pt x="400632" y="961884"/>
                      <a:pt x="389202" y="958709"/>
                      <a:pt x="386027" y="966258"/>
                    </a:cubicBez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5"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300" y="2257786"/>
                      <a:pt x="751423" y="2207921"/>
                      <a:pt x="740075" y="2139879"/>
                    </a:cubicBezTo>
                    <a:lnTo>
                      <a:pt x="625705" y="1452880"/>
                    </a:lnTo>
                    <a:cubicBezTo>
                      <a:pt x="624364" y="1444978"/>
                      <a:pt x="613075" y="1444978"/>
                      <a:pt x="611735" y="1452880"/>
                    </a:cubicBezTo>
                    <a:lnTo>
                      <a:pt x="497293" y="2139879"/>
                    </a:lnTo>
                    <a:cubicBezTo>
                      <a:pt x="485941"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close/>
                    <a:moveTo>
                      <a:pt x="1952149" y="0"/>
                    </a:moveTo>
                    <a:lnTo>
                      <a:pt x="1952149" y="0"/>
                    </a:lnTo>
                    <a:cubicBezTo>
                      <a:pt x="1896012" y="0"/>
                      <a:pt x="1842173" y="22301"/>
                      <a:pt x="1802478" y="61996"/>
                    </a:cubicBezTo>
                    <a:cubicBezTo>
                      <a:pt x="1762783" y="101691"/>
                      <a:pt x="1740482" y="155529"/>
                      <a:pt x="1740482" y="211667"/>
                    </a:cubicBezTo>
                    <a:lnTo>
                      <a:pt x="1740482" y="282222"/>
                    </a:lnTo>
                    <a:cubicBezTo>
                      <a:pt x="1741003" y="398753"/>
                      <a:pt x="1835617" y="492944"/>
                      <a:pt x="1952149" y="492944"/>
                    </a:cubicBezTo>
                    <a:cubicBezTo>
                      <a:pt x="2068681" y="492944"/>
                      <a:pt x="2163295" y="398753"/>
                      <a:pt x="2163816" y="282222"/>
                    </a:cubicBezTo>
                    <a:lnTo>
                      <a:pt x="2163816" y="211667"/>
                    </a:lnTo>
                    <a:cubicBezTo>
                      <a:pt x="2163816" y="155529"/>
                      <a:pt x="2141515" y="101691"/>
                      <a:pt x="2101820" y="61996"/>
                    </a:cubicBezTo>
                    <a:cubicBezTo>
                      <a:pt x="2062125" y="22301"/>
                      <a:pt x="2008286" y="0"/>
                      <a:pt x="1952149" y="0"/>
                    </a:cubicBezTo>
                    <a:close/>
                    <a:moveTo>
                      <a:pt x="1732933" y="969998"/>
                    </a:moveTo>
                    <a:cubicBezTo>
                      <a:pt x="1734132" y="961884"/>
                      <a:pt x="1722702" y="958709"/>
                      <a:pt x="1719527" y="966258"/>
                    </a:cubicBez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4" y="564437"/>
                      <a:pt x="1860991" y="564444"/>
                    </a:cubicBezTo>
                    <a:lnTo>
                      <a:pt x="2043307" y="564444"/>
                    </a:lnTo>
                    <a:cubicBezTo>
                      <a:pt x="2158704" y="564437"/>
                      <a:pt x="2262480" y="634683"/>
                      <a:pt x="2305350" y="741821"/>
                    </a:cubicBezTo>
                    <a:lnTo>
                      <a:pt x="2375482" y="917222"/>
                    </a:lnTo>
                    <a:lnTo>
                      <a:pt x="2566053" y="1361934"/>
                    </a:lnTo>
                    <a:cubicBezTo>
                      <a:pt x="2570727" y="1372839"/>
                      <a:pt x="2569607"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6" y="958709"/>
                      <a:pt x="2170236" y="961884"/>
                      <a:pt x="2171365" y="969998"/>
                    </a:cubicBezTo>
                    <a:lnTo>
                      <a:pt x="2234371" y="1411111"/>
                    </a:lnTo>
                    <a:lnTo>
                      <a:pt x="2301752" y="2219607"/>
                    </a:lnTo>
                    <a:cubicBezTo>
                      <a:pt x="2302560" y="2229429"/>
                      <a:pt x="2299223" y="2239141"/>
                      <a:pt x="2292548" y="2246392"/>
                    </a:cubicBezTo>
                    <a:cubicBezTo>
                      <a:pt x="2285874" y="2253643"/>
                      <a:pt x="2276470" y="2257771"/>
                      <a:pt x="2266615" y="2257778"/>
                    </a:cubicBezTo>
                    <a:lnTo>
                      <a:pt x="2212781" y="2257778"/>
                    </a:lnTo>
                    <a:cubicBezTo>
                      <a:pt x="2143800" y="2257786"/>
                      <a:pt x="2084923" y="2207921"/>
                      <a:pt x="2073575" y="2139879"/>
                    </a:cubicBezTo>
                    <a:lnTo>
                      <a:pt x="1959205" y="1452880"/>
                    </a:lnTo>
                    <a:cubicBezTo>
                      <a:pt x="1957864" y="1444978"/>
                      <a:pt x="1946575" y="1444978"/>
                      <a:pt x="1945234" y="1452880"/>
                    </a:cubicBezTo>
                    <a:lnTo>
                      <a:pt x="1830793" y="2139879"/>
                    </a:lnTo>
                    <a:cubicBezTo>
                      <a:pt x="1819442" y="2207948"/>
                      <a:pt x="1760525" y="2257821"/>
                      <a:pt x="1691517" y="2257778"/>
                    </a:cubicBezTo>
                    <a:lnTo>
                      <a:pt x="1637683" y="2257778"/>
                    </a:lnTo>
                    <a:cubicBezTo>
                      <a:pt x="1627828" y="2257771"/>
                      <a:pt x="1618424" y="2253643"/>
                      <a:pt x="1611750" y="2246392"/>
                    </a:cubicBezTo>
                    <a:cubicBezTo>
                      <a:pt x="1605075" y="2239141"/>
                      <a:pt x="1601738" y="2229429"/>
                      <a:pt x="1602546" y="2219607"/>
                    </a:cubicBezTo>
                    <a:lnTo>
                      <a:pt x="1669927" y="1411111"/>
                    </a:lnTo>
                    <a:lnTo>
                      <a:pt x="1732933" y="969998"/>
                    </a:lnTo>
                    <a:close/>
                  </a:path>
                </a:pathLst>
              </a:custGeom>
              <a:solidFill>
                <a:srgbClr val="FFB923"/>
              </a:solidFill>
            </p:spPr>
          </p:sp>
          <p:sp>
            <p:nvSpPr>
              <p:cNvPr id="5" name="Freeform 5"/>
              <p:cNvSpPr/>
              <p:nvPr/>
            </p:nvSpPr>
            <p:spPr>
              <a:xfrm>
                <a:off x="2683351" y="0"/>
                <a:ext cx="3904227" cy="2257821"/>
              </a:xfrm>
              <a:custGeom>
                <a:avLst/>
                <a:gdLst/>
                <a:ahLst/>
                <a:cxnLst/>
                <a:rect l="l" t="t" r="r" b="b"/>
                <a:pathLst>
                  <a:path w="3904227" h="2257821">
                    <a:moveTo>
                      <a:pt x="618649" y="0"/>
                    </a:moveTo>
                    <a:lnTo>
                      <a:pt x="618649" y="0"/>
                    </a:lnTo>
                    <a:cubicBezTo>
                      <a:pt x="562512" y="0"/>
                      <a:pt x="508673" y="22301"/>
                      <a:pt x="468978" y="61996"/>
                    </a:cubicBezTo>
                    <a:cubicBezTo>
                      <a:pt x="429283" y="101691"/>
                      <a:pt x="406982" y="155529"/>
                      <a:pt x="406982" y="211667"/>
                    </a:cubicBezTo>
                    <a:lnTo>
                      <a:pt x="406982" y="282222"/>
                    </a:lnTo>
                    <a:cubicBezTo>
                      <a:pt x="407503" y="398753"/>
                      <a:pt x="502117" y="492944"/>
                      <a:pt x="618649" y="492944"/>
                    </a:cubicBezTo>
                    <a:cubicBezTo>
                      <a:pt x="735181" y="492944"/>
                      <a:pt x="829794" y="398753"/>
                      <a:pt x="830316" y="282222"/>
                    </a:cubicBezTo>
                    <a:lnTo>
                      <a:pt x="830316" y="211667"/>
                    </a:lnTo>
                    <a:cubicBezTo>
                      <a:pt x="830316" y="94766"/>
                      <a:pt x="735549" y="0"/>
                      <a:pt x="618649" y="0"/>
                    </a:cubicBezTo>
                    <a:close/>
                    <a:moveTo>
                      <a:pt x="399433" y="969998"/>
                    </a:moveTo>
                    <a:cubicBezTo>
                      <a:pt x="400632" y="961884"/>
                      <a:pt x="389202" y="958709"/>
                      <a:pt x="386027" y="966258"/>
                    </a:cubicBez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3"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2" y="2239141"/>
                      <a:pt x="959048" y="2246392"/>
                    </a:cubicBezTo>
                    <a:cubicBezTo>
                      <a:pt x="952374" y="2253643"/>
                      <a:pt x="942970" y="2257771"/>
                      <a:pt x="933115" y="2257778"/>
                    </a:cubicBezTo>
                    <a:lnTo>
                      <a:pt x="879281" y="2257778"/>
                    </a:lnTo>
                    <a:cubicBezTo>
                      <a:pt x="810300" y="2257786"/>
                      <a:pt x="751423" y="2207921"/>
                      <a:pt x="740075" y="2139879"/>
                    </a:cubicBezTo>
                    <a:lnTo>
                      <a:pt x="625704" y="1452880"/>
                    </a:lnTo>
                    <a:cubicBezTo>
                      <a:pt x="624364" y="1444978"/>
                      <a:pt x="613075" y="1444978"/>
                      <a:pt x="611735" y="1452880"/>
                    </a:cubicBezTo>
                    <a:lnTo>
                      <a:pt x="497293" y="2139879"/>
                    </a:lnTo>
                    <a:cubicBezTo>
                      <a:pt x="485942"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close/>
                    <a:moveTo>
                      <a:pt x="1952149" y="0"/>
                    </a:moveTo>
                    <a:cubicBezTo>
                      <a:pt x="1835249" y="0"/>
                      <a:pt x="1740482" y="94766"/>
                      <a:pt x="1740482" y="211667"/>
                    </a:cubicBezTo>
                    <a:lnTo>
                      <a:pt x="1740482" y="282222"/>
                    </a:lnTo>
                    <a:cubicBezTo>
                      <a:pt x="1741004" y="398753"/>
                      <a:pt x="1835617" y="492944"/>
                      <a:pt x="1952149" y="492944"/>
                    </a:cubicBezTo>
                    <a:cubicBezTo>
                      <a:pt x="2068681" y="492944"/>
                      <a:pt x="2163294" y="398753"/>
                      <a:pt x="2163816" y="282222"/>
                    </a:cubicBezTo>
                    <a:lnTo>
                      <a:pt x="2163816" y="211667"/>
                    </a:lnTo>
                    <a:cubicBezTo>
                      <a:pt x="2163816" y="94766"/>
                      <a:pt x="2069049" y="0"/>
                      <a:pt x="1952149" y="0"/>
                    </a:cubicBezTo>
                    <a:close/>
                    <a:moveTo>
                      <a:pt x="1732933" y="969998"/>
                    </a:moveTo>
                    <a:cubicBezTo>
                      <a:pt x="1734132" y="961884"/>
                      <a:pt x="1722702" y="958709"/>
                      <a:pt x="1719527" y="966258"/>
                    </a:cubicBezTo>
                    <a:lnTo>
                      <a:pt x="1565504" y="1325598"/>
                    </a:lnTo>
                    <a:cubicBezTo>
                      <a:pt x="1543248" y="1377518"/>
                      <a:pt x="1492172" y="1411161"/>
                      <a:pt x="1435682" y="1411111"/>
                    </a:cubicBezTo>
                    <a:lnTo>
                      <a:pt x="1370630" y="1411111"/>
                    </a:lnTo>
                    <a:cubicBezTo>
                      <a:pt x="1358766" y="1411122"/>
                      <a:pt x="1347691" y="1405168"/>
                      <a:pt x="1341155" y="1395265"/>
                    </a:cubicBezTo>
                    <a:cubicBezTo>
                      <a:pt x="1334620" y="1385363"/>
                      <a:pt x="1333500" y="1372839"/>
                      <a:pt x="1338174" y="1361934"/>
                    </a:cubicBezTo>
                    <a:lnTo>
                      <a:pt x="1528816" y="917222"/>
                    </a:lnTo>
                    <a:lnTo>
                      <a:pt x="1598948" y="741821"/>
                    </a:lnTo>
                    <a:cubicBezTo>
                      <a:pt x="1641818" y="634683"/>
                      <a:pt x="1745595" y="564437"/>
                      <a:pt x="1860991" y="564444"/>
                    </a:cubicBezTo>
                    <a:lnTo>
                      <a:pt x="2043307" y="564444"/>
                    </a:lnTo>
                    <a:cubicBezTo>
                      <a:pt x="2158703" y="564437"/>
                      <a:pt x="2262480" y="634683"/>
                      <a:pt x="2305350" y="741821"/>
                    </a:cubicBezTo>
                    <a:lnTo>
                      <a:pt x="2375482" y="917222"/>
                    </a:lnTo>
                    <a:lnTo>
                      <a:pt x="2566053" y="1361934"/>
                    </a:lnTo>
                    <a:cubicBezTo>
                      <a:pt x="2570728" y="1372839"/>
                      <a:pt x="2569608"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6" y="958709"/>
                      <a:pt x="2170236" y="961884"/>
                      <a:pt x="2171365" y="969998"/>
                    </a:cubicBezTo>
                    <a:lnTo>
                      <a:pt x="2234371" y="1411111"/>
                    </a:lnTo>
                    <a:lnTo>
                      <a:pt x="2301752" y="2219607"/>
                    </a:lnTo>
                    <a:cubicBezTo>
                      <a:pt x="2302560" y="2229429"/>
                      <a:pt x="2299222" y="2239141"/>
                      <a:pt x="2292548" y="2246392"/>
                    </a:cubicBezTo>
                    <a:cubicBezTo>
                      <a:pt x="2285874" y="2253643"/>
                      <a:pt x="2276470" y="2257771"/>
                      <a:pt x="2266615" y="2257778"/>
                    </a:cubicBezTo>
                    <a:lnTo>
                      <a:pt x="2212781" y="2257778"/>
                    </a:lnTo>
                    <a:cubicBezTo>
                      <a:pt x="2143800" y="2257786"/>
                      <a:pt x="2084923" y="2207921"/>
                      <a:pt x="2073575" y="2139879"/>
                    </a:cubicBezTo>
                    <a:lnTo>
                      <a:pt x="1959204" y="1452880"/>
                    </a:lnTo>
                    <a:cubicBezTo>
                      <a:pt x="1957864" y="1444978"/>
                      <a:pt x="1946575" y="1444978"/>
                      <a:pt x="1945235" y="1452880"/>
                    </a:cubicBezTo>
                    <a:lnTo>
                      <a:pt x="1830794" y="2139879"/>
                    </a:lnTo>
                    <a:cubicBezTo>
                      <a:pt x="1819442" y="2207948"/>
                      <a:pt x="1760525" y="2257821"/>
                      <a:pt x="1691517" y="2257778"/>
                    </a:cubicBezTo>
                    <a:lnTo>
                      <a:pt x="1637683" y="2257778"/>
                    </a:lnTo>
                    <a:cubicBezTo>
                      <a:pt x="1627828" y="2257771"/>
                      <a:pt x="1618424" y="2253643"/>
                      <a:pt x="1611750" y="2246392"/>
                    </a:cubicBezTo>
                    <a:cubicBezTo>
                      <a:pt x="1605076" y="2239141"/>
                      <a:pt x="1601738" y="2229429"/>
                      <a:pt x="1602546" y="2219607"/>
                    </a:cubicBezTo>
                    <a:lnTo>
                      <a:pt x="1669927" y="1411111"/>
                    </a:lnTo>
                    <a:lnTo>
                      <a:pt x="1732933" y="969998"/>
                    </a:lnTo>
                    <a:close/>
                    <a:moveTo>
                      <a:pt x="3285649" y="0"/>
                    </a:moveTo>
                    <a:cubicBezTo>
                      <a:pt x="3168749" y="0"/>
                      <a:pt x="3073982" y="94766"/>
                      <a:pt x="3073982" y="211667"/>
                    </a:cubicBezTo>
                    <a:lnTo>
                      <a:pt x="3073982" y="282222"/>
                    </a:lnTo>
                    <a:cubicBezTo>
                      <a:pt x="3074504" y="398753"/>
                      <a:pt x="3169117" y="492944"/>
                      <a:pt x="3285649" y="492944"/>
                    </a:cubicBezTo>
                    <a:cubicBezTo>
                      <a:pt x="3402181" y="492944"/>
                      <a:pt x="3496794" y="398753"/>
                      <a:pt x="3497316" y="282222"/>
                    </a:cubicBezTo>
                    <a:lnTo>
                      <a:pt x="3497316" y="211667"/>
                    </a:lnTo>
                    <a:cubicBezTo>
                      <a:pt x="3497316" y="94766"/>
                      <a:pt x="3402549" y="0"/>
                      <a:pt x="3285649" y="0"/>
                    </a:cubicBezTo>
                    <a:close/>
                    <a:moveTo>
                      <a:pt x="3066433" y="969998"/>
                    </a:moveTo>
                    <a:cubicBezTo>
                      <a:pt x="3067632" y="961884"/>
                      <a:pt x="3056202" y="958709"/>
                      <a:pt x="3053027" y="966258"/>
                    </a:cubicBezTo>
                    <a:lnTo>
                      <a:pt x="2899004" y="1325598"/>
                    </a:lnTo>
                    <a:cubicBezTo>
                      <a:pt x="2876748" y="1377518"/>
                      <a:pt x="2825672" y="1411161"/>
                      <a:pt x="2769182" y="1411111"/>
                    </a:cubicBezTo>
                    <a:lnTo>
                      <a:pt x="2704130" y="1411111"/>
                    </a:lnTo>
                    <a:cubicBezTo>
                      <a:pt x="2692266" y="1411122"/>
                      <a:pt x="2681191" y="1405168"/>
                      <a:pt x="2674655" y="1395265"/>
                    </a:cubicBezTo>
                    <a:cubicBezTo>
                      <a:pt x="2668120" y="1385363"/>
                      <a:pt x="2667000" y="1372839"/>
                      <a:pt x="2671674" y="1361934"/>
                    </a:cubicBezTo>
                    <a:lnTo>
                      <a:pt x="2862316" y="917222"/>
                    </a:lnTo>
                    <a:lnTo>
                      <a:pt x="2932448" y="741821"/>
                    </a:lnTo>
                    <a:cubicBezTo>
                      <a:pt x="2975318" y="634683"/>
                      <a:pt x="3079095" y="564437"/>
                      <a:pt x="3194491" y="564444"/>
                    </a:cubicBezTo>
                    <a:lnTo>
                      <a:pt x="3376807" y="564444"/>
                    </a:lnTo>
                    <a:cubicBezTo>
                      <a:pt x="3492203"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518341" y="966258"/>
                    </a:lnTo>
                    <a:cubicBezTo>
                      <a:pt x="3515096" y="958709"/>
                      <a:pt x="3503736" y="961884"/>
                      <a:pt x="3504865" y="969998"/>
                    </a:cubicBezTo>
                    <a:lnTo>
                      <a:pt x="3567871" y="1411111"/>
                    </a:lnTo>
                    <a:lnTo>
                      <a:pt x="3635252" y="2219607"/>
                    </a:lnTo>
                    <a:cubicBezTo>
                      <a:pt x="3636060" y="2229429"/>
                      <a:pt x="3632722" y="2239141"/>
                      <a:pt x="3626048" y="2246392"/>
                    </a:cubicBezTo>
                    <a:cubicBezTo>
                      <a:pt x="3619374" y="2253643"/>
                      <a:pt x="3609970" y="2257771"/>
                      <a:pt x="3600115" y="2257778"/>
                    </a:cubicBezTo>
                    <a:lnTo>
                      <a:pt x="3546281" y="2257778"/>
                    </a:lnTo>
                    <a:cubicBezTo>
                      <a:pt x="3477300" y="2257786"/>
                      <a:pt x="3418423" y="2207921"/>
                      <a:pt x="3407075" y="2139879"/>
                    </a:cubicBezTo>
                    <a:lnTo>
                      <a:pt x="3292704" y="1452880"/>
                    </a:lnTo>
                    <a:cubicBezTo>
                      <a:pt x="3291364" y="1444978"/>
                      <a:pt x="3280075" y="1444978"/>
                      <a:pt x="3278735" y="1452880"/>
                    </a:cubicBezTo>
                    <a:lnTo>
                      <a:pt x="3164294" y="2139879"/>
                    </a:lnTo>
                    <a:cubicBezTo>
                      <a:pt x="3152942" y="2207948"/>
                      <a:pt x="3094025" y="2257821"/>
                      <a:pt x="3025017" y="2257778"/>
                    </a:cubicBezTo>
                    <a:lnTo>
                      <a:pt x="2971183" y="2257778"/>
                    </a:lnTo>
                    <a:cubicBezTo>
                      <a:pt x="2961328" y="2257771"/>
                      <a:pt x="2951924" y="2253643"/>
                      <a:pt x="2945250" y="2246392"/>
                    </a:cubicBezTo>
                    <a:cubicBezTo>
                      <a:pt x="2938576" y="2239141"/>
                      <a:pt x="2935238" y="2229429"/>
                      <a:pt x="2936046" y="2219607"/>
                    </a:cubicBezTo>
                    <a:lnTo>
                      <a:pt x="3003427" y="1411111"/>
                    </a:lnTo>
                    <a:lnTo>
                      <a:pt x="3066433" y="969998"/>
                    </a:lnTo>
                    <a:close/>
                  </a:path>
                </a:pathLst>
              </a:custGeom>
              <a:solidFill>
                <a:srgbClr val="000000"/>
              </a:solidFill>
            </p:spPr>
          </p:sp>
        </p:grpSp>
      </p:grpSp>
      <p:sp>
        <p:nvSpPr>
          <p:cNvPr id="6" name="AutoShape 6"/>
          <p:cNvSpPr/>
          <p:nvPr/>
        </p:nvSpPr>
        <p:spPr>
          <a:xfrm>
            <a:off x="-141252" y="-647700"/>
            <a:ext cx="6335537" cy="10811649"/>
          </a:xfrm>
          <a:prstGeom prst="rect">
            <a:avLst/>
          </a:prstGeom>
          <a:solidFill>
            <a:srgbClr val="FFB923"/>
          </a:solidFill>
        </p:spPr>
      </p:sp>
      <p:sp>
        <p:nvSpPr>
          <p:cNvPr id="7" name="AutoShape 7"/>
          <p:cNvSpPr/>
          <p:nvPr/>
        </p:nvSpPr>
        <p:spPr>
          <a:xfrm>
            <a:off x="7305847" y="4882978"/>
            <a:ext cx="9953453" cy="0"/>
          </a:xfrm>
          <a:prstGeom prst="line">
            <a:avLst/>
          </a:prstGeom>
          <a:ln w="19050" cap="rnd">
            <a:solidFill>
              <a:srgbClr val="FFB923"/>
            </a:solidFill>
            <a:prstDash val="solid"/>
            <a:headEnd type="none" w="sm" len="sm"/>
            <a:tailEnd type="none" w="sm" len="sm"/>
          </a:ln>
        </p:spPr>
      </p:sp>
      <p:grpSp>
        <p:nvGrpSpPr>
          <p:cNvPr id="8" name="Group 8"/>
          <p:cNvGrpSpPr/>
          <p:nvPr/>
        </p:nvGrpSpPr>
        <p:grpSpPr>
          <a:xfrm>
            <a:off x="925621" y="1325920"/>
            <a:ext cx="4201793" cy="2951551"/>
            <a:chOff x="0" y="76200"/>
            <a:chExt cx="5602390" cy="3935401"/>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0" y="3648638"/>
              <a:ext cx="4911312" cy="362963"/>
            </a:xfrm>
            <a:prstGeom prst="rect">
              <a:avLst/>
            </a:prstGeom>
          </p:spPr>
        </p:pic>
        <p:sp>
          <p:nvSpPr>
            <p:cNvPr id="10" name="TextBox 10"/>
            <p:cNvSpPr txBox="1"/>
            <p:nvPr/>
          </p:nvSpPr>
          <p:spPr>
            <a:xfrm>
              <a:off x="0" y="76200"/>
              <a:ext cx="5602390" cy="1628567"/>
            </a:xfrm>
            <a:prstGeom prst="rect">
              <a:avLst/>
            </a:prstGeom>
          </p:spPr>
          <p:txBody>
            <a:bodyPr lIns="0" tIns="0" rIns="0" bIns="0" rtlCol="0" anchor="t">
              <a:spAutoFit/>
            </a:bodyPr>
            <a:lstStyle/>
            <a:p>
              <a:pPr marL="0" lvl="0" indent="0" algn="l">
                <a:lnSpc>
                  <a:spcPts val="9349"/>
                </a:lnSpc>
                <a:spcBef>
                  <a:spcPct val="0"/>
                </a:spcBef>
              </a:pPr>
              <a:endParaRPr lang="en-US" sz="8499" dirty="0">
                <a:solidFill>
                  <a:srgbClr val="FFFFFF"/>
                </a:solidFill>
                <a:latin typeface="Hammersmith One Bold"/>
              </a:endParaRPr>
            </a:p>
          </p:txBody>
        </p:sp>
      </p:grpSp>
      <p:sp>
        <p:nvSpPr>
          <p:cNvPr id="14" name="TextBox 14"/>
          <p:cNvSpPr txBox="1"/>
          <p:nvPr/>
        </p:nvSpPr>
        <p:spPr>
          <a:xfrm>
            <a:off x="6194285" y="1866900"/>
            <a:ext cx="11065015" cy="6522491"/>
          </a:xfrm>
          <a:prstGeom prst="rect">
            <a:avLst/>
          </a:prstGeom>
        </p:spPr>
        <p:txBody>
          <a:bodyPr wrap="square" lIns="0" tIns="0" rIns="0" bIns="0" rtlCol="0" anchor="t">
            <a:spAutoFit/>
          </a:bodyPr>
          <a:lstStyle/>
          <a:p>
            <a:pPr marL="0" indent="0" algn="just">
              <a:spcBef>
                <a:spcPts val="1600"/>
              </a:spcBef>
              <a:buNone/>
            </a:pPr>
            <a:r>
              <a:rPr lang="en-US" sz="2800" u="none" dirty="0">
                <a:solidFill>
                  <a:srgbClr val="000000"/>
                </a:solidFill>
                <a:latin typeface="Clear Sans Regular"/>
              </a:rPr>
              <a:t> </a:t>
            </a:r>
            <a:r>
              <a:rPr lang="ka-GE" sz="2800" u="none" dirty="0">
                <a:solidFill>
                  <a:srgbClr val="000000"/>
                </a:solidFill>
                <a:latin typeface="Clear Sans Regular"/>
              </a:rPr>
              <a:t>                                                                </a:t>
            </a:r>
            <a:r>
              <a:rPr lang="en-US" sz="2800" b="1" dirty="0">
                <a:solidFill>
                  <a:srgbClr val="000000"/>
                </a:solidFill>
                <a:latin typeface="Times New Roman"/>
                <a:ea typeface="Times New Roman"/>
                <a:cs typeface="Times New Roman"/>
                <a:sym typeface="Times New Roman"/>
              </a:rPr>
              <a:t>Partners</a:t>
            </a:r>
            <a:r>
              <a:rPr lang="en-US" sz="2800" dirty="0">
                <a:solidFill>
                  <a:srgbClr val="000000"/>
                </a:solidFill>
                <a:latin typeface="Times New Roman"/>
                <a:ea typeface="Times New Roman"/>
                <a:cs typeface="Times New Roman"/>
                <a:sym typeface="Times New Roman"/>
              </a:rPr>
              <a:t>: </a:t>
            </a:r>
          </a:p>
          <a:p>
            <a:pPr marL="342900" algn="just">
              <a:spcBef>
                <a:spcPts val="1600"/>
              </a:spcBef>
              <a:buFont typeface="Wingdings" panose="05000000000000000000" pitchFamily="2" charset="2"/>
              <a:buChar char="q"/>
            </a:pPr>
            <a:r>
              <a:rPr lang="en-US" sz="2800" dirty="0">
                <a:solidFill>
                  <a:srgbClr val="000000"/>
                </a:solidFill>
                <a:latin typeface="Times New Roman"/>
                <a:ea typeface="Times New Roman"/>
                <a:cs typeface="Times New Roman"/>
                <a:sym typeface="Times New Roman"/>
              </a:rPr>
              <a:t>Tallinn University;</a:t>
            </a:r>
          </a:p>
          <a:p>
            <a:pPr marL="342900" algn="just">
              <a:spcBef>
                <a:spcPts val="1600"/>
              </a:spcBef>
              <a:buFont typeface="Wingdings" panose="05000000000000000000" pitchFamily="2" charset="2"/>
              <a:buChar char="q"/>
            </a:pPr>
            <a:r>
              <a:rPr lang="en-US" sz="2800" dirty="0">
                <a:solidFill>
                  <a:srgbClr val="000000"/>
                </a:solidFill>
                <a:latin typeface="Times New Roman"/>
                <a:ea typeface="Times New Roman"/>
                <a:cs typeface="Times New Roman"/>
                <a:sym typeface="Times New Roman"/>
              </a:rPr>
              <a:t>University of Bergen (</a:t>
            </a:r>
            <a:r>
              <a:rPr lang="en-US" sz="2800" dirty="0" err="1">
                <a:solidFill>
                  <a:srgbClr val="000000"/>
                </a:solidFill>
                <a:latin typeface="Times New Roman"/>
                <a:ea typeface="Times New Roman"/>
                <a:cs typeface="Times New Roman"/>
                <a:sym typeface="Times New Roman"/>
              </a:rPr>
              <a:t>UiB</a:t>
            </a:r>
            <a:r>
              <a:rPr lang="en-US" sz="2800" dirty="0">
                <a:solidFill>
                  <a:srgbClr val="000000"/>
                </a:solidFill>
                <a:latin typeface="Times New Roman"/>
                <a:ea typeface="Times New Roman"/>
                <a:cs typeface="Times New Roman"/>
                <a:sym typeface="Times New Roman"/>
              </a:rPr>
              <a:t>);</a:t>
            </a:r>
          </a:p>
          <a:p>
            <a:pPr marL="342900" algn="just">
              <a:spcBef>
                <a:spcPts val="1600"/>
              </a:spcBef>
              <a:buFont typeface="Wingdings" panose="05000000000000000000" pitchFamily="2" charset="2"/>
              <a:buChar char="q"/>
            </a:pPr>
            <a:r>
              <a:rPr lang="en-US" sz="2800" dirty="0">
                <a:solidFill>
                  <a:srgbClr val="000000"/>
                </a:solidFill>
                <a:latin typeface="Times New Roman"/>
                <a:ea typeface="Times New Roman"/>
                <a:cs typeface="Times New Roman"/>
                <a:sym typeface="Times New Roman"/>
              </a:rPr>
              <a:t>University College London (UCL);</a:t>
            </a:r>
          </a:p>
          <a:p>
            <a:pPr marL="342900" algn="just">
              <a:spcBef>
                <a:spcPts val="1600"/>
              </a:spcBef>
              <a:buFont typeface="Wingdings" panose="05000000000000000000" pitchFamily="2" charset="2"/>
              <a:buChar char="q"/>
            </a:pPr>
            <a:r>
              <a:rPr lang="en-US" sz="2800" dirty="0">
                <a:solidFill>
                  <a:srgbClr val="000000"/>
                </a:solidFill>
                <a:latin typeface="Times New Roman"/>
                <a:ea typeface="Times New Roman"/>
                <a:cs typeface="Times New Roman"/>
                <a:sym typeface="Times New Roman"/>
              </a:rPr>
              <a:t> Helsingin </a:t>
            </a:r>
            <a:r>
              <a:rPr lang="en-US" sz="2800" dirty="0" err="1">
                <a:solidFill>
                  <a:srgbClr val="000000"/>
                </a:solidFill>
                <a:latin typeface="Times New Roman"/>
                <a:ea typeface="Times New Roman"/>
                <a:cs typeface="Times New Roman"/>
                <a:sym typeface="Times New Roman"/>
              </a:rPr>
              <a:t>yliopisto</a:t>
            </a:r>
            <a:r>
              <a:rPr lang="en-US" sz="2800" dirty="0">
                <a:solidFill>
                  <a:srgbClr val="000000"/>
                </a:solidFill>
                <a:latin typeface="Times New Roman"/>
                <a:ea typeface="Times New Roman"/>
                <a:cs typeface="Times New Roman"/>
                <a:sym typeface="Times New Roman"/>
              </a:rPr>
              <a:t> (UH);</a:t>
            </a:r>
          </a:p>
          <a:p>
            <a:pPr marL="342900" algn="just">
              <a:spcBef>
                <a:spcPts val="1600"/>
              </a:spcBef>
              <a:buFont typeface="Wingdings" panose="05000000000000000000" pitchFamily="2" charset="2"/>
              <a:buChar char="q"/>
            </a:pPr>
            <a:r>
              <a:rPr lang="en-US" sz="2800" dirty="0">
                <a:solidFill>
                  <a:srgbClr val="000000"/>
                </a:solidFill>
                <a:latin typeface="Times New Roman"/>
                <a:ea typeface="Times New Roman"/>
                <a:cs typeface="Times New Roman"/>
                <a:sym typeface="Times New Roman"/>
              </a:rPr>
              <a:t>Swiss Federal Institute of Technology in Lausanne (EPFL);</a:t>
            </a:r>
          </a:p>
          <a:p>
            <a:pPr marL="342900" algn="just">
              <a:spcBef>
                <a:spcPts val="1600"/>
              </a:spcBef>
              <a:buFont typeface="Wingdings" panose="05000000000000000000" pitchFamily="2" charset="2"/>
              <a:buChar char="q"/>
            </a:pPr>
            <a:r>
              <a:rPr lang="en-US" sz="2800" dirty="0">
                <a:solidFill>
                  <a:srgbClr val="000000"/>
                </a:solidFill>
                <a:latin typeface="Times New Roman"/>
                <a:ea typeface="Times New Roman"/>
                <a:cs typeface="Times New Roman"/>
                <a:sym typeface="Times New Roman"/>
              </a:rPr>
              <a:t>STEPS SRL (</a:t>
            </a:r>
            <a:r>
              <a:rPr lang="en-US" sz="2800" dirty="0" err="1">
                <a:solidFill>
                  <a:srgbClr val="000000"/>
                </a:solidFill>
                <a:latin typeface="Times New Roman"/>
                <a:ea typeface="Times New Roman"/>
                <a:cs typeface="Times New Roman"/>
                <a:sym typeface="Times New Roman"/>
              </a:rPr>
              <a:t>STePS</a:t>
            </a:r>
            <a:r>
              <a:rPr lang="en-US" sz="2800" dirty="0">
                <a:solidFill>
                  <a:srgbClr val="000000"/>
                </a:solidFill>
                <a:latin typeface="Times New Roman"/>
                <a:ea typeface="Times New Roman"/>
                <a:cs typeface="Times New Roman"/>
                <a:sym typeface="Times New Roman"/>
              </a:rPr>
              <a:t>);</a:t>
            </a:r>
          </a:p>
          <a:p>
            <a:pPr marL="342900" algn="just">
              <a:spcBef>
                <a:spcPts val="1600"/>
              </a:spcBef>
              <a:buFont typeface="Wingdings" panose="05000000000000000000" pitchFamily="2" charset="2"/>
              <a:buChar char="q"/>
            </a:pPr>
            <a:r>
              <a:rPr lang="en-US" sz="2800" dirty="0">
                <a:solidFill>
                  <a:srgbClr val="000000"/>
                </a:solidFill>
                <a:latin typeface="Times New Roman"/>
                <a:ea typeface="Times New Roman"/>
                <a:cs typeface="Times New Roman"/>
                <a:sym typeface="Times New Roman"/>
              </a:rPr>
              <a:t>The Education and Youth Authority (</a:t>
            </a:r>
            <a:r>
              <a:rPr lang="en-US" sz="2800" dirty="0" err="1">
                <a:solidFill>
                  <a:srgbClr val="000000"/>
                </a:solidFill>
                <a:latin typeface="Times New Roman"/>
                <a:ea typeface="Times New Roman"/>
                <a:cs typeface="Times New Roman"/>
                <a:sym typeface="Times New Roman"/>
              </a:rPr>
              <a:t>Harno</a:t>
            </a:r>
            <a:r>
              <a:rPr lang="en-US" sz="2800" dirty="0">
                <a:solidFill>
                  <a:srgbClr val="000000"/>
                </a:solidFill>
                <a:latin typeface="Times New Roman"/>
                <a:ea typeface="Times New Roman"/>
                <a:cs typeface="Times New Roman"/>
                <a:sym typeface="Times New Roman"/>
              </a:rPr>
              <a:t>);</a:t>
            </a:r>
          </a:p>
          <a:p>
            <a:pPr marL="342900" algn="just">
              <a:spcBef>
                <a:spcPts val="1600"/>
              </a:spcBef>
              <a:buFont typeface="Wingdings" panose="05000000000000000000" pitchFamily="2" charset="2"/>
              <a:buChar char="q"/>
            </a:pPr>
            <a:r>
              <a:rPr lang="en-US" sz="2800" dirty="0">
                <a:solidFill>
                  <a:srgbClr val="000000"/>
                </a:solidFill>
                <a:latin typeface="Times New Roman"/>
                <a:ea typeface="Times New Roman"/>
                <a:cs typeface="Times New Roman"/>
                <a:sym typeface="Times New Roman"/>
              </a:rPr>
              <a:t>Vilnius University (VU);</a:t>
            </a:r>
          </a:p>
          <a:p>
            <a:pPr marL="342900" algn="just">
              <a:spcBef>
                <a:spcPts val="1600"/>
              </a:spcBef>
              <a:buFont typeface="Wingdings" panose="05000000000000000000" pitchFamily="2" charset="2"/>
              <a:buChar char="q"/>
            </a:pPr>
            <a:r>
              <a:rPr lang="en-US" sz="2800" dirty="0">
                <a:solidFill>
                  <a:srgbClr val="000000"/>
                </a:solidFill>
                <a:latin typeface="Times New Roman"/>
                <a:ea typeface="Times New Roman"/>
                <a:cs typeface="Times New Roman"/>
                <a:sym typeface="Times New Roman"/>
              </a:rPr>
              <a:t>Batumi Shota Rustaveli State University (BSU)</a:t>
            </a:r>
          </a:p>
          <a:p>
            <a:pPr marL="0" lvl="0" indent="0" algn="l">
              <a:lnSpc>
                <a:spcPts val="3079"/>
              </a:lnSpc>
              <a:spcBef>
                <a:spcPct val="0"/>
              </a:spcBef>
            </a:pPr>
            <a:endParaRPr lang="en-US" sz="2199" u="none" dirty="0">
              <a:solidFill>
                <a:srgbClr val="000000"/>
              </a:solidFill>
              <a:latin typeface="Clear Sans Regular"/>
            </a:endParaRPr>
          </a:p>
        </p:txBody>
      </p:sp>
      <p:sp>
        <p:nvSpPr>
          <p:cNvPr id="19" name="TextBox 18">
            <a:extLst>
              <a:ext uri="{FF2B5EF4-FFF2-40B4-BE49-F238E27FC236}">
                <a16:creationId xmlns:a16="http://schemas.microsoft.com/office/drawing/2014/main" id="{884FB6AB-640E-4E61-A346-B3B83F21807B}"/>
              </a:ext>
            </a:extLst>
          </p:cNvPr>
          <p:cNvSpPr txBox="1"/>
          <p:nvPr/>
        </p:nvSpPr>
        <p:spPr>
          <a:xfrm>
            <a:off x="609600" y="876300"/>
            <a:ext cx="5105400" cy="3170099"/>
          </a:xfrm>
          <a:prstGeom prst="rect">
            <a:avLst/>
          </a:prstGeom>
          <a:noFill/>
        </p:spPr>
        <p:txBody>
          <a:bodyPr wrap="square">
            <a:spAutoFit/>
          </a:bodyPr>
          <a:lstStyle/>
          <a:p>
            <a:endParaRPr lang="ka-GE" sz="4000" dirty="0">
              <a:latin typeface="Times New Roman"/>
              <a:ea typeface="Times New Roman"/>
              <a:cs typeface="Times New Roman"/>
              <a:sym typeface="Times New Roman"/>
            </a:endParaRPr>
          </a:p>
          <a:p>
            <a:endParaRPr lang="ka-GE" sz="4000" dirty="0">
              <a:latin typeface="Times New Roman"/>
              <a:ea typeface="Times New Roman"/>
              <a:cs typeface="Times New Roman"/>
              <a:sym typeface="Times New Roman"/>
            </a:endParaRPr>
          </a:p>
          <a:p>
            <a:endParaRPr lang="ka-GE" sz="4000" dirty="0">
              <a:latin typeface="Times New Roman"/>
              <a:ea typeface="Times New Roman"/>
              <a:cs typeface="Times New Roman"/>
              <a:sym typeface="Times New Roman"/>
            </a:endParaRPr>
          </a:p>
          <a:p>
            <a:endParaRPr lang="ka-GE" sz="4000" dirty="0">
              <a:latin typeface="Times New Roman"/>
              <a:ea typeface="Times New Roman"/>
              <a:cs typeface="Times New Roman"/>
              <a:sym typeface="Times New Roman"/>
            </a:endParaRPr>
          </a:p>
          <a:p>
            <a:r>
              <a:rPr lang="en" sz="4000" dirty="0">
                <a:latin typeface="Times New Roman"/>
                <a:ea typeface="Times New Roman"/>
                <a:cs typeface="Times New Roman"/>
                <a:sym typeface="Times New Roman"/>
              </a:rPr>
              <a:t>iHub4Schools</a:t>
            </a:r>
            <a:endParaRPr lang="en-US" sz="4000" dirty="0"/>
          </a:p>
        </p:txBody>
      </p:sp>
      <p:pic>
        <p:nvPicPr>
          <p:cNvPr id="13" name="Picture 12">
            <a:extLst>
              <a:ext uri="{FF2B5EF4-FFF2-40B4-BE49-F238E27FC236}">
                <a16:creationId xmlns:a16="http://schemas.microsoft.com/office/drawing/2014/main" id="{71142CA7-D4FD-4469-9A49-01B47B54ED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8523" y="-190806"/>
            <a:ext cx="3595985" cy="23904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3589" y="1888977"/>
            <a:ext cx="16106211" cy="1144270"/>
            <a:chOff x="0" y="0"/>
            <a:chExt cx="9640922" cy="2367930"/>
          </a:xfrm>
        </p:grpSpPr>
        <p:sp>
          <p:nvSpPr>
            <p:cNvPr id="3" name="TextBox 3"/>
            <p:cNvSpPr txBox="1"/>
            <p:nvPr/>
          </p:nvSpPr>
          <p:spPr>
            <a:xfrm>
              <a:off x="0" y="76200"/>
              <a:ext cx="9640922" cy="1642533"/>
            </a:xfrm>
            <a:prstGeom prst="rect">
              <a:avLst/>
            </a:prstGeom>
          </p:spPr>
          <p:txBody>
            <a:bodyPr lIns="0" tIns="0" rIns="0" bIns="0" rtlCol="0" anchor="t">
              <a:spAutoFit/>
            </a:bodyPr>
            <a:lstStyle/>
            <a:p>
              <a:pPr marL="0" lvl="0" indent="0" algn="l">
                <a:lnSpc>
                  <a:spcPts val="9349"/>
                </a:lnSpc>
                <a:spcBef>
                  <a:spcPct val="0"/>
                </a:spcBef>
              </a:pPr>
              <a:endParaRPr lang="en-US" sz="8499" dirty="0">
                <a:solidFill>
                  <a:srgbClr val="000000"/>
                </a:solidFill>
                <a:latin typeface="Hammersmith One Bold"/>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0" y="1934553"/>
              <a:ext cx="5864091" cy="433377"/>
            </a:xfrm>
            <a:prstGeom prst="rect">
              <a:avLst/>
            </a:prstGeom>
          </p:spPr>
        </p:pic>
      </p:grpSp>
      <p:sp>
        <p:nvSpPr>
          <p:cNvPr id="6" name="TextBox 6"/>
          <p:cNvSpPr txBox="1"/>
          <p:nvPr/>
        </p:nvSpPr>
        <p:spPr>
          <a:xfrm>
            <a:off x="1343589" y="5800109"/>
            <a:ext cx="4005115" cy="1723549"/>
          </a:xfrm>
          <a:prstGeom prst="rect">
            <a:avLst/>
          </a:prstGeom>
        </p:spPr>
        <p:txBody>
          <a:bodyPr lIns="0" tIns="0" rIns="0" bIns="0" rtlCol="0" anchor="t">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ka-GE" sz="2800" b="0" spc="-70" dirty="0">
                <a:solidFill>
                  <a:schemeClr val="bg2">
                    <a:lumMod val="25000"/>
                  </a:schemeClr>
                </a:solidFill>
                <a:effectLst/>
                <a:latin typeface="Times New Roman" panose="02020603050405020304" pitchFamily="18" charset="0"/>
                <a:ea typeface="Times New Roman" panose="02020603050405020304" pitchFamily="18" charset="0"/>
              </a:rPr>
              <a:t>ამოცანა 1.1. ციფრული ინოვაციების შესახებ კვლევის შედეგების ანალიზი</a:t>
            </a:r>
            <a:endParaRPr lang="en-US" sz="2800" b="0" dirty="0"/>
          </a:p>
        </p:txBody>
      </p:sp>
      <p:sp>
        <p:nvSpPr>
          <p:cNvPr id="9" name="TextBox 9"/>
          <p:cNvSpPr txBox="1"/>
          <p:nvPr/>
        </p:nvSpPr>
        <p:spPr>
          <a:xfrm>
            <a:off x="6997136" y="5800109"/>
            <a:ext cx="4005115" cy="1723549"/>
          </a:xfrm>
          <a:prstGeom prst="rect">
            <a:avLst/>
          </a:prstGeom>
        </p:spPr>
        <p:txBody>
          <a:bodyPr lIns="0" tIns="0" rIns="0" bIns="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ka-GE" sz="2800" b="0" u="none" strike="noStrike" dirty="0">
                <a:effectLst/>
                <a:latin typeface="Times New Roman" panose="02020603050405020304" pitchFamily="18" charset="0"/>
                <a:ea typeface="Times New Roman" panose="02020603050405020304" pitchFamily="18" charset="0"/>
              </a:rPr>
              <a:t>ამოცანა 1.2. მონაწილე სკოლებში ციფრული ინოვაციის პრაქტიკის იდენტიფიცირება</a:t>
            </a:r>
            <a:endParaRPr lang="en-US" sz="2800" b="0" dirty="0"/>
          </a:p>
        </p:txBody>
      </p:sp>
      <p:sp>
        <p:nvSpPr>
          <p:cNvPr id="12" name="TextBox 12"/>
          <p:cNvSpPr txBox="1"/>
          <p:nvPr/>
        </p:nvSpPr>
        <p:spPr>
          <a:xfrm>
            <a:off x="12650683" y="5800109"/>
            <a:ext cx="4005115" cy="3016210"/>
          </a:xfrm>
          <a:prstGeom prst="rect">
            <a:avLst/>
          </a:prstGeom>
        </p:spPr>
        <p:txBody>
          <a:bodyPr lIns="0" tIns="0" rIns="0" bIns="0" rtlCol="0" anchor="t">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ka-GE" sz="2800" dirty="0">
                <a:latin typeface="Sylfaen" panose="010A0502050306030303" pitchFamily="18" charset="0"/>
                <a:cs typeface="Times New Roman" panose="02020603050405020304" pitchFamily="18" charset="0"/>
              </a:rPr>
              <a:t>ამოცანა 1.3. მასწავლე-ბელთა ციფრული კომპეტენციების განსაზ</a:t>
            </a:r>
            <a:r>
              <a:rPr lang="en-US" sz="2800" dirty="0">
                <a:latin typeface="Sylfaen" panose="010A0502050306030303" pitchFamily="18" charset="0"/>
                <a:cs typeface="Times New Roman" panose="02020603050405020304" pitchFamily="18" charset="0"/>
              </a:rPr>
              <a:t>-</a:t>
            </a:r>
            <a:r>
              <a:rPr lang="ka-GE" sz="2800" dirty="0">
                <a:latin typeface="Sylfaen" panose="010A0502050306030303" pitchFamily="18" charset="0"/>
                <a:cs typeface="Times New Roman" panose="02020603050405020304" pitchFamily="18" charset="0"/>
              </a:rPr>
              <a:t>ღვრა და ციფრული წიგნიერების თვალსაზ</a:t>
            </a:r>
            <a:r>
              <a:rPr lang="en-US" sz="2800" dirty="0">
                <a:latin typeface="Sylfaen" panose="010A0502050306030303" pitchFamily="18" charset="0"/>
                <a:cs typeface="Times New Roman" panose="02020603050405020304" pitchFamily="18" charset="0"/>
              </a:rPr>
              <a:t>-</a:t>
            </a:r>
            <a:r>
              <a:rPr lang="ka-GE" sz="2800" dirty="0">
                <a:latin typeface="Sylfaen" panose="010A0502050306030303" pitchFamily="18" charset="0"/>
                <a:cs typeface="Times New Roman" panose="02020603050405020304" pitchFamily="18" charset="0"/>
              </a:rPr>
              <a:t>რისით სკოლის შეფა</a:t>
            </a:r>
            <a:r>
              <a:rPr lang="en-US" sz="2800" dirty="0">
                <a:latin typeface="Sylfaen" panose="010A0502050306030303" pitchFamily="18" charset="0"/>
                <a:cs typeface="Times New Roman" panose="02020603050405020304" pitchFamily="18" charset="0"/>
              </a:rPr>
              <a:t>-</a:t>
            </a:r>
            <a:r>
              <a:rPr lang="ka-GE" sz="2800" dirty="0">
                <a:latin typeface="Sylfaen" panose="010A0502050306030303" pitchFamily="18" charset="0"/>
                <a:cs typeface="Times New Roman" panose="02020603050405020304" pitchFamily="18" charset="0"/>
              </a:rPr>
              <a:t>სება </a:t>
            </a:r>
            <a:endParaRPr lang="en-US" sz="2800" dirty="0">
              <a:latin typeface="Sylfaen" panose="010A0502050306030303" pitchFamily="18" charset="0"/>
              <a:cs typeface="Times New Roman" panose="02020603050405020304" pitchFamily="18" charset="0"/>
            </a:endParaRP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rot="5400000">
            <a:off x="12761773" y="4742132"/>
            <a:ext cx="10861953" cy="802736"/>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3589" y="4013710"/>
            <a:ext cx="1057439" cy="1156245"/>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650683" y="4127602"/>
            <a:ext cx="847149" cy="1042353"/>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997136" y="4127602"/>
            <a:ext cx="1042353" cy="1042353"/>
          </a:xfrm>
          <a:prstGeom prst="rect">
            <a:avLst/>
          </a:prstGeom>
        </p:spPr>
      </p:pic>
      <p:sp>
        <p:nvSpPr>
          <p:cNvPr id="19" name="TextBox 18">
            <a:extLst>
              <a:ext uri="{FF2B5EF4-FFF2-40B4-BE49-F238E27FC236}">
                <a16:creationId xmlns:a16="http://schemas.microsoft.com/office/drawing/2014/main" id="{C126D876-D7E5-4C81-97C4-CA2032F5E35D}"/>
              </a:ext>
            </a:extLst>
          </p:cNvPr>
          <p:cNvSpPr txBox="1"/>
          <p:nvPr/>
        </p:nvSpPr>
        <p:spPr>
          <a:xfrm>
            <a:off x="2401028" y="419101"/>
            <a:ext cx="12457972" cy="1077218"/>
          </a:xfrm>
          <a:prstGeom prst="rect">
            <a:avLst/>
          </a:prstGeom>
          <a:noFill/>
        </p:spPr>
        <p:txBody>
          <a:bodyPr wrap="square">
            <a:spAutoFit/>
          </a:bodyPr>
          <a:lstStyle/>
          <a:p>
            <a:pPr algn="ctr"/>
            <a:r>
              <a:rPr lang="en-US" sz="3200" b="1" dirty="0"/>
              <a:t>WP 1.</a:t>
            </a:r>
            <a:r>
              <a:rPr lang="ru-RU" sz="3200" dirty="0"/>
              <a:t> </a:t>
            </a:r>
            <a:r>
              <a:rPr lang="ka-GE" sz="3200" dirty="0"/>
              <a:t> </a:t>
            </a:r>
            <a:r>
              <a:rPr lang="ka-GE" sz="3200" b="1" dirty="0">
                <a:effectLst/>
                <a:latin typeface="Times New Roman" panose="02020603050405020304" pitchFamily="18" charset="0"/>
                <a:ea typeface="Times New Roman" panose="02020603050405020304" pitchFamily="18" charset="0"/>
              </a:rPr>
              <a:t>ციფრული ინოვაცია: მასწავლებელთა პრაქტიკა და სკოლის მიერ გაზიარება</a:t>
            </a:r>
            <a:endParaRPr lang="en-US" sz="3200" dirty="0"/>
          </a:p>
        </p:txBody>
      </p:sp>
      <p:sp>
        <p:nvSpPr>
          <p:cNvPr id="21" name="TextBox 20">
            <a:extLst>
              <a:ext uri="{FF2B5EF4-FFF2-40B4-BE49-F238E27FC236}">
                <a16:creationId xmlns:a16="http://schemas.microsoft.com/office/drawing/2014/main" id="{A82970CF-4CCD-435D-82CA-C7C64772DD2B}"/>
              </a:ext>
            </a:extLst>
          </p:cNvPr>
          <p:cNvSpPr txBox="1"/>
          <p:nvPr/>
        </p:nvSpPr>
        <p:spPr>
          <a:xfrm>
            <a:off x="1343589" y="1729468"/>
            <a:ext cx="16106211" cy="2246769"/>
          </a:xfrm>
          <a:prstGeom prst="rect">
            <a:avLst/>
          </a:prstGeom>
          <a:noFill/>
        </p:spPr>
        <p:txBody>
          <a:bodyPr wrap="square">
            <a:spAutoFit/>
          </a:bodyPr>
          <a:lstStyle/>
          <a:p>
            <a:pPr algn="just"/>
            <a:r>
              <a:rPr lang="en-GB" sz="2800" dirty="0">
                <a:effectLst/>
                <a:latin typeface="Times New Roman" panose="02020603050405020304" pitchFamily="18" charset="0"/>
                <a:ea typeface="Times New Roman" panose="02020603050405020304" pitchFamily="18" charset="0"/>
              </a:rPr>
              <a:t>WP1 </a:t>
            </a:r>
            <a:r>
              <a:rPr lang="ka-GE" sz="2800" dirty="0">
                <a:effectLst/>
                <a:latin typeface="Times New Roman" panose="02020603050405020304" pitchFamily="18" charset="0"/>
                <a:ea typeface="Times New Roman" panose="02020603050405020304" pitchFamily="18" charset="0"/>
              </a:rPr>
              <a:t>მიზნად ისახავს მასწავლებლის და სკოლის დონეზე ციფრული ინოვაციების ფლობის და დანერგვის თანამედროვე მდგომარეობის განსაზღვრას. აგრეთვე მიზნად ისახავს განახორციელოს ციფრული ინოვაციების შესახებ უახლესი საერთაშორისო კვლევების მიმოხილვა და პარტნიორ ქვეყნებში ციფრული ინოვაციების მიმდინარე პრაქტიკისა და სწავლების სქემების იდენტიფიცირება.</a:t>
            </a:r>
            <a:endParaRPr lang="en-US" sz="2800" dirty="0"/>
          </a:p>
        </p:txBody>
      </p:sp>
    </p:spTree>
    <p:extLst>
      <p:ext uri="{BB962C8B-B14F-4D97-AF65-F5344CB8AC3E}">
        <p14:creationId xmlns:p14="http://schemas.microsoft.com/office/powerpoint/2010/main" val="1747548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3589" y="1888977"/>
            <a:ext cx="16106211" cy="1144270"/>
            <a:chOff x="0" y="0"/>
            <a:chExt cx="9640922" cy="2367930"/>
          </a:xfrm>
        </p:grpSpPr>
        <p:sp>
          <p:nvSpPr>
            <p:cNvPr id="3" name="TextBox 3"/>
            <p:cNvSpPr txBox="1"/>
            <p:nvPr/>
          </p:nvSpPr>
          <p:spPr>
            <a:xfrm>
              <a:off x="0" y="76200"/>
              <a:ext cx="9640922" cy="1642533"/>
            </a:xfrm>
            <a:prstGeom prst="rect">
              <a:avLst/>
            </a:prstGeom>
          </p:spPr>
          <p:txBody>
            <a:bodyPr lIns="0" tIns="0" rIns="0" bIns="0" rtlCol="0" anchor="t">
              <a:spAutoFit/>
            </a:bodyPr>
            <a:lstStyle/>
            <a:p>
              <a:pPr marL="0" lvl="0" indent="0" algn="l">
                <a:lnSpc>
                  <a:spcPts val="9349"/>
                </a:lnSpc>
                <a:spcBef>
                  <a:spcPct val="0"/>
                </a:spcBef>
              </a:pPr>
              <a:endParaRPr lang="en-US" sz="8499" dirty="0">
                <a:solidFill>
                  <a:srgbClr val="000000"/>
                </a:solidFill>
                <a:latin typeface="Hammersmith One Bold"/>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0" y="1934553"/>
              <a:ext cx="5864091" cy="433377"/>
            </a:xfrm>
            <a:prstGeom prst="rect">
              <a:avLst/>
            </a:prstGeom>
          </p:spPr>
        </p:pic>
      </p:grpSp>
      <p:sp>
        <p:nvSpPr>
          <p:cNvPr id="6" name="TextBox 6"/>
          <p:cNvSpPr txBox="1"/>
          <p:nvPr/>
        </p:nvSpPr>
        <p:spPr>
          <a:xfrm>
            <a:off x="1525830" y="5800109"/>
            <a:ext cx="4005115" cy="1292662"/>
          </a:xfrm>
          <a:prstGeom prst="rect">
            <a:avLst/>
          </a:prstGeom>
        </p:spPr>
        <p:txBody>
          <a:bodyPr lIns="0" tIns="0" rIns="0" bIns="0" rtlCol="0" anchor="t">
            <a:spAutoFit/>
          </a:bodyPr>
          <a:lstStyle/>
          <a:p>
            <a:pPr algn="just"/>
            <a:r>
              <a:rPr lang="ka-GE" sz="2800" dirty="0">
                <a:latin typeface="Times New Roman" panose="02020603050405020304" pitchFamily="18" charset="0"/>
                <a:ea typeface="Times New Roman" panose="02020603050405020304" pitchFamily="18" charset="0"/>
              </a:rPr>
              <a:t>სახელმწიფო პოლიტიკა ციფრულ ინოვაციებთან დაკავშირებით</a:t>
            </a:r>
            <a:r>
              <a:rPr lang="en-GB" sz="2800" dirty="0">
                <a:effectLst/>
                <a:latin typeface="Times New Roman" panose="02020603050405020304" pitchFamily="18" charset="0"/>
                <a:ea typeface="Times New Roman" panose="02020603050405020304" pitchFamily="18" charset="0"/>
              </a:rPr>
              <a:t>;</a:t>
            </a:r>
          </a:p>
        </p:txBody>
      </p:sp>
      <p:sp>
        <p:nvSpPr>
          <p:cNvPr id="9" name="TextBox 9"/>
          <p:cNvSpPr txBox="1"/>
          <p:nvPr/>
        </p:nvSpPr>
        <p:spPr>
          <a:xfrm>
            <a:off x="6997136" y="5800109"/>
            <a:ext cx="4005115" cy="1292662"/>
          </a:xfrm>
          <a:prstGeom prst="rect">
            <a:avLst/>
          </a:prstGeom>
        </p:spPr>
        <p:txBody>
          <a:bodyPr lIns="0" tIns="0" rIns="0" bIns="0" rtlCol="0" anchor="t">
            <a:spAutoFit/>
          </a:bodyPr>
          <a:lstStyle/>
          <a:p>
            <a:pPr algn="just"/>
            <a:r>
              <a:rPr lang="ka-GE" sz="2800" dirty="0">
                <a:latin typeface="Times New Roman" panose="02020603050405020304" pitchFamily="18" charset="0"/>
                <a:ea typeface="Times New Roman" panose="02020603050405020304" pitchFamily="18" charset="0"/>
              </a:rPr>
              <a:t>ადმინისტრაციის როლი ციფრული ინოვაციების დანერგვაში</a:t>
            </a:r>
            <a:r>
              <a:rPr lang="en-GB" sz="2800" dirty="0">
                <a:effectLst/>
                <a:latin typeface="Times New Roman" panose="02020603050405020304" pitchFamily="18" charset="0"/>
                <a:ea typeface="Times New Roman" panose="02020603050405020304" pitchFamily="18" charset="0"/>
              </a:rPr>
              <a:t>;</a:t>
            </a:r>
          </a:p>
        </p:txBody>
      </p:sp>
      <p:sp>
        <p:nvSpPr>
          <p:cNvPr id="12" name="TextBox 12"/>
          <p:cNvSpPr txBox="1"/>
          <p:nvPr/>
        </p:nvSpPr>
        <p:spPr>
          <a:xfrm>
            <a:off x="12650683" y="5800109"/>
            <a:ext cx="4005115" cy="3447098"/>
          </a:xfrm>
          <a:prstGeom prst="rect">
            <a:avLst/>
          </a:prstGeom>
        </p:spPr>
        <p:txBody>
          <a:bodyPr lIns="0" tIns="0" rIns="0" bIns="0" rtlCol="0" anchor="t">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ka-GE" sz="2800" dirty="0">
                <a:latin typeface="Times New Roman" panose="02020603050405020304" pitchFamily="18" charset="0"/>
                <a:ea typeface="Times New Roman" panose="02020603050405020304" pitchFamily="18" charset="0"/>
              </a:rPr>
              <a:t>მასწავლებელთა პედაგოგიური პრაქტიკის მოდელები და ჩარჩოები ციფრული ინოვაციების დაუფლება/დანერგვის გასაძლიერებლად სასკოლო დონეზე</a:t>
            </a:r>
            <a:r>
              <a:rPr lang="en-GB" sz="2800" dirty="0">
                <a:effectLst/>
                <a:latin typeface="Times New Roman" panose="02020603050405020304" pitchFamily="18" charset="0"/>
                <a:ea typeface="Times New Roman" panose="02020603050405020304" pitchFamily="18" charset="0"/>
              </a:rPr>
              <a:t>.</a:t>
            </a:r>
            <a:endParaRPr lang="en-US" sz="2800" dirty="0">
              <a:latin typeface="Sylfaen" panose="010A0502050306030303" pitchFamily="18" charset="0"/>
              <a:cs typeface="Times New Roman" panose="02020603050405020304" pitchFamily="18" charset="0"/>
            </a:endParaRP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rot="5400000">
            <a:off x="12761773" y="4742132"/>
            <a:ext cx="10861953" cy="802736"/>
          </a:xfrm>
          <a:prstGeom prst="rect">
            <a:avLst/>
          </a:prstGeom>
        </p:spPr>
      </p:pic>
      <p:sp>
        <p:nvSpPr>
          <p:cNvPr id="19" name="TextBox 18">
            <a:extLst>
              <a:ext uri="{FF2B5EF4-FFF2-40B4-BE49-F238E27FC236}">
                <a16:creationId xmlns:a16="http://schemas.microsoft.com/office/drawing/2014/main" id="{C126D876-D7E5-4C81-97C4-CA2032F5E35D}"/>
              </a:ext>
            </a:extLst>
          </p:cNvPr>
          <p:cNvSpPr txBox="1"/>
          <p:nvPr/>
        </p:nvSpPr>
        <p:spPr>
          <a:xfrm>
            <a:off x="2401028" y="419101"/>
            <a:ext cx="12457972" cy="1077218"/>
          </a:xfrm>
          <a:prstGeom prst="rect">
            <a:avLst/>
          </a:prstGeom>
          <a:noFill/>
        </p:spPr>
        <p:txBody>
          <a:bodyPr wrap="square">
            <a:spAutoFit/>
          </a:bodyPr>
          <a:lstStyle/>
          <a:p>
            <a:pPr algn="ctr"/>
            <a:r>
              <a:rPr lang="en-US" sz="3200" b="1" dirty="0"/>
              <a:t>WP 1.</a:t>
            </a:r>
            <a:r>
              <a:rPr lang="ru-RU" sz="3200" dirty="0"/>
              <a:t> </a:t>
            </a:r>
            <a:r>
              <a:rPr lang="ka-GE" sz="3200" dirty="0"/>
              <a:t> </a:t>
            </a:r>
            <a:r>
              <a:rPr lang="ka-GE" sz="3200" b="1" dirty="0">
                <a:effectLst/>
                <a:latin typeface="Times New Roman" panose="02020603050405020304" pitchFamily="18" charset="0"/>
                <a:ea typeface="Times New Roman" panose="02020603050405020304" pitchFamily="18" charset="0"/>
              </a:rPr>
              <a:t>ციფრული ინოვაცია: მასწავლებელთა პრაქტიკა და სკოლის მიერ გაზიარება</a:t>
            </a:r>
            <a:endParaRPr lang="en-US" sz="3200" dirty="0"/>
          </a:p>
        </p:txBody>
      </p:sp>
      <p:sp>
        <p:nvSpPr>
          <p:cNvPr id="21" name="TextBox 20">
            <a:extLst>
              <a:ext uri="{FF2B5EF4-FFF2-40B4-BE49-F238E27FC236}">
                <a16:creationId xmlns:a16="http://schemas.microsoft.com/office/drawing/2014/main" id="{A82970CF-4CCD-435D-82CA-C7C64772DD2B}"/>
              </a:ext>
            </a:extLst>
          </p:cNvPr>
          <p:cNvSpPr txBox="1"/>
          <p:nvPr/>
        </p:nvSpPr>
        <p:spPr>
          <a:xfrm>
            <a:off x="2181789" y="1901281"/>
            <a:ext cx="16106211" cy="954107"/>
          </a:xfrm>
          <a:prstGeom prst="rect">
            <a:avLst/>
          </a:prstGeom>
          <a:noFill/>
        </p:spPr>
        <p:txBody>
          <a:bodyPr wrap="square">
            <a:spAutoFit/>
          </a:bodyPr>
          <a:lstStyle/>
          <a:p>
            <a:pPr algn="ctr"/>
            <a:r>
              <a:rPr lang="ka-GE" sz="2800" b="1" kern="1200" dirty="0">
                <a:solidFill>
                  <a:schemeClr val="bg2">
                    <a:lumMod val="25000"/>
                  </a:schemeClr>
                </a:solidFill>
                <a:effectLst/>
                <a:latin typeface="Sylfaen" panose="010A0502050306030303" pitchFamily="18" charset="0"/>
              </a:rPr>
              <a:t>ამოცანა </a:t>
            </a:r>
            <a:r>
              <a:rPr lang="en-GB" sz="2800" b="1" kern="1200" dirty="0">
                <a:solidFill>
                  <a:schemeClr val="bg2">
                    <a:lumMod val="25000"/>
                  </a:schemeClr>
                </a:solidFill>
                <a:effectLst/>
                <a:latin typeface="Sylfaen" panose="010A0502050306030303" pitchFamily="18" charset="0"/>
              </a:rPr>
              <a:t>1.1. </a:t>
            </a:r>
            <a:r>
              <a:rPr lang="ka-GE" sz="2800" b="1" kern="1200" dirty="0">
                <a:solidFill>
                  <a:schemeClr val="bg2">
                    <a:lumMod val="25000"/>
                  </a:schemeClr>
                </a:solidFill>
                <a:effectLst/>
                <a:latin typeface="Sylfaen" panose="010A0502050306030303" pitchFamily="18" charset="0"/>
              </a:rPr>
              <a:t>შესწავლილია ციფრული ინოვაციების მიმართულებით სკოლებში არსებული მდგომარეობა</a:t>
            </a:r>
            <a:endParaRPr lang="en-US" sz="2800" dirty="0">
              <a:latin typeface="Sylfaen" panose="010A0502050306030303" pitchFamily="18" charset="0"/>
            </a:endParaRPr>
          </a:p>
        </p:txBody>
      </p:sp>
      <p:pic>
        <p:nvPicPr>
          <p:cNvPr id="18" name="Picture 15">
            <a:extLst>
              <a:ext uri="{FF2B5EF4-FFF2-40B4-BE49-F238E27FC236}">
                <a16:creationId xmlns:a16="http://schemas.microsoft.com/office/drawing/2014/main" id="{6EB73818-C613-408C-A311-D9AED4EF17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942254" y="3838555"/>
            <a:ext cx="1057439" cy="1156245"/>
          </a:xfrm>
          <a:prstGeom prst="rect">
            <a:avLst/>
          </a:prstGeom>
        </p:spPr>
      </p:pic>
    </p:spTree>
    <p:extLst>
      <p:ext uri="{BB962C8B-B14F-4D97-AF65-F5344CB8AC3E}">
        <p14:creationId xmlns:p14="http://schemas.microsoft.com/office/powerpoint/2010/main" val="1248943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C8E19E-54DE-48AA-85C5-8A72C94AC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55867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3589" y="1888977"/>
            <a:ext cx="16106211" cy="1144270"/>
            <a:chOff x="0" y="0"/>
            <a:chExt cx="9640922" cy="2367930"/>
          </a:xfrm>
        </p:grpSpPr>
        <p:sp>
          <p:nvSpPr>
            <p:cNvPr id="3" name="TextBox 3"/>
            <p:cNvSpPr txBox="1"/>
            <p:nvPr/>
          </p:nvSpPr>
          <p:spPr>
            <a:xfrm>
              <a:off x="0" y="76200"/>
              <a:ext cx="9640922" cy="1642533"/>
            </a:xfrm>
            <a:prstGeom prst="rect">
              <a:avLst/>
            </a:prstGeom>
          </p:spPr>
          <p:txBody>
            <a:bodyPr lIns="0" tIns="0" rIns="0" bIns="0" rtlCol="0" anchor="t">
              <a:spAutoFit/>
            </a:bodyPr>
            <a:lstStyle/>
            <a:p>
              <a:pPr marL="0" lvl="0" indent="0" algn="l">
                <a:lnSpc>
                  <a:spcPts val="9349"/>
                </a:lnSpc>
                <a:spcBef>
                  <a:spcPct val="0"/>
                </a:spcBef>
              </a:pPr>
              <a:endParaRPr lang="en-US" sz="8499" dirty="0">
                <a:solidFill>
                  <a:srgbClr val="000000"/>
                </a:solidFill>
                <a:latin typeface="Hammersmith One Bold"/>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0" y="1934553"/>
              <a:ext cx="5864091" cy="433377"/>
            </a:xfrm>
            <a:prstGeom prst="rect">
              <a:avLst/>
            </a:prstGeom>
          </p:spPr>
        </p:pic>
      </p:grpSp>
      <p:sp>
        <p:nvSpPr>
          <p:cNvPr id="9" name="TextBox 9"/>
          <p:cNvSpPr txBox="1"/>
          <p:nvPr/>
        </p:nvSpPr>
        <p:spPr>
          <a:xfrm>
            <a:off x="1632202" y="5800109"/>
            <a:ext cx="5759198" cy="2585323"/>
          </a:xfrm>
          <a:prstGeom prst="rect">
            <a:avLst/>
          </a:prstGeom>
        </p:spPr>
        <p:txBody>
          <a:bodyPr wrap="square" lIns="0" tIns="0" rIns="0" bIns="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ka-GE" sz="2800" b="0" u="none" strike="noStrike" dirty="0">
                <a:effectLst/>
                <a:latin typeface="Times New Roman" panose="02020603050405020304" pitchFamily="18" charset="0"/>
                <a:ea typeface="Times New Roman" panose="02020603050405020304" pitchFamily="18" charset="0"/>
              </a:rPr>
              <a:t>ამოცანა 1.2. მონაწილე სკოლებში  (</a:t>
            </a:r>
            <a:r>
              <a:rPr lang="ka-GE" sz="2800" b="1" u="none" strike="noStrike" dirty="0">
                <a:effectLst/>
                <a:latin typeface="Times New Roman" panose="02020603050405020304" pitchFamily="18" charset="0"/>
                <a:ea typeface="Times New Roman" panose="02020603050405020304" pitchFamily="18" charset="0"/>
              </a:rPr>
              <a:t>ქ. ბათუმის </a:t>
            </a:r>
            <a:r>
              <a:rPr lang="ru-RU" sz="2800" b="1" dirty="0">
                <a:latin typeface="Times New Roman" panose="02020603050405020304" pitchFamily="18" charset="0"/>
                <a:ea typeface="Times New Roman" panose="02020603050405020304" pitchFamily="18" charset="0"/>
              </a:rPr>
              <a:t>№ 1</a:t>
            </a:r>
            <a:r>
              <a:rPr lang="ka-GE" sz="2800" b="1" dirty="0">
                <a:latin typeface="Times New Roman" panose="02020603050405020304" pitchFamily="18" charset="0"/>
                <a:ea typeface="Times New Roman" panose="02020603050405020304" pitchFamily="18" charset="0"/>
              </a:rPr>
              <a:t>,</a:t>
            </a:r>
            <a:r>
              <a:rPr lang="ru-RU" sz="2800" b="1" dirty="0">
                <a:latin typeface="Times New Roman" panose="02020603050405020304" pitchFamily="18" charset="0"/>
                <a:ea typeface="Times New Roman" panose="02020603050405020304" pitchFamily="18" charset="0"/>
              </a:rPr>
              <a:t> № </a:t>
            </a:r>
            <a:r>
              <a:rPr lang="ka-GE" sz="2800" b="1" dirty="0">
                <a:latin typeface="Times New Roman" panose="02020603050405020304" pitchFamily="18" charset="0"/>
                <a:ea typeface="Times New Roman" panose="02020603050405020304" pitchFamily="18" charset="0"/>
              </a:rPr>
              <a:t>6,  სალიბაურის </a:t>
            </a:r>
            <a:r>
              <a:rPr lang="ru-RU" sz="2800" b="1" dirty="0">
                <a:latin typeface="Times New Roman" panose="02020603050405020304" pitchFamily="18" charset="0"/>
                <a:ea typeface="Times New Roman" panose="02020603050405020304" pitchFamily="18" charset="0"/>
              </a:rPr>
              <a:t>№ 1</a:t>
            </a:r>
            <a:r>
              <a:rPr lang="ka-GE" sz="2800" b="1" dirty="0">
                <a:latin typeface="Times New Roman" panose="02020603050405020304" pitchFamily="18" charset="0"/>
                <a:ea typeface="Times New Roman" panose="02020603050405020304" pitchFamily="18" charset="0"/>
              </a:rPr>
              <a:t>, ქობულეთის </a:t>
            </a:r>
            <a:r>
              <a:rPr lang="ru-RU" sz="2800" b="1" dirty="0">
                <a:latin typeface="Times New Roman" panose="02020603050405020304" pitchFamily="18" charset="0"/>
                <a:ea typeface="Times New Roman" panose="02020603050405020304" pitchFamily="18" charset="0"/>
              </a:rPr>
              <a:t> № 1</a:t>
            </a:r>
            <a:r>
              <a:rPr lang="ka-GE" sz="2800" b="1" dirty="0">
                <a:latin typeface="Times New Roman" panose="02020603050405020304" pitchFamily="18" charset="0"/>
                <a:ea typeface="Times New Roman" panose="02020603050405020304" pitchFamily="18" charset="0"/>
              </a:rPr>
              <a:t> და დოლოგნის საჯარო </a:t>
            </a:r>
            <a:r>
              <a:rPr lang="ka-GE" sz="2800" dirty="0">
                <a:latin typeface="Times New Roman" panose="02020603050405020304" pitchFamily="18" charset="0"/>
                <a:ea typeface="Times New Roman" panose="02020603050405020304" pitchFamily="18" charset="0"/>
              </a:rPr>
              <a:t>სკოლები) </a:t>
            </a:r>
            <a:r>
              <a:rPr lang="ka-GE" sz="2800" b="0" u="none" strike="noStrike" dirty="0">
                <a:effectLst/>
                <a:latin typeface="Times New Roman" panose="02020603050405020304" pitchFamily="18" charset="0"/>
                <a:ea typeface="Times New Roman" panose="02020603050405020304" pitchFamily="18" charset="0"/>
              </a:rPr>
              <a:t>ციფრული ინოვაციის პრაქტიკის იდენტიფიცირება</a:t>
            </a:r>
            <a:endParaRPr lang="en-US" sz="2800" b="0" dirty="0"/>
          </a:p>
        </p:txBody>
      </p:sp>
      <p:sp>
        <p:nvSpPr>
          <p:cNvPr id="12" name="TextBox 12"/>
          <p:cNvSpPr txBox="1"/>
          <p:nvPr/>
        </p:nvSpPr>
        <p:spPr>
          <a:xfrm>
            <a:off x="11684949" y="5800109"/>
            <a:ext cx="4970849" cy="2154436"/>
          </a:xfrm>
          <a:prstGeom prst="rect">
            <a:avLst/>
          </a:prstGeom>
        </p:spPr>
        <p:txBody>
          <a:bodyPr wrap="square" lIns="0" tIns="0" rIns="0" bIns="0" rtlCol="0" anchor="t">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ka-GE" sz="2800" dirty="0">
                <a:latin typeface="Sylfaen" panose="010A0502050306030303" pitchFamily="18" charset="0"/>
                <a:cs typeface="Times New Roman" panose="02020603050405020304" pitchFamily="18" charset="0"/>
              </a:rPr>
              <a:t>ამოცანა 1.3. მასწავლებელთა ციფრული კომპეტენციების განსაზღვრა და ციფრული წიგნიერების თვალსაზრისით სკოლის შეფასება </a:t>
            </a:r>
            <a:endParaRPr lang="en-US" sz="2800" dirty="0">
              <a:latin typeface="Sylfaen" panose="010A0502050306030303" pitchFamily="18" charset="0"/>
              <a:cs typeface="Times New Roman" panose="02020603050405020304" pitchFamily="18" charset="0"/>
            </a:endParaRP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rot="5400000">
            <a:off x="12761773" y="4742132"/>
            <a:ext cx="10861953" cy="802736"/>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650683" y="4127602"/>
            <a:ext cx="847149" cy="1042353"/>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514600" y="4104742"/>
            <a:ext cx="1042353" cy="1042353"/>
          </a:xfrm>
          <a:prstGeom prst="rect">
            <a:avLst/>
          </a:prstGeom>
        </p:spPr>
      </p:pic>
      <p:sp>
        <p:nvSpPr>
          <p:cNvPr id="19" name="TextBox 18">
            <a:extLst>
              <a:ext uri="{FF2B5EF4-FFF2-40B4-BE49-F238E27FC236}">
                <a16:creationId xmlns:a16="http://schemas.microsoft.com/office/drawing/2014/main" id="{C126D876-D7E5-4C81-97C4-CA2032F5E35D}"/>
              </a:ext>
            </a:extLst>
          </p:cNvPr>
          <p:cNvSpPr txBox="1"/>
          <p:nvPr/>
        </p:nvSpPr>
        <p:spPr>
          <a:xfrm>
            <a:off x="2401028" y="419101"/>
            <a:ext cx="12457972" cy="1077218"/>
          </a:xfrm>
          <a:prstGeom prst="rect">
            <a:avLst/>
          </a:prstGeom>
          <a:noFill/>
        </p:spPr>
        <p:txBody>
          <a:bodyPr wrap="square">
            <a:spAutoFit/>
          </a:bodyPr>
          <a:lstStyle/>
          <a:p>
            <a:pPr algn="ctr"/>
            <a:r>
              <a:rPr lang="en-US" sz="3200" b="1" dirty="0"/>
              <a:t>WP 1.</a:t>
            </a:r>
            <a:r>
              <a:rPr lang="ru-RU" sz="3200" dirty="0"/>
              <a:t> </a:t>
            </a:r>
            <a:r>
              <a:rPr lang="ka-GE" sz="3200" dirty="0"/>
              <a:t> </a:t>
            </a:r>
            <a:r>
              <a:rPr lang="ka-GE" sz="3200" b="1" dirty="0">
                <a:effectLst/>
                <a:latin typeface="Times New Roman" panose="02020603050405020304" pitchFamily="18" charset="0"/>
                <a:ea typeface="Times New Roman" panose="02020603050405020304" pitchFamily="18" charset="0"/>
              </a:rPr>
              <a:t>ციფრული ინოვაცია: მასწავლებელთა პრაქტიკა და სკოლის მიერ გაზიარება</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1187</Words>
  <Application>Microsoft Office PowerPoint</Application>
  <PresentationFormat>Custom</PresentationFormat>
  <Paragraphs>189</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Sylfaen</vt:lpstr>
      <vt:lpstr>Clear Sans Regular Bold</vt:lpstr>
      <vt:lpstr>Arial</vt:lpstr>
      <vt:lpstr>Calibri</vt:lpstr>
      <vt:lpstr>Hammersmith One</vt:lpstr>
      <vt:lpstr>Clear Sans Regular</vt:lpstr>
      <vt:lpstr>Hammersmith One 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Madona Mikeladze</cp:lastModifiedBy>
  <cp:revision>49</cp:revision>
  <dcterms:created xsi:type="dcterms:W3CDTF">2006-08-16T00:00:00Z</dcterms:created>
  <dcterms:modified xsi:type="dcterms:W3CDTF">2022-02-03T18:27:00Z</dcterms:modified>
  <dc:identifier>DAE2z2lr9pU</dc:identifier>
</cp:coreProperties>
</file>