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7" r:id="rId5"/>
    <p:sldId id="278" r:id="rId6"/>
    <p:sldId id="279" r:id="rId7"/>
    <p:sldId id="282" r:id="rId8"/>
    <p:sldId id="280" r:id="rId9"/>
    <p:sldId id="264" r:id="rId10"/>
    <p:sldId id="284" r:id="rId11"/>
    <p:sldId id="261" r:id="rId12"/>
    <p:sldId id="285" r:id="rId13"/>
    <p:sldId id="286" r:id="rId14"/>
    <p:sldId id="287" r:id="rId15"/>
    <p:sldId id="267" r:id="rId16"/>
    <p:sldId id="269" r:id="rId17"/>
    <p:sldId id="271" r:id="rId18"/>
  </p:sldIdLst>
  <p:sldSz cx="12192000" cy="6858000"/>
  <p:notesSz cx="6858000" cy="9144000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88753-E1DE-46C6-AB6E-8FCDA162E49C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D86A4-1E58-4CB0-AA39-377C4C5D03DC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07086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D86A4-1E58-4CB0-AA39-377C4C5D03DC}" type="slidenum">
              <a:rPr lang="ka-GE" smtClean="0"/>
              <a:t>14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54442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D86A4-1E58-4CB0-AA39-377C4C5D03DC}" type="slidenum">
              <a:rPr lang="ka-GE" smtClean="0"/>
              <a:t>15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7485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4944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45276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07372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15038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0649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3637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68826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1938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89754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78853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a-G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118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CF0A-D2BE-4184-A0BF-B4CA357AF9F5}" type="datetimeFigureOut">
              <a:rPr lang="ka-GE" smtClean="0"/>
              <a:t>06.07.2021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6EE98-0904-41FE-8DF5-418552A5336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2558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a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310" y="422910"/>
            <a:ext cx="881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solidFill>
                  <a:srgbClr val="0070C0"/>
                </a:solidFill>
              </a:rPr>
              <a:t>შოთა რუსთაველის სახელმწიფო უნივერსიტეტი</a:t>
            </a:r>
            <a:endParaRPr lang="ka-GE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4040" y="5335410"/>
            <a:ext cx="894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0070C0"/>
                </a:solidFill>
              </a:rPr>
              <a:t>თეორიული სემინარის თემა</a:t>
            </a:r>
            <a:r>
              <a:rPr lang="ka-GE" dirty="0" smtClean="0">
                <a:solidFill>
                  <a:srgbClr val="0070C0"/>
                </a:solidFill>
              </a:rPr>
              <a:t>: ახალი </a:t>
            </a:r>
            <a:r>
              <a:rPr lang="ka-GE" dirty="0">
                <a:solidFill>
                  <a:srgbClr val="0070C0"/>
                </a:solidFill>
              </a:rPr>
              <a:t>საბაჟო კოდექსისა და კანონმდებლობის ჰარმონიზაცია ევროკავშირის მოთხოვნებთან</a:t>
            </a:r>
          </a:p>
        </p:txBody>
      </p:sp>
      <p:pic>
        <p:nvPicPr>
          <p:cNvPr id="1030" name="Picture 6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85" y="13144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3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03102"/>
            <a:ext cx="2978331" cy="1059937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49" y="389113"/>
            <a:ext cx="2393201" cy="1073926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3936274" y="702237"/>
            <a:ext cx="449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solidFill>
                  <a:srgbClr val="002060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ურთიერთობა მარტივია</a:t>
            </a:r>
            <a:endParaRPr lang="ka-GE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70172" y="1779270"/>
            <a:ext cx="54521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წინა საგადასახადო კოდექსის მიხედვით</a:t>
            </a:r>
          </a:p>
          <a:p>
            <a:endParaRPr lang="ka-GE" sz="2000" dirty="0" smtClean="0"/>
          </a:p>
          <a:p>
            <a:r>
              <a:rPr lang="ka-GE" sz="2000" dirty="0" smtClean="0"/>
              <a:t>საქონლის განკარგვის ღონისძიებები: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საგადასახადო სამართალდარღვევის საქონლის ან/და სატრანსპორტო საშუალების ჩამორთმევა და რეალიზაცია;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საქონლის განადგურება;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საქონლის სახელმწიფო საკუთრებაში გადაცემა;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ყადაღადადებული ქონების რეალიზაცია.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6283144" y="1779270"/>
            <a:ext cx="54521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ახალი საბაჟო კოდექსის მიხედვით</a:t>
            </a:r>
          </a:p>
          <a:p>
            <a:pPr algn="ctr"/>
            <a:endParaRPr lang="ka-GE" sz="2000" b="1" dirty="0"/>
          </a:p>
          <a:p>
            <a:pPr algn="ctr"/>
            <a:r>
              <a:rPr lang="ka-GE" sz="2000" dirty="0" smtClean="0"/>
              <a:t>საქონლის განკარგვის </a:t>
            </a:r>
            <a:r>
              <a:rPr lang="ka-GE" sz="2000" dirty="0" err="1" smtClean="0"/>
              <a:t>ღონისძინებები</a:t>
            </a:r>
            <a:r>
              <a:rPr lang="ka-GE" sz="2000" dirty="0" smtClean="0"/>
              <a:t>:</a:t>
            </a:r>
          </a:p>
          <a:p>
            <a:r>
              <a:rPr lang="ka-GE" sz="2000" dirty="0" smtClean="0">
                <a:latin typeface="Sylfaen" panose="010A0502050306030303" pitchFamily="18" charset="0"/>
              </a:rPr>
              <a:t>ა) </a:t>
            </a:r>
            <a:r>
              <a:rPr lang="en-US" sz="2000" dirty="0" err="1" smtClean="0">
                <a:latin typeface="Sylfaen" panose="010A0502050306030303" pitchFamily="18" charset="0"/>
              </a:rPr>
              <a:t>საბაჟო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სანქციის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სახით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საბაჟო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სამართალდარღვევის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საქონლის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ან</a:t>
            </a:r>
            <a:r>
              <a:rPr lang="en-US" sz="2000" dirty="0">
                <a:latin typeface="Sylfaen" panose="010A0502050306030303" pitchFamily="18" charset="0"/>
              </a:rPr>
              <a:t>/</a:t>
            </a:r>
            <a:r>
              <a:rPr lang="en-US" sz="2000" dirty="0" err="1">
                <a:latin typeface="Sylfaen" panose="010A0502050306030303" pitchFamily="18" charset="0"/>
              </a:rPr>
              <a:t>და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სატრანსპორტო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საშუალების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უსასყიდლოდ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ჩამორთმევა</a:t>
            </a:r>
            <a:r>
              <a:rPr lang="en-US" sz="2000" dirty="0">
                <a:latin typeface="Sylfaen" panose="010A0502050306030303" pitchFamily="18" charset="0"/>
              </a:rPr>
              <a:t>;</a:t>
            </a:r>
            <a:endParaRPr lang="ka-GE" sz="2000" dirty="0">
              <a:latin typeface="Sylfaen" panose="010A0502050306030303" pitchFamily="18" charset="0"/>
            </a:endParaRPr>
          </a:p>
          <a:p>
            <a:r>
              <a:rPr lang="en-US" sz="2000" dirty="0">
                <a:latin typeface="Sylfaen" panose="010A0502050306030303" pitchFamily="18" charset="0"/>
              </a:rPr>
              <a:t>ბ) </a:t>
            </a:r>
            <a:r>
              <a:rPr lang="en-US" sz="2000" dirty="0" err="1">
                <a:latin typeface="Sylfaen" panose="010A0502050306030303" pitchFamily="18" charset="0"/>
              </a:rPr>
              <a:t>საქონლის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განადგურება</a:t>
            </a:r>
            <a:r>
              <a:rPr lang="en-US" sz="2000" dirty="0">
                <a:latin typeface="Sylfaen" panose="010A0502050306030303" pitchFamily="18" charset="0"/>
              </a:rPr>
              <a:t>;</a:t>
            </a:r>
            <a:endParaRPr lang="ka-GE" sz="2000" dirty="0">
              <a:latin typeface="Sylfaen" panose="010A0502050306030303" pitchFamily="18" charset="0"/>
            </a:endParaRPr>
          </a:p>
          <a:p>
            <a:r>
              <a:rPr lang="en-US" sz="2000" dirty="0">
                <a:latin typeface="Sylfaen" panose="010A0502050306030303" pitchFamily="18" charset="0"/>
              </a:rPr>
              <a:t>გ) </a:t>
            </a:r>
            <a:r>
              <a:rPr lang="en-US" sz="2000" dirty="0" err="1">
                <a:latin typeface="Sylfaen" panose="010A0502050306030303" pitchFamily="18" charset="0"/>
              </a:rPr>
              <a:t>საქონლის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სახელმწიფო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საკუთრებაში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გადაცემა</a:t>
            </a:r>
            <a:r>
              <a:rPr lang="en-US" sz="2000" dirty="0">
                <a:latin typeface="Sylfaen" panose="010A0502050306030303" pitchFamily="18" charset="0"/>
              </a:rPr>
              <a:t>.</a:t>
            </a:r>
            <a:endParaRPr lang="ka-GE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2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1876" y="337259"/>
            <a:ext cx="864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rgbClr val="92D050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ახალი საბაჟო </a:t>
            </a:r>
            <a:r>
              <a:rPr lang="ka-GE" sz="2400" b="1" dirty="0" smtClean="0">
                <a:solidFill>
                  <a:srgbClr val="92D050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კანონმდებლობა</a:t>
            </a:r>
            <a:endParaRPr lang="ka-GE" sz="2400" b="1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მართკუთხედი 1"/>
          <p:cNvSpPr/>
          <p:nvPr/>
        </p:nvSpPr>
        <p:spPr>
          <a:xfrm>
            <a:off x="1027214" y="1583717"/>
            <a:ext cx="9814560" cy="417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ka-GE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მნიშვნელოვანი სიახლეები 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საბაჟო პროცედურების გამარტივების მიმართულებით: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• შემოსულია მარტივი გაფორმების ახალი წესები და დეკლარირების ფორმები;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• შექმნილია გადახდილი იმპორტის გადასახადის დაბრუნების შესაძლებლობა;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• საბაჟო გადაწყვეტილების მიღების დროს, მაქსიმალურადაა გათვალისწინებული მეწარმის ინტერესები;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• შესაძლებელია გარანტიის ახალი სახის (თავდებობა) გამოყენება;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• შექმნილია მნიშვნელოვანი წინაპირობა, ბიზნესმა გამარტივებული საბაჟო პროცედურებით ისარგებლოს ევროკავშირსა და სხვა ქვეყნებში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a-GE" dirty="0">
              <a:ea typeface="Sylfaen" panose="010A05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5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1876" y="337259"/>
            <a:ext cx="864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ავტორიზებული ეკონომიკური ოპერატორი</a:t>
            </a:r>
            <a:endParaRPr lang="ka-GE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მართკუთხედი 1"/>
          <p:cNvSpPr/>
          <p:nvPr/>
        </p:nvSpPr>
        <p:spPr>
          <a:xfrm>
            <a:off x="1123008" y="1653386"/>
            <a:ext cx="9814560" cy="346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საბაჟო კოდექსის შესაბამისი მუხლების მიხედვით განმეორებითი საბაჟო სამართალდარღვევის არარსებობა;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საბაჟო 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კოდექსის შესაბამისი მუხლების მიხედვით 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დაფიქსირებული სამართალდარღვევის ერთზე მეტი შემთხვევის არარსებობა;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საბაჟო 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კოდექსის შესაბამისი მუხლების მიხედვით 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იმპორტის გადასახადის 1000 ლარზე  და საბაჟო ღირებულების 4000 ლარზე  მეტ ოდენობით შემცირების 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არარსებობა;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 err="1" smtClean="0">
                <a:latin typeface="Sylfaen" panose="010A0502050306030303" pitchFamily="18" charset="0"/>
              </a:rPr>
              <a:t>საქართველოს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სისხლის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სამართლის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კოდექსის</a:t>
            </a:r>
            <a:r>
              <a:rPr lang="ka-GE" dirty="0" smtClean="0">
                <a:latin typeface="Sylfaen" panose="010A0502050306030303" pitchFamily="18" charset="0"/>
              </a:rPr>
              <a:t> </a:t>
            </a:r>
            <a:r>
              <a:rPr lang="ka-GE" dirty="0"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შესაბამისი მუხლების </a:t>
            </a:r>
            <a:r>
              <a:rPr lang="ka-GE" dirty="0" smtClean="0"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მიხედვით დაფიქსირებული </a:t>
            </a:r>
            <a:r>
              <a:rPr lang="ka-GE" dirty="0"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სამართალდარღვევის </a:t>
            </a:r>
            <a:r>
              <a:rPr lang="ka-GE" dirty="0" smtClean="0"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არარსებობა;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Sylfaen" panose="010A0502050306030303" pitchFamily="18" charset="0"/>
              </a:rPr>
              <a:t>3 </a:t>
            </a:r>
            <a:r>
              <a:rPr lang="en-US" dirty="0" err="1">
                <a:latin typeface="Sylfaen" panose="010A0502050306030303" pitchFamily="18" charset="0"/>
              </a:rPr>
              <a:t>წლის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განმავლობაში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საქართველოს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საბაჟო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ტერიტორიაზე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საქონლის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გადაადგილებასთან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ან</a:t>
            </a:r>
            <a:r>
              <a:rPr lang="en-US" dirty="0">
                <a:latin typeface="Sylfaen" panose="010A0502050306030303" pitchFamily="18" charset="0"/>
              </a:rPr>
              <a:t>/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 </a:t>
            </a:r>
            <a:r>
              <a:rPr lang="en-US" dirty="0" err="1">
                <a:latin typeface="Sylfaen" panose="010A0502050306030303" pitchFamily="18" charset="0"/>
              </a:rPr>
              <a:t>გაფორმებასთან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დაკავშირებული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საქმიანობის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გამოცდილება</a:t>
            </a:r>
            <a:r>
              <a:rPr lang="en-US" dirty="0" smtClean="0">
                <a:latin typeface="Sylfaen" panose="010A0502050306030303" pitchFamily="18" charset="0"/>
              </a:rPr>
              <a:t>;</a:t>
            </a:r>
            <a:endParaRPr lang="ka-GE" dirty="0" smtClean="0">
              <a:latin typeface="Sylfaen" panose="010A0502050306030303" pitchFamily="18" charset="0"/>
              <a:ea typeface="Sylfaen" panose="010A05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9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1876" y="337259"/>
            <a:ext cx="864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solidFill>
                  <a:srgbClr val="92D050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ავტორიზებული ეკონომიკური ოპერატორის უპირატესობები</a:t>
            </a:r>
            <a:endParaRPr lang="ka-GE" sz="2400" b="1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მართკუთხედი 1"/>
          <p:cNvSpPr/>
          <p:nvPr/>
        </p:nvSpPr>
        <p:spPr>
          <a:xfrm>
            <a:off x="1123008" y="1653386"/>
            <a:ext cx="9814560" cy="471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 err="1">
                <a:latin typeface="Sylfaen" panose="010A0502050306030303" pitchFamily="18" charset="0"/>
              </a:rPr>
              <a:t>საქართველოს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საბაჟო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ტერიტორიაზე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გადაადგილებისას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ექვემდებარება</a:t>
            </a:r>
            <a:r>
              <a:rPr lang="en-US" dirty="0">
                <a:latin typeface="Sylfaen" panose="010A0502050306030303" pitchFamily="18" charset="0"/>
              </a:rPr>
              <a:t>   </a:t>
            </a:r>
            <a:r>
              <a:rPr lang="en-US" dirty="0" err="1">
                <a:latin typeface="Sylfaen" panose="010A0502050306030303" pitchFamily="18" charset="0"/>
              </a:rPr>
              <a:t>ფიზიკური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დოკუმენტური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შემოწმებისათვის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ნაკლები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სიხშირით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შერჩევა</a:t>
            </a:r>
            <a:r>
              <a:rPr lang="en-US" dirty="0" smtClean="0">
                <a:latin typeface="Sylfaen" panose="010A0502050306030303" pitchFamily="18" charset="0"/>
              </a:rPr>
              <a:t>.</a:t>
            </a:r>
            <a:endParaRPr lang="ka-GE" dirty="0" smtClean="0">
              <a:latin typeface="Sylfaen" panose="010A0502050306030303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ka-GE" dirty="0">
              <a:latin typeface="Sylfaen" panose="010A0502050306030303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 err="1" smtClean="0">
                <a:latin typeface="Sylfaen" panose="010A0502050306030303" pitchFamily="18" charset="0"/>
              </a:rPr>
              <a:t>გაიცეს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თანხმობა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კუთვნილი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საქონლის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წინასწარ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შეთანხმებულ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ტერიტორიაზე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დათვალიერების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თაობაზე</a:t>
            </a:r>
            <a:r>
              <a:rPr lang="en-US" dirty="0" smtClean="0">
                <a:latin typeface="Sylfaen" panose="010A0502050306030303" pitchFamily="18" charset="0"/>
              </a:rPr>
              <a:t>.</a:t>
            </a:r>
            <a:endParaRPr lang="ka-GE" dirty="0" smtClean="0">
              <a:latin typeface="Sylfaen" panose="010A0502050306030303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ka-GE" dirty="0" smtClean="0">
              <a:latin typeface="Sylfaen" panose="010A0502050306030303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 err="1">
                <a:latin typeface="Sylfaen" panose="010A0502050306030303" pitchFamily="18" charset="0"/>
              </a:rPr>
              <a:t>ავტორიზაციის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მფლობელი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ეკონომიკური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ოპერატორი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შემოსავლების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სამსახურს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საქონლის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შესახებ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ინფორმაციას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წარუდგენს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საქონლის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საქართველოს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საბაჟო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ტერიტორიაზე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შემოტანამდე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ხოლო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საბაჟო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ორგანოს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მიერ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მიღებული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იქნება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გადაწყვეტილება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მისი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ფიზიკური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დათვალიერების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შესახებ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შემოსავლების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სამსახური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აღნიშნულის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თაობაზე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აცნობებს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სტატუსის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მფლობელს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endParaRPr lang="ka-GE" dirty="0">
              <a:latin typeface="Sylfaen" panose="010A0502050306030303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ka-GE" dirty="0" smtClean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ka-GE" dirty="0" smtClean="0">
              <a:latin typeface="Sylfaen" panose="010A0502050306030303" pitchFamily="18" charset="0"/>
              <a:ea typeface="Sylfaen" panose="010A05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1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60367" y="631183"/>
            <a:ext cx="96523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a-GE" sz="1600" b="1" dirty="0" smtClean="0"/>
          </a:p>
          <a:p>
            <a:pPr algn="ctr"/>
            <a:r>
              <a:rPr lang="ka-GE" sz="1600" b="1" dirty="0" smtClean="0">
                <a:solidFill>
                  <a:srgbClr val="92D050"/>
                </a:solidFill>
              </a:rPr>
              <a:t>საბაჟო კანონმდებლობის ევროკავშირთან ჰარმონიზაციის  </a:t>
            </a:r>
            <a:r>
              <a:rPr lang="ka-GE" sz="1600" b="1" dirty="0">
                <a:solidFill>
                  <a:srgbClr val="92D050"/>
                </a:solidFill>
              </a:rPr>
              <a:t>შედეგად: </a:t>
            </a:r>
            <a:endParaRPr lang="ka-GE" sz="1600" b="1" dirty="0" smtClean="0">
              <a:solidFill>
                <a:srgbClr val="92D050"/>
              </a:solidFill>
            </a:endParaRPr>
          </a:p>
          <a:p>
            <a:pPr algn="ctr"/>
            <a:endParaRPr lang="ka-GE" sz="16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ka-GE" sz="1600" dirty="0" smtClean="0"/>
              <a:t>ფართოვდება </a:t>
            </a:r>
            <a:r>
              <a:rPr lang="ka-GE" sz="1600" dirty="0"/>
              <a:t>მომსახურებების ჩამონათვალი, რაც საქართველოს ფარგლებს გარეთ არ დაიბეგრება;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ka-GE" sz="1600" dirty="0"/>
              <a:t> </a:t>
            </a:r>
            <a:r>
              <a:rPr lang="ka-GE" sz="1600" dirty="0" smtClean="0"/>
              <a:t>ფართოვდება </a:t>
            </a:r>
            <a:r>
              <a:rPr lang="ka-GE" sz="1600" dirty="0"/>
              <a:t>და ზუსტდება საქონლის ტრანსპორტირებასთან დაკავშირებული დღგ-ისგან ჩათვლის უფლებით გათავისუფლებული ოპერაციები;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ka-GE" sz="1600" dirty="0"/>
              <a:t> </a:t>
            </a:r>
            <a:r>
              <a:rPr lang="ka-GE" sz="1600" dirty="0" smtClean="0"/>
              <a:t>საქონლის </a:t>
            </a:r>
            <a:r>
              <a:rPr lang="ka-GE" sz="1600" dirty="0"/>
              <a:t>დროებითი შემოტანა აღარ განიხილება დასაბეგრ ოპერაციად;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ka-GE" sz="1600" dirty="0"/>
              <a:t> </a:t>
            </a:r>
            <a:r>
              <a:rPr lang="ka-GE" sz="1600" dirty="0" smtClean="0"/>
              <a:t>სამედიცინო </a:t>
            </a:r>
            <a:r>
              <a:rPr lang="ka-GE" sz="1600" dirty="0"/>
              <a:t>და საგანმანათლებლო საქმიანობასთან ერთად დაბეგვრისგან თავისუფლდება მასთან უშუალოდ დაკავშირებული და დამხმარე მომსახურების ან საქონლის მოწოდება;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ka-GE" sz="1600" dirty="0"/>
              <a:t> </a:t>
            </a:r>
            <a:r>
              <a:rPr lang="ka-GE" sz="1600" dirty="0" smtClean="0"/>
              <a:t>არ </a:t>
            </a:r>
            <a:r>
              <a:rPr lang="ka-GE" sz="1600" dirty="0"/>
              <a:t>დაიბეგრება ორგანიზაციის მიერ სახსრების მოზიდვის მიზნით სამედიცინო საგანმანათლებლო და ცალკეული სოციალური ხასიათის საქმიანობა;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ka-GE" sz="1600" dirty="0"/>
              <a:t> </a:t>
            </a:r>
            <a:r>
              <a:rPr lang="ka-GE" sz="1600" dirty="0" smtClean="0"/>
              <a:t>არ </a:t>
            </a:r>
            <a:r>
              <a:rPr lang="ka-GE" sz="1600" dirty="0"/>
              <a:t>დაიბეგრება საქონლის ნიმუშის ან მცირე ღირებულების საჩუქრის გადაცემა;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ka-GE" sz="1600" dirty="0"/>
              <a:t> </a:t>
            </a:r>
            <a:r>
              <a:rPr lang="ka-GE" sz="1600" dirty="0" smtClean="0"/>
              <a:t>მარტივდება </a:t>
            </a:r>
            <a:r>
              <a:rPr lang="ka-GE" sz="1600" dirty="0"/>
              <a:t>საქონლის უსასყიდლოდ მიწოდების დღგ-ით დაბეგვრასთან დაკავშირებული რეგულაციები;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ka-GE" sz="1600" dirty="0"/>
              <a:t> </a:t>
            </a:r>
            <a:r>
              <a:rPr lang="ka-GE" sz="1600" dirty="0" smtClean="0"/>
              <a:t>დღგ-ის </a:t>
            </a:r>
            <a:r>
              <a:rPr lang="ka-GE" sz="1600" dirty="0"/>
              <a:t>გადამხდელ ფიზიკურ პირს აღარ ექნება შეზღუდვა აღრიცხვა აწარმოოს საკასო მეთოდით.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ka-GE" sz="1600" dirty="0"/>
          </a:p>
        </p:txBody>
      </p:sp>
    </p:spTree>
    <p:extLst>
      <p:ext uri="{BB962C8B-B14F-4D97-AF65-F5344CB8AC3E}">
        <p14:creationId xmlns:p14="http://schemas.microsoft.com/office/powerpoint/2010/main" val="9330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7280" y="4058194"/>
            <a:ext cx="9265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ka-GE" sz="1600" dirty="0"/>
              <a:t>საბაჟო კანონმდებლობაში შენარჩუნებულია ყველა ის პოზიტიური ცვლილება, რაც რეფორმების შედეგად განხორციელდა საგადასახადო და საბაჟო ვალდებულებების ერთიანი/გამარტივებული ადმინისტრირების მიმართულებით, მათ შორისაა: გადასახადის გადამხდელის ერთიანი ბარათი (საგადასახადო და საბაჟო), „სივრცეში“ და „საზღვარზე“ არსებული ზედმეტობის ურთიერთჩათვლა, ერთიანი სახაზინო კოდი საგადასახადო/საბაჟო ვალდებულების შესასრულებლად, გასაჩივრებისა და საგადასახადო შეთანხმების ერთიანი სისტემა.</a:t>
            </a:r>
          </a:p>
        </p:txBody>
      </p:sp>
      <p:pic>
        <p:nvPicPr>
          <p:cNvPr id="2" name="სურათი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636"/>
            <a:ext cx="10903131" cy="35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6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1387" y="1062756"/>
            <a:ext cx="9707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საქართველო გახდა პირველი ქვეყანა რეგიონში, რომელიც თანამედროვე საბაჟო ინფრასტრუქტურასთან ერთად, ახალი საბაჟო კანონმდებლობითაც სრულად პასუხობს ევროსტანდარტებით გათვალისწინებულ მოთხოვნებს, რითაც მნიშვნელოვან წვლილს შეიტანს საერთაშორისო ვაჭრობის განვითარებაში.</a:t>
            </a:r>
          </a:p>
          <a:p>
            <a:r>
              <a:rPr lang="ka-GE" dirty="0"/>
              <a:t> </a:t>
            </a:r>
          </a:p>
          <a:p>
            <a:r>
              <a:rPr lang="ka-GE" dirty="0"/>
              <a:t>ახალი საბაჟო კანონმდებლობა, რომელიც ძალაში </a:t>
            </a:r>
            <a:r>
              <a:rPr lang="ka-GE" dirty="0" smtClean="0"/>
              <a:t>შევიდა </a:t>
            </a:r>
            <a:r>
              <a:rPr lang="ka-GE" dirty="0"/>
              <a:t>2019 წლის </a:t>
            </a:r>
            <a:r>
              <a:rPr lang="ka-GE" dirty="0" smtClean="0"/>
              <a:t>პირველი </a:t>
            </a:r>
            <a:r>
              <a:rPr lang="ka-GE" dirty="0"/>
              <a:t>სექტემბრიდან სრულად პასუხობს ევროკავშირის სტანდარტებს, რაც მნიშვნელოვანი სტიმული გახდება ევროკავშირიდან ინვესტიციების მოსაზიდად და ხელს შეუწყობს ქართული ბიზნესის ინტეგრაციას ევროკავშირის ბაზარზე.</a:t>
            </a:r>
          </a:p>
          <a:p>
            <a:r>
              <a:rPr lang="ka-GE" dirty="0"/>
              <a:t> </a:t>
            </a:r>
          </a:p>
          <a:p>
            <a:r>
              <a:rPr lang="ka-GE" dirty="0"/>
              <a:t>ახალი საბაჟო კოდექსით გამარტივებულია საქართველო-ევროკავშირს შორის საბაჟო პროცედურები, კერძო სექტორს შეუმცირდება საგარეო ვაჭრობასთან დაკავშირებული დანახარჯები, საქართველოსა და ევროკავშირის ბიზნესის წარმომადგენლებისთვის, შექმნილია ერთნაირი საბაჟო რეგულირების გარემო, მარტივი და სამართლიანი წესები.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99335" y="73834"/>
            <a:ext cx="6701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rgbClr val="0070C0"/>
                </a:solidFill>
              </a:rPr>
              <a:t>დასკვნა:</a:t>
            </a:r>
            <a:endParaRPr lang="ka-GE" sz="1600" b="1" dirty="0">
              <a:solidFill>
                <a:srgbClr val="0070C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ka-GE" sz="1600" dirty="0"/>
          </a:p>
        </p:txBody>
      </p:sp>
    </p:spTree>
    <p:extLst>
      <p:ext uri="{BB962C8B-B14F-4D97-AF65-F5344CB8AC3E}">
        <p14:creationId xmlns:p14="http://schemas.microsoft.com/office/powerpoint/2010/main" val="2275439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35" y="1725930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მართკუთხედი 1"/>
          <p:cNvSpPr/>
          <p:nvPr/>
        </p:nvSpPr>
        <p:spPr>
          <a:xfrm>
            <a:off x="1123406" y="2094802"/>
            <a:ext cx="5050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მადლობა</a:t>
            </a:r>
            <a:r>
              <a:rPr lang="ka-G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a-GE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ყურადღებისათვის!</a:t>
            </a:r>
            <a:r>
              <a:rPr lang="ka-G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99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72009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გეგმა</a:t>
            </a:r>
            <a:r>
              <a:rPr lang="ka-GE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ka-GE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plan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08" y="1360170"/>
            <a:ext cx="5261557" cy="45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22663" y="1360170"/>
            <a:ext cx="50634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საქართველოს საბაჟო კანონმდებლობა;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ევროკავშირი და საქართველო;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ევროკავშირის პრეფერენციები/</a:t>
            </a:r>
            <a:r>
              <a:rPr lang="en-US" dirty="0" smtClean="0"/>
              <a:t>GSP</a:t>
            </a:r>
            <a:r>
              <a:rPr lang="ka-GE" dirty="0" smtClean="0"/>
              <a:t> სისტემა</a:t>
            </a:r>
          </a:p>
          <a:p>
            <a:r>
              <a:rPr lang="ka-GE" dirty="0" smtClean="0"/>
              <a:t> სავაჭრო ურთიერთობა „მესამე ქვეყნებთან“</a:t>
            </a:r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საბაჟო კანონმდებლობის ჰარმონიზაცია ევროკავშირის სტანდარტებთან;</a:t>
            </a:r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ახალი საბაჟო კოდექსის უპირატესობები;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დასკვნა.</a:t>
            </a:r>
          </a:p>
          <a:p>
            <a:endParaRPr lang="ka-GE" dirty="0"/>
          </a:p>
          <a:p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63542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6560" y="1143000"/>
            <a:ext cx="52006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საბაჟო სფეროს პირველი ელემენტებიდან დღემდე;</a:t>
            </a:r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პირველი საბაჟო კოდექსი (1992წ.).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მეორე საბაჟო კოდექსი (1997წ.).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საბაჟო და საგადასახადო კოდექსების გაერთიანება (2010წ.). </a:t>
            </a:r>
          </a:p>
          <a:p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ახალი საბაჟო კოდექსი (2019წ.)</a:t>
            </a:r>
            <a:endParaRPr lang="ka-GE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" y="1143000"/>
            <a:ext cx="4736273" cy="4338136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5961018" y="4665617"/>
            <a:ext cx="520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„</a:t>
            </a:r>
            <a:r>
              <a:rPr lang="ka-GE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ზუერი</a:t>
            </a:r>
            <a:r>
              <a:rPr lang="ka-GE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 --- „</a:t>
            </a:r>
            <a:r>
              <a:rPr lang="ka-GE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ზვერი</a:t>
            </a:r>
            <a:r>
              <a:rPr lang="ka-GE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 --- ბაჟი</a:t>
            </a:r>
            <a:endParaRPr lang="ka-GE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69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4023360"/>
            <a:ext cx="7886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GSP</a:t>
            </a:r>
            <a:r>
              <a:rPr lang="ka-GE" dirty="0" smtClean="0"/>
              <a:t> ევროკავშირმა 1971 წელს პირველმა შემოიღო.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mtClean="0"/>
              <a:t>ევროკავშირს </a:t>
            </a:r>
            <a:r>
              <a:rPr lang="ka-GE" smtClean="0"/>
              <a:t>დღეისთვის </a:t>
            </a:r>
            <a:r>
              <a:rPr lang="ka-GE" dirty="0" smtClean="0"/>
              <a:t>მსოფლიოს 180-ზე მეტი ქვეყნისთვის აქვს მინიჭებული </a:t>
            </a:r>
            <a:r>
              <a:rPr lang="en-US" dirty="0" smtClean="0"/>
              <a:t>GSP</a:t>
            </a:r>
            <a:r>
              <a:rPr lang="ka-GE" dirty="0" smtClean="0"/>
              <a:t> მოსარგებლით ქვეყნის სტატუსი.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GSP</a:t>
            </a:r>
            <a:r>
              <a:rPr lang="ka-GE" dirty="0" smtClean="0"/>
              <a:t> სისტემის წევრი ქვეყნები ევროკავშირის ბაზარზე სარგებლობენ შემცირებული ან ნულოვანი ტარიფით.</a:t>
            </a: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endParaRPr lang="ka-GE" dirty="0"/>
          </a:p>
        </p:txBody>
      </p:sp>
      <p:pic>
        <p:nvPicPr>
          <p:cNvPr id="6146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15" y="320040"/>
            <a:ext cx="6598285" cy="305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2960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360" y="320040"/>
            <a:ext cx="46062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ევროკავშირთან ვაჭრობაში მესამე ქვეყნები მეტ-ნაკლები წარმატებით ახერხებენ სატარიფო ანუ ადმინისტრაციული ბარიერების</a:t>
            </a:r>
            <a:r>
              <a:rPr lang="en-US" dirty="0" smtClean="0"/>
              <a:t>,</a:t>
            </a:r>
            <a:r>
              <a:rPr lang="ka-GE" dirty="0" smtClean="0"/>
              <a:t> მაგალითად</a:t>
            </a:r>
            <a:r>
              <a:rPr lang="en-US" dirty="0" smtClean="0"/>
              <a:t>,</a:t>
            </a:r>
            <a:r>
              <a:rPr lang="ka-GE" dirty="0" smtClean="0"/>
              <a:t> საბაჟო და სხვა პროცედურების გადალახვას.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მნიშვნელოვანი წინააღმდეგობები ექმნებათ </a:t>
            </a:r>
            <a:r>
              <a:rPr lang="ka-GE" dirty="0" err="1" smtClean="0"/>
              <a:t>არასატარიფო</a:t>
            </a:r>
            <a:r>
              <a:rPr lang="ka-GE" dirty="0" smtClean="0"/>
              <a:t> ბარიერების დაძლევის პროცესში. </a:t>
            </a:r>
            <a:r>
              <a:rPr lang="ka-GE" dirty="0" err="1" smtClean="0"/>
              <a:t>არასატარიფო</a:t>
            </a:r>
            <a:r>
              <a:rPr lang="ka-GE" dirty="0" smtClean="0"/>
              <a:t> ბარიერებში იგულისხმება ტექნიკური სტანდარტები, რომლებსაც პროდუქცია უნდა აკმაყოფილებდეს ევროკავშირის ბაზარზე.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 smtClean="0"/>
              <a:t>მესამე ქვეყნები</a:t>
            </a:r>
            <a:r>
              <a:rPr lang="ka-GE" dirty="0" smtClean="0"/>
              <a:t>-სახელმწიფოები რომლებიც არ არიან ევროკავშირის წევრი ქვეყნები, ურთიერთობენ იმ ქვეყნების გავლით, რომლებიც ევროკავშირთან სპეციალური პოლიტიკური და ეკონომიკური ურთიერთობებით სარგებლობენ. </a:t>
            </a:r>
          </a:p>
        </p:txBody>
      </p:sp>
      <p:pic>
        <p:nvPicPr>
          <p:cNvPr id="7170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20" y="944914"/>
            <a:ext cx="5600700" cy="447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4216" y="930500"/>
            <a:ext cx="70713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ka-GE" dirty="0" smtClean="0"/>
          </a:p>
          <a:p>
            <a:r>
              <a:rPr lang="en-US" dirty="0"/>
              <a:t>DCFTA-</a:t>
            </a:r>
            <a:r>
              <a:rPr lang="ka-GE" dirty="0"/>
              <a:t>ზე მოლაპარაკებების პროცესი ოფიციალურად გაიხსნა 2011 წლის დეკემბერში. მოლაპარაკებების ფარგლებში გაიმართა 6 </a:t>
            </a:r>
            <a:r>
              <a:rPr lang="ka-GE" dirty="0" smtClean="0"/>
              <a:t>რაუნდი. </a:t>
            </a:r>
            <a:r>
              <a:rPr lang="ka-GE" dirty="0"/>
              <a:t>მოლაპარაკებები დასრულდა 2013 წლის ივლისში.  </a:t>
            </a:r>
            <a:endParaRPr lang="ka-GE" dirty="0" smtClean="0"/>
          </a:p>
          <a:p>
            <a:r>
              <a:rPr lang="ka-GE" dirty="0"/>
              <a:t/>
            </a:r>
            <a:br>
              <a:rPr lang="ka-GE" dirty="0"/>
            </a:br>
            <a:r>
              <a:rPr lang="ka-GE" dirty="0"/>
              <a:t>ასოცირების შეთანხმების პარაფირება (მხარეთა დელეგაციების ხელმძღვანელების მიერ შეთანხმების თითოეულ გვერდზე ინიციალების დასმით, მოლაპარაკებული ტექსტის დადასტურება) მოხდა 2013 წლის 28-29 ნოემბერს, „აღმოსავლეთ პარტნიორობის“ ვილნიუსის სამიტის ფარგლებში. </a:t>
            </a:r>
            <a:br>
              <a:rPr lang="ka-GE" dirty="0"/>
            </a:br>
            <a:r>
              <a:rPr lang="ka-GE" dirty="0"/>
              <a:t> </a:t>
            </a:r>
          </a:p>
          <a:p>
            <a:r>
              <a:rPr lang="ka-GE" b="1" dirty="0">
                <a:solidFill>
                  <a:srgbClr val="0070C0"/>
                </a:solidFill>
              </a:rPr>
              <a:t>2014 წლის 27 ივნისს</a:t>
            </a:r>
            <a:r>
              <a:rPr lang="ka-GE" dirty="0"/>
              <a:t>, ქალაქ ბრიუსელში, საქართველოს პრემიერ-მინისტრის მიერ ხელი მოეწერა ასოცირების შეთანხმებას. ხოლო შეთანხმების რატიფიცირება საქართველოს პარლამენტმა მოახდინა </a:t>
            </a:r>
            <a:r>
              <a:rPr lang="ka-GE" dirty="0" smtClean="0"/>
              <a:t>იმავე წლის </a:t>
            </a:r>
            <a:r>
              <a:rPr lang="ka-GE" dirty="0"/>
              <a:t>18 ივლისს.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</p:txBody>
      </p:sp>
      <p:pic>
        <p:nvPicPr>
          <p:cNvPr id="4098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983296"/>
            <a:ext cx="3725091" cy="45605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700447" y="206630"/>
            <a:ext cx="864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/>
              <a:t>ევროკავშირთან ღრმა და ყოვლისმომცველი თავისუფალი სავაჭრო სივრცის შესახებ შეთანხმება (</a:t>
            </a:r>
            <a:r>
              <a:rPr lang="en-US" b="1" dirty="0"/>
              <a:t>DCFTA)</a:t>
            </a:r>
            <a:endParaRPr lang="ka-GE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36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4216" y="930500"/>
            <a:ext cx="70713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b="1" dirty="0"/>
              <a:t>საქონლით </a:t>
            </a:r>
            <a:r>
              <a:rPr lang="ka-GE" b="1" dirty="0" smtClean="0"/>
              <a:t>ვაჭრობა,</a:t>
            </a:r>
            <a:endParaRPr lang="ka-G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b="1" dirty="0"/>
              <a:t>ვაჭრობაში დაცვითი </a:t>
            </a:r>
            <a:r>
              <a:rPr lang="ka-GE" b="1" dirty="0" smtClean="0"/>
              <a:t>ზომები,</a:t>
            </a:r>
            <a:endParaRPr lang="ka-G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b="1" dirty="0"/>
              <a:t>ტექნიკური ბარიერები ვაჭრობაში, სტანდარტიზაცია, </a:t>
            </a:r>
            <a:r>
              <a:rPr lang="ka-GE" dirty="0"/>
              <a:t>მეტროლოგია, აკრედიტაცია და შესაბამისობის </a:t>
            </a:r>
            <a:r>
              <a:rPr lang="ka-GE" dirty="0" smtClean="0"/>
              <a:t>შეფასება,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/>
              <a:t>სანიტარული და ფიტოსანიტარული </a:t>
            </a:r>
            <a:r>
              <a:rPr lang="ka-GE" dirty="0" smtClean="0"/>
              <a:t>ზომები,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b="1" dirty="0">
                <a:solidFill>
                  <a:srgbClr val="0070C0"/>
                </a:solidFill>
              </a:rPr>
              <a:t>საბაჟოსა და ვაჭრობის </a:t>
            </a:r>
            <a:r>
              <a:rPr lang="ka-GE" b="1" dirty="0" smtClean="0">
                <a:solidFill>
                  <a:srgbClr val="0070C0"/>
                </a:solidFill>
              </a:rPr>
              <a:t>ხელშეწყობა,</a:t>
            </a:r>
            <a:endParaRPr lang="ka-GE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/>
              <a:t>დაფუძნება, მომსახურებით ვაჭრობა და ელექტრონული </a:t>
            </a:r>
            <a:r>
              <a:rPr lang="ka-GE" dirty="0" smtClean="0"/>
              <a:t>კომერცია,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/>
              <a:t>მიმდინარე გადახდები და კაპიტალის </a:t>
            </a:r>
            <a:r>
              <a:rPr lang="ka-GE" dirty="0" smtClean="0"/>
              <a:t>მოძრაობა,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/>
              <a:t>საჯარო </a:t>
            </a:r>
            <a:r>
              <a:rPr lang="ka-GE" dirty="0" smtClean="0"/>
              <a:t>შესყიდვები,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/>
              <a:t>ინტელექტუალური საკუთრების </a:t>
            </a:r>
            <a:r>
              <a:rPr lang="ka-GE" dirty="0" smtClean="0"/>
              <a:t>უფლებები,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კონკურენცია,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/>
              <a:t>ვაჭრობასთან დაკავშირებული დებულებები ენერგეტიკის </a:t>
            </a:r>
            <a:r>
              <a:rPr lang="ka-GE" dirty="0" smtClean="0"/>
              <a:t>სფეროში,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გამჭვირვალობა,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b="1" dirty="0">
                <a:solidFill>
                  <a:srgbClr val="0070C0"/>
                </a:solidFill>
              </a:rPr>
              <a:t>ვაჭრობა და მდგრადი განვითარება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/>
              <a:t>დავების </a:t>
            </a:r>
            <a:r>
              <a:rPr lang="ka-GE" dirty="0" smtClean="0"/>
              <a:t>მოგვარება,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/>
              <a:t>დაახლოების ზოგადი </a:t>
            </a:r>
            <a:r>
              <a:rPr lang="ka-GE" dirty="0" smtClean="0"/>
              <a:t>დებულებები.</a:t>
            </a:r>
            <a:endParaRPr lang="ka-GE" dirty="0"/>
          </a:p>
        </p:txBody>
      </p:sp>
      <p:pic>
        <p:nvPicPr>
          <p:cNvPr id="4098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983296"/>
            <a:ext cx="3725091" cy="45605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700447" y="206630"/>
            <a:ext cx="864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ევროკავშირთან ღრმა და ყოვლისმომცველი თავისუფალი სავაჭრო სივრცის შესახებ შეთანხმება (</a:t>
            </a:r>
            <a:r>
              <a:rPr lang="en-US" b="1" dirty="0"/>
              <a:t>DCFTA</a:t>
            </a:r>
            <a:r>
              <a:rPr lang="en-US" b="1" dirty="0" smtClean="0"/>
              <a:t>)</a:t>
            </a:r>
            <a:r>
              <a:rPr lang="ka-GE" b="1" dirty="0" smtClean="0"/>
              <a:t> მოიცავს:</a:t>
            </a:r>
            <a:endParaRPr lang="ka-GE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36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7720" y="325130"/>
            <a:ext cx="7890510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dirty="0" err="1" smtClean="0">
              <a:effectLst/>
              <a:latin typeface="AcadNusx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0740" y="539844"/>
            <a:ext cx="64236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მესამე ქვეყნებთან ვაჭრობისას ევროკავშირისთვის პრიორიტეტულია მოქალაქეების ჯანმრთელობის მაქსიმალური დაცვა.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გადამუშავებული პროდუქციის მარკირება </a:t>
            </a:r>
            <a:r>
              <a:rPr lang="en-US" dirty="0" smtClean="0"/>
              <a:t>“CE”</a:t>
            </a:r>
            <a:r>
              <a:rPr lang="ka-GE" dirty="0" smtClean="0"/>
              <a:t>ნიშნით მესამე ქვეყნებთან ევროკავშირის ბაზარზე ექსპორტირებისთვის დაწესებული მოთხოვნაა.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არსებობს პროდუქციის სამი ჯგუფი რომელსაც აუცილებლად უნდა გააჩნდეს </a:t>
            </a:r>
            <a:r>
              <a:rPr lang="en-US" dirty="0" smtClean="0"/>
              <a:t>“CE”</a:t>
            </a:r>
            <a:r>
              <a:rPr lang="ka-GE" dirty="0" smtClean="0"/>
              <a:t>მარკირება: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ყველა ახალი პროდუქცია წარმოებული</a:t>
            </a:r>
            <a:r>
              <a:rPr lang="en-US" dirty="0" smtClean="0"/>
              <a:t> </a:t>
            </a:r>
            <a:r>
              <a:rPr lang="ka-GE" dirty="0" smtClean="0"/>
              <a:t>როგორც ევროკავშირის წევრ, ასევე სხვა ქვეყნებში</a:t>
            </a:r>
            <a:r>
              <a:rPr lang="en-US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endParaRPr lang="ka-GE" dirty="0" smtClean="0"/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ევროკავშირში მესამე ქვეყნებიდან იმპორტირებული გამოყენებული და მეორადი მოხმარების პროდუქცია;</a:t>
            </a:r>
          </a:p>
          <a:p>
            <a:pPr marL="342900" indent="-342900">
              <a:buFont typeface="+mj-lt"/>
              <a:buAutoNum type="arabicPeriod"/>
            </a:pPr>
            <a:endParaRPr lang="ka-GE" dirty="0" smtClean="0"/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არსებითად მოდიფიცირებული პროდუქცია, რომელზეც ახალი პროდუქციის მსგავსად შესაბამისი </a:t>
            </a:r>
            <a:r>
              <a:rPr lang="ka-GE" dirty="0" err="1" smtClean="0"/>
              <a:t>ევროდირექტივები</a:t>
            </a:r>
            <a:r>
              <a:rPr lang="ka-GE" dirty="0" smtClean="0"/>
              <a:t> ვრცელდება;</a:t>
            </a:r>
            <a:endParaRPr lang="ka-GE" dirty="0"/>
          </a:p>
        </p:txBody>
      </p:sp>
      <p:pic>
        <p:nvPicPr>
          <p:cNvPr id="8194" name="Picture 2" descr="trade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939225"/>
            <a:ext cx="4784459" cy="4833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7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6389" y="1779270"/>
            <a:ext cx="53515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ახალი საბაჟო კოდექსის მიხედვით</a:t>
            </a:r>
          </a:p>
          <a:p>
            <a:pPr algn="ctr"/>
            <a:endParaRPr lang="ka-GE" sz="2000" b="1" dirty="0"/>
          </a:p>
          <a:p>
            <a:pPr algn="ctr"/>
            <a:r>
              <a:rPr lang="ka-GE" sz="2000" dirty="0" smtClean="0"/>
              <a:t>საბაჟო გაფორმების პროცედურები:</a:t>
            </a:r>
          </a:p>
          <a:p>
            <a:r>
              <a:rPr lang="ka-GE" sz="2000" dirty="0" smtClean="0"/>
              <a:t>ა) თავისუფალ მიმოქცევაში გაშვების საბაჟო პროცედურა;</a:t>
            </a:r>
          </a:p>
          <a:p>
            <a:r>
              <a:rPr lang="ka-GE" sz="2000" dirty="0" smtClean="0"/>
              <a:t>ბ) ექსპორტის საბაჟო პროცედურა.</a:t>
            </a:r>
          </a:p>
          <a:p>
            <a:endParaRPr lang="ka-GE" sz="2000" dirty="0"/>
          </a:p>
          <a:p>
            <a:r>
              <a:rPr lang="ka-GE" sz="2000" dirty="0" smtClean="0"/>
              <a:t>სპეციალური საბაჟო პროცედურები: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 smtClean="0"/>
              <a:t>ტრანზიტი;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 smtClean="0"/>
              <a:t>საწყობი;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 smtClean="0"/>
              <a:t>შიგა გადამუშავება;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 smtClean="0"/>
              <a:t>გარე გადამუშავება;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 smtClean="0"/>
              <a:t>დროებითი შემოტანა;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 smtClean="0"/>
              <a:t>რეექსპორტი;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dirty="0" smtClean="0"/>
              <a:t>თავისუფალი ზონა.</a:t>
            </a:r>
          </a:p>
          <a:p>
            <a:pPr algn="ctr"/>
            <a:endParaRPr lang="ka-GE" sz="2000" dirty="0"/>
          </a:p>
        </p:txBody>
      </p:sp>
      <p:sp>
        <p:nvSpPr>
          <p:cNvPr id="6" name="TextBox 3"/>
          <p:cNvSpPr txBox="1"/>
          <p:nvPr/>
        </p:nvSpPr>
        <p:spPr>
          <a:xfrm>
            <a:off x="435337" y="1779270"/>
            <a:ext cx="54521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წინა საგადასახადო კოდექსის მიხედვით</a:t>
            </a:r>
          </a:p>
          <a:p>
            <a:endParaRPr lang="ka-GE" sz="2000" dirty="0" smtClean="0"/>
          </a:p>
          <a:p>
            <a:r>
              <a:rPr lang="ka-GE" sz="2000" dirty="0" smtClean="0"/>
              <a:t>საბაჟო რეჟიმები (სასაქონლო ოპერაციები):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იმპორტი;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ექსპორტი;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ტრანზიტი;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საწყობი;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შიგა გადამუშავება;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გარე გადამუშავება;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დროებითი შემოტანა;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რეექსპორტი;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თავისუფალი ზონა;</a:t>
            </a: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03102"/>
            <a:ext cx="2978331" cy="1059937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49" y="389113"/>
            <a:ext cx="2393201" cy="1073926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3936274" y="702237"/>
            <a:ext cx="449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solidFill>
                  <a:srgbClr val="002060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ურთიერთობა მარტივია</a:t>
            </a:r>
            <a:endParaRPr lang="ka-GE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82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862</Words>
  <Application>Microsoft Office PowerPoint</Application>
  <PresentationFormat>ფართოეკრანიანი</PresentationFormat>
  <Paragraphs>199</Paragraphs>
  <Slides>17</Slides>
  <Notes>2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8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17</vt:i4>
      </vt:variant>
    </vt:vector>
  </HeadingPairs>
  <TitlesOfParts>
    <vt:vector size="26" baseType="lpstr">
      <vt:lpstr>AcadNusx</vt:lpstr>
      <vt:lpstr>Arial</vt:lpstr>
      <vt:lpstr>Calibri</vt:lpstr>
      <vt:lpstr>Calibri Light</vt:lpstr>
      <vt:lpstr>Courier New</vt:lpstr>
      <vt:lpstr>Sylfaen</vt:lpstr>
      <vt:lpstr>Times New Roman</vt:lpstr>
      <vt:lpstr>Wingdings</vt:lpstr>
      <vt:lpstr>Office Theme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სტუდნეტი</dc:creator>
  <cp:lastModifiedBy>user</cp:lastModifiedBy>
  <cp:revision>50</cp:revision>
  <dcterms:created xsi:type="dcterms:W3CDTF">2018-05-06T06:48:18Z</dcterms:created>
  <dcterms:modified xsi:type="dcterms:W3CDTF">2021-07-06T13:43:08Z</dcterms:modified>
</cp:coreProperties>
</file>