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62" r:id="rId2"/>
    <p:sldId id="336" r:id="rId3"/>
    <p:sldId id="337" r:id="rId4"/>
    <p:sldId id="339" r:id="rId5"/>
    <p:sldId id="340" r:id="rId6"/>
    <p:sldId id="341" r:id="rId7"/>
    <p:sldId id="342" r:id="rId8"/>
    <p:sldId id="343" r:id="rId9"/>
    <p:sldId id="344" r:id="rId10"/>
    <p:sldId id="345" r:id="rId11"/>
    <p:sldId id="347" r:id="rId12"/>
    <p:sldId id="349" r:id="rId13"/>
    <p:sldId id="353" r:id="rId14"/>
    <p:sldId id="354"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637" autoAdjust="0"/>
  </p:normalViewPr>
  <p:slideViewPr>
    <p:cSldViewPr>
      <p:cViewPr varScale="1">
        <p:scale>
          <a:sx n="85" d="100"/>
          <a:sy n="85" d="100"/>
        </p:scale>
        <p:origin x="137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20BA2-7F1C-4645-8CDB-22E25FDEAD9A}" type="datetimeFigureOut">
              <a:rPr lang="ru-RU" smtClean="0"/>
              <a:t>29.06.2021</a:t>
            </a:fld>
            <a:endParaRPr lang="ru-RU"/>
          </a:p>
        </p:txBody>
      </p:sp>
      <p:sp>
        <p:nvSpPr>
          <p:cNvPr id="4" name="სლაიდის გამოსახულების ჩანაცვლების ველი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ru-RU"/>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52C88-D7A6-4653-930B-63D949DAB926}" type="slidenum">
              <a:rPr lang="ru-RU" smtClean="0"/>
              <a:t>‹#›</a:t>
            </a:fld>
            <a:endParaRPr lang="ru-RU"/>
          </a:p>
        </p:txBody>
      </p:sp>
    </p:spTree>
    <p:extLst>
      <p:ext uri="{BB962C8B-B14F-4D97-AF65-F5344CB8AC3E}">
        <p14:creationId xmlns:p14="http://schemas.microsoft.com/office/powerpoint/2010/main" val="2225699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lstStyle/>
          <a:p>
            <a:r>
              <a:rPr lang="en-US" dirty="0"/>
              <a:t>u</a:t>
            </a:r>
            <a:endParaRPr lang="ru-RU" dirty="0"/>
          </a:p>
        </p:txBody>
      </p:sp>
      <p:sp>
        <p:nvSpPr>
          <p:cNvPr id="4" name="სლაიდის რიცხვის ჩანაცვლების ველი 3"/>
          <p:cNvSpPr>
            <a:spLocks noGrp="1"/>
          </p:cNvSpPr>
          <p:nvPr>
            <p:ph type="sldNum" sz="quarter" idx="10"/>
          </p:nvPr>
        </p:nvSpPr>
        <p:spPr/>
        <p:txBody>
          <a:bodyPr/>
          <a:lstStyle/>
          <a:p>
            <a:fld id="{87F52C88-D7A6-4653-930B-63D949DAB926}" type="slidenum">
              <a:rPr lang="ru-RU" smtClean="0">
                <a:solidFill>
                  <a:prstClr val="black"/>
                </a:solidFill>
              </a:rPr>
              <a:pPr/>
              <a:t>12</a:t>
            </a:fld>
            <a:endParaRPr lang="ru-RU">
              <a:solidFill>
                <a:prstClr val="black"/>
              </a:solidFill>
            </a:endParaRPr>
          </a:p>
        </p:txBody>
      </p:sp>
    </p:spTree>
    <p:extLst>
      <p:ext uri="{BB962C8B-B14F-4D97-AF65-F5344CB8AC3E}">
        <p14:creationId xmlns:p14="http://schemas.microsoft.com/office/powerpoint/2010/main" val="4184738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19" name="Дата 18"/>
          <p:cNvSpPr>
            <a:spLocks noGrp="1"/>
          </p:cNvSpPr>
          <p:nvPr>
            <p:ph type="dt" sz="half" idx="10"/>
          </p:nvPr>
        </p:nvSpPr>
        <p:spPr/>
        <p:txBody>
          <a:bodyPr/>
          <a:lstStyle/>
          <a:p>
            <a:fld id="{DF7858FF-EE53-4A31-BB0B-FEC53F32A52D}" type="datetimeFigureOut">
              <a:rPr lang="ru-RU" smtClean="0"/>
              <a:t>29.06.2021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11" name="Номер слайда 10"/>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F7858FF-EE53-4A31-BB0B-FEC53F32A52D}" type="datetimeFigureOut">
              <a:rPr lang="ru-RU" smtClean="0"/>
              <a:t>29.06.2021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F7858FF-EE53-4A31-BB0B-FEC53F32A52D}" type="datetimeFigureOut">
              <a:rPr lang="ru-RU" smtClean="0"/>
              <a:t>29.06.2021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F7858FF-EE53-4A31-BB0B-FEC53F32A52D}" type="datetimeFigureOut">
              <a:rPr lang="ru-RU" smtClean="0"/>
              <a:t>29.06.2021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DF7858FF-EE53-4A31-BB0B-FEC53F32A52D}" type="datetimeFigureOut">
              <a:rPr lang="ru-RU" smtClean="0"/>
              <a:t>29.06.2021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DF7858FF-EE53-4A31-BB0B-FEC53F32A52D}" type="datetimeFigureOut">
              <a:rPr lang="ru-RU" smtClean="0"/>
              <a:t>29.06.2021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DF7858FF-EE53-4A31-BB0B-FEC53F32A52D}" type="datetimeFigureOut">
              <a:rPr lang="ru-RU" smtClean="0"/>
              <a:t>29.06.2021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DF7858FF-EE53-4A31-BB0B-FEC53F32A52D}" type="datetimeFigureOut">
              <a:rPr lang="ru-RU" smtClean="0"/>
              <a:t>29.06.2021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DF7858FF-EE53-4A31-BB0B-FEC53F32A52D}" type="datetimeFigureOut">
              <a:rPr lang="ru-RU" smtClean="0"/>
              <a:t>29.06.2021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DF7858FF-EE53-4A31-BB0B-FEC53F32A52D}" type="datetimeFigureOut">
              <a:rPr lang="ru-RU" smtClean="0"/>
              <a:t>29.06.2021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9B02-872D-44DC-89BB-56CF51C014A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DF7858FF-EE53-4A31-BB0B-FEC53F32A52D}" type="datetimeFigureOut">
              <a:rPr lang="ru-RU" smtClean="0"/>
              <a:t>29.06.2021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9B02-872D-44DC-89BB-56CF51C014A1}"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p>
            <a:r>
              <a:rPr kumimoji="0" lang="ru-RU"/>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F7858FF-EE53-4A31-BB0B-FEC53F32A52D}" type="datetimeFigureOut">
              <a:rPr lang="ru-RU" smtClean="0"/>
              <a:t>29.06.2021</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F9C9B02-872D-44DC-89BB-56CF51C014A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21644" y="3284984"/>
            <a:ext cx="8183880" cy="648072"/>
          </a:xfrm>
        </p:spPr>
        <p:txBody>
          <a:bodyPr>
            <a:normAutofit/>
          </a:bodyPr>
          <a:lstStyle/>
          <a:p>
            <a:pPr algn="ctr"/>
            <a:r>
              <a:rPr lang="ka-GE" sz="2000" dirty="0">
                <a:solidFill>
                  <a:schemeClr val="tx1"/>
                </a:solidFill>
              </a:rPr>
              <a:t>ბათუმის შოთა რუსთაველის სახელმწიფო უნივერსიტეტი</a:t>
            </a:r>
            <a:endParaRPr lang="ru-RU" sz="2000" dirty="0">
              <a:solidFill>
                <a:schemeClr val="tx1"/>
              </a:solidFill>
            </a:endParaRPr>
          </a:p>
        </p:txBody>
      </p:sp>
      <p:sp>
        <p:nvSpPr>
          <p:cNvPr id="7" name="TextBox 6"/>
          <p:cNvSpPr txBox="1"/>
          <p:nvPr/>
        </p:nvSpPr>
        <p:spPr>
          <a:xfrm>
            <a:off x="755576" y="4155095"/>
            <a:ext cx="7632848" cy="923330"/>
          </a:xfrm>
          <a:prstGeom prst="rect">
            <a:avLst/>
          </a:prstGeom>
          <a:noFill/>
        </p:spPr>
        <p:txBody>
          <a:bodyPr wrap="square" rtlCol="0">
            <a:spAutoFit/>
          </a:bodyPr>
          <a:lstStyle/>
          <a:p>
            <a:pPr algn="ctr"/>
            <a:r>
              <a:rPr lang="ka-GE" dirty="0"/>
              <a:t>ტურიზმის ფაკულტეტი </a:t>
            </a:r>
          </a:p>
          <a:p>
            <a:pPr algn="ctr"/>
            <a:r>
              <a:rPr lang="ka-GE" dirty="0" smtClean="0"/>
              <a:t>სემინარი: “საერთაშორისო ტურიზმი საქართველოში პანდემია         COVID-   19-ის  პირობებში“</a:t>
            </a:r>
            <a:endParaRPr lang="ka-GE" dirty="0"/>
          </a:p>
        </p:txBody>
      </p:sp>
      <p:sp>
        <p:nvSpPr>
          <p:cNvPr id="9" name="TextBox 8"/>
          <p:cNvSpPr txBox="1"/>
          <p:nvPr/>
        </p:nvSpPr>
        <p:spPr>
          <a:xfrm>
            <a:off x="3563888" y="5517232"/>
            <a:ext cx="5040560" cy="369332"/>
          </a:xfrm>
          <a:prstGeom prst="rect">
            <a:avLst/>
          </a:prstGeom>
          <a:noFill/>
        </p:spPr>
        <p:txBody>
          <a:bodyPr wrap="square" rtlCol="0">
            <a:spAutoFit/>
          </a:bodyPr>
          <a:lstStyle/>
          <a:p>
            <a:r>
              <a:rPr lang="ka-GE" dirty="0"/>
              <a:t>ავტორი: პროფესორი ანზორ დევაძე</a:t>
            </a:r>
            <a:endParaRPr lang="ru-RU" dirty="0"/>
          </a:p>
        </p:txBody>
      </p:sp>
      <p:pic>
        <p:nvPicPr>
          <p:cNvPr id="3" name="სურათი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7824" y="620688"/>
            <a:ext cx="3096344" cy="2664296"/>
          </a:xfrm>
          <a:prstGeom prst="rect">
            <a:avLst/>
          </a:prstGeom>
        </p:spPr>
      </p:pic>
    </p:spTree>
    <p:extLst>
      <p:ext uri="{BB962C8B-B14F-4D97-AF65-F5344CB8AC3E}">
        <p14:creationId xmlns:p14="http://schemas.microsoft.com/office/powerpoint/2010/main" val="2259138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8136904" cy="5515869"/>
          </a:xfrm>
          <a:prstGeom prst="rect">
            <a:avLst/>
          </a:prstGeom>
        </p:spPr>
        <p:txBody>
          <a:bodyPr wrap="square">
            <a:spAutoFit/>
          </a:bodyPr>
          <a:lstStyle/>
          <a:p>
            <a:pPr indent="449580" algn="just">
              <a:lnSpc>
                <a:spcPct val="107000"/>
              </a:lnSpc>
              <a:spcAft>
                <a:spcPts val="800"/>
              </a:spcAft>
            </a:pPr>
            <a:r>
              <a:rPr lang="ka-GE" dirty="0">
                <a:ea typeface="Sylfaen" panose="010A0502050306030303" pitchFamily="18" charset="0"/>
                <a:cs typeface="Times New Roman" panose="02020603050405020304" pitchFamily="18" charset="0"/>
              </a:rPr>
              <a:t>როგორც ცხრილიდან ჩანს, 2020 წლის დასაწყისში (იანვარ-თებერვალი), საერთაშორისო ტურისტების რაოდენობა მნიშვნელოვნად აჭარბებდა 2019 წლის ანალოგიურ მაჩვენებლებს, რაც აიხსნება იმით, რომ საქართველოში კორონავირუსით   ინფიცირების  პირველი შემთხვევა გამოვლენილი იქნა 2020 წლის 26 თებერვალს, რომლის შემდეგადაც მოხდა საერთაშორისო ტურისტების რაოდენობის მკვეთრი შემცირება, რაც გრძელდებოდა 2021 წლამდე. </a:t>
            </a:r>
          </a:p>
          <a:p>
            <a:pPr indent="449580" algn="just">
              <a:lnSpc>
                <a:spcPct val="107000"/>
              </a:lnSpc>
              <a:spcAft>
                <a:spcPts val="800"/>
              </a:spcAft>
            </a:pPr>
            <a:r>
              <a:rPr lang="ka-GE" dirty="0">
                <a:ea typeface="Sylfaen" panose="010A0502050306030303" pitchFamily="18" charset="0"/>
                <a:cs typeface="Times New Roman" panose="02020603050405020304" pitchFamily="18" charset="0"/>
              </a:rPr>
              <a:t>2021 წლიდან შეინიშნება საერთაშორისო ტურისტების რაოდენიბის თანდათანობითი ზრდა და უკვე აპრილის თვეში უკვე გადააჭარბა სარშანდელი წლის ანალოგიურ მაჩვენებელს, ხოლო 2021 წლის მაისში საერთაშორისო ტურისტების რაოდენობა უკვე 280,5% აღემატება 2020 წლის ანალოგიურ მაჩვენებელს. </a:t>
            </a:r>
          </a:p>
          <a:p>
            <a:pPr algn="just"/>
            <a:r>
              <a:rPr lang="ka-GE" dirty="0">
                <a:ea typeface="Sylfaen" panose="010A0502050306030303" pitchFamily="18" charset="0"/>
                <a:cs typeface="Times New Roman" panose="02020603050405020304" pitchFamily="18" charset="0"/>
              </a:rPr>
              <a:t>მართალია, საერთაშორისო </a:t>
            </a:r>
            <a:r>
              <a:rPr lang="ka-GE" dirty="0" smtClean="0">
                <a:ea typeface="Sylfaen" panose="010A0502050306030303" pitchFamily="18" charset="0"/>
                <a:cs typeface="Times New Roman" panose="02020603050405020304" pitchFamily="18" charset="0"/>
              </a:rPr>
              <a:t>ტურისტების </a:t>
            </a:r>
            <a:r>
              <a:rPr lang="ka-GE" dirty="0">
                <a:ea typeface="Sylfaen" panose="010A0502050306030303" pitchFamily="18" charset="0"/>
                <a:cs typeface="Times New Roman" panose="02020603050405020304" pitchFamily="18" charset="0"/>
              </a:rPr>
              <a:t>საერთო მოცულობა 2020 წლის 5 თვის შედეგებით ჯერ კიდევ აღემატება  2021 წლის ანალოგიურ მაჩვენებელს (რაც გამოწვეულია იმით, რომ 2020 წელს არ არსებობდა შეზღუდვები საერთაშორისო ტურისტების შემოსვლაზე), მაგრამ, ჩვენი აზრით, სულ ახლო მომავალში, 2021 წელი მნიშვნელოვნად გადააჭარბებს 2020 წელს მირებული საერთაშორისო ტურისტების რაოდენობით. </a:t>
            </a:r>
            <a:endParaRPr lang="ka-GE" dirty="0"/>
          </a:p>
        </p:txBody>
      </p:sp>
    </p:spTree>
    <p:extLst>
      <p:ext uri="{BB962C8B-B14F-4D97-AF65-F5344CB8AC3E}">
        <p14:creationId xmlns:p14="http://schemas.microsoft.com/office/powerpoint/2010/main" val="749278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404664"/>
            <a:ext cx="8280920" cy="156247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a:solidFill>
                  <a:schemeClr val="tx1"/>
                </a:solidFill>
              </a:rPr>
              <a:t>საქართველოს მთავრობის მიერ შემუშავებულია „ ქვეყნის ძირითადი მონაცემები და მიმართულებები 2021-2024წწ“, სადაც აღნიშნულია, </a:t>
            </a:r>
            <a:r>
              <a:rPr lang="ka-GE" dirty="0" smtClean="0">
                <a:solidFill>
                  <a:schemeClr val="tx1"/>
                </a:solidFill>
              </a:rPr>
              <a:t>რომ მთავრობის </a:t>
            </a:r>
            <a:r>
              <a:rPr lang="ka-GE" dirty="0">
                <a:solidFill>
                  <a:schemeClr val="tx1"/>
                </a:solidFill>
              </a:rPr>
              <a:t>მოკლევადიანი ეკონომიკური პოლიტიკის პრიორიტეტები იქნება: </a:t>
            </a:r>
          </a:p>
          <a:p>
            <a:pPr algn="ctr"/>
            <a:r>
              <a:rPr lang="ka-GE" dirty="0" smtClean="0">
                <a:solidFill>
                  <a:schemeClr val="tx1"/>
                </a:solidFill>
              </a:rPr>
              <a:t> </a:t>
            </a:r>
            <a:endParaRPr lang="ru-RU" b="1" dirty="0">
              <a:solidFill>
                <a:schemeClr val="tx1"/>
              </a:solidFill>
            </a:endParaRPr>
          </a:p>
        </p:txBody>
      </p:sp>
      <p:sp>
        <p:nvSpPr>
          <p:cNvPr id="6" name="Прямоугольник 5"/>
          <p:cNvSpPr/>
          <p:nvPr/>
        </p:nvSpPr>
        <p:spPr>
          <a:xfrm>
            <a:off x="899592" y="2614752"/>
            <a:ext cx="3456384" cy="211039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a-GE" dirty="0">
                <a:solidFill>
                  <a:schemeClr val="tx1"/>
                </a:solidFill>
              </a:rPr>
              <a:t>ნეგატიური ეფექტების შემცირება/ეკონომიკური დანაკარგების მინიმიზაცია, რაც გამოწვეული იყო COVID-19 პანდემიის მიერ;</a:t>
            </a:r>
          </a:p>
        </p:txBody>
      </p:sp>
      <p:sp>
        <p:nvSpPr>
          <p:cNvPr id="7" name="Прямоугольник 6"/>
          <p:cNvSpPr/>
          <p:nvPr/>
        </p:nvSpPr>
        <p:spPr>
          <a:xfrm>
            <a:off x="5148064" y="2595160"/>
            <a:ext cx="3384376" cy="21299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a-GE" dirty="0">
                <a:solidFill>
                  <a:schemeClr val="tx1"/>
                </a:solidFill>
              </a:rPr>
              <a:t>არსებული პოზიტიური ტენდენციების აღდგენა და სწრაფი ეკონომიკური ზრდის უზრუნველყოფა. </a:t>
            </a:r>
          </a:p>
        </p:txBody>
      </p:sp>
      <p:cxnSp>
        <p:nvCxnSpPr>
          <p:cNvPr id="9" name="Прямая со стрелкой 8"/>
          <p:cNvCxnSpPr>
            <a:stCxn id="4" idx="2"/>
            <a:endCxn id="7" idx="0"/>
          </p:cNvCxnSpPr>
          <p:nvPr/>
        </p:nvCxnSpPr>
        <p:spPr>
          <a:xfrm>
            <a:off x="4608004" y="1967136"/>
            <a:ext cx="2232248" cy="628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a:stCxn id="4" idx="2"/>
            <a:endCxn id="6" idx="0"/>
          </p:cNvCxnSpPr>
          <p:nvPr/>
        </p:nvCxnSpPr>
        <p:spPr>
          <a:xfrm flipH="1">
            <a:off x="2627784" y="1967136"/>
            <a:ext cx="1980220" cy="647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710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836711"/>
            <a:ext cx="8145491" cy="138273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a-GE" sz="1600" dirty="0">
                <a:solidFill>
                  <a:schemeClr val="tx1"/>
                </a:solidFill>
              </a:rPr>
              <a:t>აღნიშნული მიიღწევა ფისკალური დისციპლინის, სახელმწიფოს მიერ დაზარალებული ეკონომიკური სექტორების ხელშეწყობის, ქვეყნის მოსახლეობის მსყიდველუნარიანობის მხარდაჭერისა და სოციალური დაცვის სისტემის ეფექტიანობის გაუმჯობესების ეტაპობრივი ღონისძიებებით, ხოლო საშუალოვადიან პერიოდში მთავარ პრიორიტეტად დარჩება:</a:t>
            </a:r>
          </a:p>
        </p:txBody>
      </p:sp>
      <p:sp>
        <p:nvSpPr>
          <p:cNvPr id="6" name="Прямоугольник 5"/>
          <p:cNvSpPr/>
          <p:nvPr/>
        </p:nvSpPr>
        <p:spPr>
          <a:xfrm>
            <a:off x="755575" y="3444518"/>
            <a:ext cx="2323255" cy="201622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a-GE" dirty="0">
                <a:solidFill>
                  <a:schemeClr val="tx1"/>
                </a:solidFill>
              </a:rPr>
              <a:t>ქვეყნის რეგიონული და საერთაშორისო კონკურენტუნარიანობის გაუმჯობესება; </a:t>
            </a:r>
          </a:p>
        </p:txBody>
      </p:sp>
      <p:sp>
        <p:nvSpPr>
          <p:cNvPr id="7" name="Прямоугольник 6"/>
          <p:cNvSpPr/>
          <p:nvPr/>
        </p:nvSpPr>
        <p:spPr>
          <a:xfrm>
            <a:off x="6596811" y="3444518"/>
            <a:ext cx="1944216" cy="201622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a-GE" dirty="0">
                <a:solidFill>
                  <a:schemeClr val="tx1"/>
                </a:solidFill>
              </a:rPr>
              <a:t>შიდა და უცხოური ინვესტიციების ხელშეწყობა. </a:t>
            </a:r>
          </a:p>
        </p:txBody>
      </p:sp>
      <p:cxnSp>
        <p:nvCxnSpPr>
          <p:cNvPr id="9" name="Прямая со стрелкой 8"/>
          <p:cNvCxnSpPr>
            <a:stCxn id="4" idx="2"/>
            <a:endCxn id="7" idx="0"/>
          </p:cNvCxnSpPr>
          <p:nvPr/>
        </p:nvCxnSpPr>
        <p:spPr>
          <a:xfrm>
            <a:off x="4468282" y="2219450"/>
            <a:ext cx="3100637" cy="12250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a:stCxn id="4" idx="2"/>
            <a:endCxn id="6" idx="0"/>
          </p:cNvCxnSpPr>
          <p:nvPr/>
        </p:nvCxnSpPr>
        <p:spPr>
          <a:xfrm flipH="1">
            <a:off x="1917203" y="2219450"/>
            <a:ext cx="2551079" cy="12250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3348861" y="3457500"/>
            <a:ext cx="2844316" cy="201622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a-GE" dirty="0">
                <a:solidFill>
                  <a:schemeClr val="tx1"/>
                </a:solidFill>
              </a:rPr>
              <a:t>კონკურენტუნარიანი ადგილობრივი წარმოებისა და ექსპორტის ხელშეწყობა</a:t>
            </a:r>
            <a:r>
              <a:rPr lang="ka-GE" dirty="0"/>
              <a:t>;</a:t>
            </a:r>
          </a:p>
        </p:txBody>
      </p:sp>
      <p:cxnSp>
        <p:nvCxnSpPr>
          <p:cNvPr id="17" name="Прямая со стрелкой 16"/>
          <p:cNvCxnSpPr>
            <a:stCxn id="4" idx="2"/>
          </p:cNvCxnSpPr>
          <p:nvPr/>
        </p:nvCxnSpPr>
        <p:spPr>
          <a:xfrm>
            <a:off x="4468282" y="2219450"/>
            <a:ext cx="0" cy="1238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3656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1052736"/>
            <a:ext cx="7272808" cy="914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a-GE" dirty="0">
                <a:solidFill>
                  <a:schemeClr val="tx1"/>
                </a:solidFill>
              </a:rPr>
              <a:t>განსაკუთრებული ყურადღება დაეთმობა მთის კურორტების განვითარებას. ამ მიზნით, მომდევნო წლების განმავლობაში, განხორციელდება შემდეგი ღონისძიებები:</a:t>
            </a:r>
          </a:p>
        </p:txBody>
      </p:sp>
      <p:sp>
        <p:nvSpPr>
          <p:cNvPr id="6" name="Прямоугольник 5"/>
          <p:cNvSpPr/>
          <p:nvPr/>
        </p:nvSpPr>
        <p:spPr>
          <a:xfrm>
            <a:off x="899592" y="2614752"/>
            <a:ext cx="3456384" cy="283047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a-GE" sz="1600" dirty="0">
                <a:solidFill>
                  <a:schemeClr val="tx1"/>
                </a:solidFill>
              </a:rPr>
              <a:t>სამთო-სათხილამურო კურორტების (გუდაური, ბაკურიანი, გოდერძი, თეთნულდი და ჰაწვალი) განვითარების მიზნით, განხორციელდება სათხილამურო ინფრასტრუქტურის განვითარება და „4 სეზონის“ ტურისტული პროდუქტების შექმნა.</a:t>
            </a:r>
          </a:p>
        </p:txBody>
      </p:sp>
      <p:sp>
        <p:nvSpPr>
          <p:cNvPr id="7" name="Прямоугольник 6"/>
          <p:cNvSpPr/>
          <p:nvPr/>
        </p:nvSpPr>
        <p:spPr>
          <a:xfrm>
            <a:off x="5148064" y="2595160"/>
            <a:ext cx="3384376" cy="28500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70510" algn="just">
              <a:lnSpc>
                <a:spcPct val="115000"/>
              </a:lnSpc>
              <a:spcAft>
                <a:spcPts val="0"/>
              </a:spcAft>
            </a:pPr>
            <a:r>
              <a:rPr lang="ka-GE" sz="1600" dirty="0">
                <a:solidFill>
                  <a:schemeClr val="tx1"/>
                </a:solidFill>
              </a:rPr>
              <a:t>2023 წელს, საქართველო უმასპინძლებს თხილამურსა და სნოუბორდში თავისუფალი სტილით სრიალში მსოფლიო ჩემპიონატს, ჩემპიონატის ჩატარებამდე კი აქ 12 საერთაშორისო შეჯიბრი გაიმართება. </a:t>
            </a:r>
            <a:endParaRPr lang="ru-RU" sz="1600" dirty="0">
              <a:solidFill>
                <a:schemeClr val="tx1"/>
              </a:solidFill>
              <a:effectLst/>
              <a:latin typeface="Calibri"/>
              <a:ea typeface="Calibri"/>
              <a:cs typeface="Times New Roman"/>
            </a:endParaRPr>
          </a:p>
        </p:txBody>
      </p:sp>
      <p:cxnSp>
        <p:nvCxnSpPr>
          <p:cNvPr id="9" name="Прямая со стрелкой 8"/>
          <p:cNvCxnSpPr>
            <a:stCxn id="4" idx="2"/>
            <a:endCxn id="7" idx="0"/>
          </p:cNvCxnSpPr>
          <p:nvPr/>
        </p:nvCxnSpPr>
        <p:spPr>
          <a:xfrm>
            <a:off x="4752020" y="1967136"/>
            <a:ext cx="2088232" cy="628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a:stCxn id="4" idx="2"/>
            <a:endCxn id="6" idx="0"/>
          </p:cNvCxnSpPr>
          <p:nvPr/>
        </p:nvCxnSpPr>
        <p:spPr>
          <a:xfrm flipH="1">
            <a:off x="2627784" y="1967136"/>
            <a:ext cx="2124236" cy="647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052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752836"/>
            <a:ext cx="8208912" cy="3865289"/>
          </a:xfrm>
          <a:prstGeom prst="rect">
            <a:avLst/>
          </a:prstGeom>
        </p:spPr>
        <p:txBody>
          <a:bodyPr wrap="square">
            <a:spAutoFit/>
          </a:bodyPr>
          <a:lstStyle/>
          <a:p>
            <a:pPr algn="just">
              <a:lnSpc>
                <a:spcPct val="107000"/>
              </a:lnSpc>
              <a:spcAft>
                <a:spcPts val="800"/>
              </a:spcAft>
            </a:pPr>
            <a:r>
              <a:rPr lang="ka-GE" dirty="0">
                <a:solidFill>
                  <a:srgbClr val="000000"/>
                </a:solidFill>
                <a:ea typeface="Sylfaen" panose="010A0502050306030303" pitchFamily="18" charset="0"/>
                <a:cs typeface="Times New Roman" panose="02020603050405020304" pitchFamily="18" charset="0"/>
              </a:rPr>
              <a:t>ბუნებაში ყველაფერს აქვს თავისი დასაწყისი და დასასრული. დღეისათვის ტურისტულ ინდუსტრიაში პანდემიით </a:t>
            </a:r>
            <a:r>
              <a:rPr lang="ka-GE">
                <a:solidFill>
                  <a:srgbClr val="000000"/>
                </a:solidFill>
                <a:ea typeface="Sylfaen" panose="010A0502050306030303" pitchFamily="18" charset="0"/>
                <a:cs typeface="Times New Roman" panose="02020603050405020304" pitchFamily="18" charset="0"/>
              </a:rPr>
              <a:t>გამოწვეული </a:t>
            </a:r>
            <a:r>
              <a:rPr lang="ka-GE" smtClean="0">
                <a:solidFill>
                  <a:srgbClr val="000000"/>
                </a:solidFill>
                <a:ea typeface="Sylfaen" panose="010A0502050306030303" pitchFamily="18" charset="0"/>
                <a:cs typeface="Times New Roman" panose="02020603050405020304" pitchFamily="18" charset="0"/>
              </a:rPr>
              <a:t>არსებული </a:t>
            </a:r>
            <a:r>
              <a:rPr lang="ka-GE" dirty="0">
                <a:solidFill>
                  <a:srgbClr val="000000"/>
                </a:solidFill>
                <a:ea typeface="Sylfaen" panose="010A0502050306030303" pitchFamily="18" charset="0"/>
                <a:cs typeface="Times New Roman" panose="02020603050405020304" pitchFamily="18" charset="0"/>
              </a:rPr>
              <a:t>კრიზისი ადრე თუ გვიან დამთავრდება.    აქედან გამომდინარე, მთავრობამ უკვე დღეიდან უნდა დაიწყოს ეფექტური ღონისძიებების შემუშავება იმ გლობალური გამოწვევებზე გასამკლავებლად, რომელიც მომავალში შეიძლება დაემუქროს ქვეყანას. </a:t>
            </a:r>
            <a:endParaRPr lang="ka-GE" dirty="0" smtClean="0">
              <a:solidFill>
                <a:srgbClr val="000000"/>
              </a:solidFill>
              <a:ea typeface="Sylfaen" panose="010A0502050306030303" pitchFamily="18" charset="0"/>
              <a:cs typeface="Times New Roman" panose="02020603050405020304" pitchFamily="18" charset="0"/>
            </a:endParaRPr>
          </a:p>
          <a:p>
            <a:pPr algn="just">
              <a:lnSpc>
                <a:spcPct val="107000"/>
              </a:lnSpc>
              <a:spcAft>
                <a:spcPts val="800"/>
              </a:spcAft>
            </a:pPr>
            <a:endParaRPr lang="ka-GE" dirty="0">
              <a:solidFill>
                <a:srgbClr val="000000"/>
              </a:solidFill>
              <a:ea typeface="Sylfaen" panose="010A0502050306030303" pitchFamily="18" charset="0"/>
              <a:cs typeface="Times New Roman" panose="02020603050405020304" pitchFamily="18" charset="0"/>
            </a:endParaRPr>
          </a:p>
          <a:p>
            <a:pPr algn="just">
              <a:lnSpc>
                <a:spcPct val="107000"/>
              </a:lnSpc>
              <a:spcAft>
                <a:spcPts val="800"/>
              </a:spcAft>
            </a:pPr>
            <a:endParaRPr lang="ka-GE" dirty="0" smtClean="0">
              <a:solidFill>
                <a:srgbClr val="000000"/>
              </a:solidFill>
              <a:ea typeface="Sylfaen" panose="010A0502050306030303" pitchFamily="18" charset="0"/>
              <a:cs typeface="Times New Roman" panose="02020603050405020304" pitchFamily="18" charset="0"/>
            </a:endParaRPr>
          </a:p>
          <a:p>
            <a:pPr algn="ctr">
              <a:lnSpc>
                <a:spcPct val="107000"/>
              </a:lnSpc>
              <a:spcAft>
                <a:spcPts val="800"/>
              </a:spcAft>
            </a:pPr>
            <a:r>
              <a:rPr lang="ka-GE" b="1" dirty="0" smtClean="0">
                <a:solidFill>
                  <a:srgbClr val="000000"/>
                </a:solidFill>
                <a:ea typeface="Sylfaen" panose="010A0502050306030303" pitchFamily="18" charset="0"/>
                <a:cs typeface="Times New Roman" panose="02020603050405020304" pitchFamily="18" charset="0"/>
              </a:rPr>
              <a:t>გმადლობთ ყურადღებისთვის!</a:t>
            </a:r>
            <a:endParaRPr lang="ka-GE" b="1" dirty="0">
              <a:solidFill>
                <a:srgbClr val="000000"/>
              </a:solidFill>
              <a:ea typeface="Sylfaen" panose="010A0502050306030303" pitchFamily="18" charset="0"/>
              <a:cs typeface="Times New Roman" panose="02020603050405020304" pitchFamily="18" charset="0"/>
            </a:endParaRPr>
          </a:p>
          <a:p>
            <a:pPr algn="just">
              <a:lnSpc>
                <a:spcPct val="107000"/>
              </a:lnSpc>
              <a:spcAft>
                <a:spcPts val="800"/>
              </a:spcAft>
            </a:pPr>
            <a:endParaRPr lang="ka-GE" dirty="0" smtClean="0">
              <a:solidFill>
                <a:srgbClr val="000000"/>
              </a:solidFill>
              <a:ea typeface="Sylfaen" panose="010A0502050306030303" pitchFamily="18" charset="0"/>
              <a:cs typeface="Times New Roman" panose="02020603050405020304" pitchFamily="18" charset="0"/>
            </a:endParaRPr>
          </a:p>
          <a:p>
            <a:pPr algn="just">
              <a:lnSpc>
                <a:spcPct val="107000"/>
              </a:lnSpc>
              <a:spcAft>
                <a:spcPts val="800"/>
              </a:spcAft>
            </a:pPr>
            <a:endParaRPr lang="ka-GE"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367922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052736"/>
            <a:ext cx="8208912" cy="3945054"/>
          </a:xfrm>
          <a:prstGeom prst="rect">
            <a:avLst/>
          </a:prstGeom>
        </p:spPr>
        <p:txBody>
          <a:bodyPr wrap="square">
            <a:spAutoFit/>
          </a:bodyPr>
          <a:lstStyle/>
          <a:p>
            <a:pPr algn="just">
              <a:lnSpc>
                <a:spcPct val="107000"/>
              </a:lnSpc>
              <a:spcAft>
                <a:spcPts val="0"/>
              </a:spcAft>
            </a:pPr>
            <a:r>
              <a:rPr lang="ka-GE" dirty="0">
                <a:solidFill>
                  <a:srgbClr val="231F20"/>
                </a:solidFill>
                <a:ea typeface="Sylfaen" panose="010A0502050306030303" pitchFamily="18" charset="0"/>
                <a:cs typeface="Minion Pro" panose="02040503050306020203" pitchFamily="18" charset="0"/>
              </a:rPr>
              <a:t>კორონავირუსის პანდემია თავისი შედეგებით და მასშტაბებით მეორე მსოფლიო ომის შემდეგ პირველი კატასტროფული უბედური მოვლენაა მსოფლიოში თავისი შედეგებით, რომელიც თავს დაატყდა მსოფლიო თანასაზოგადოებას. ეპიდემიამ აუნაზღაურებელი ზარალი მიაყენა მსოფლიო ტურისტულ ინდუსტრიას.  ანალიტიკოსებსა და ექსპერტებს ჯერაც არ შეუძლიათ, თუნდაც მიახლოებით, შეაფასონ მიღებული ზარალი. </a:t>
            </a:r>
            <a:endParaRPr lang="ka-GE" dirty="0">
              <a:ea typeface="Sylfaen" panose="010A0502050306030303" pitchFamily="18" charset="0"/>
              <a:cs typeface="Times New Roman" panose="02020603050405020304" pitchFamily="18" charset="0"/>
            </a:endParaRPr>
          </a:p>
          <a:p>
            <a:pPr algn="just">
              <a:lnSpc>
                <a:spcPct val="107000"/>
              </a:lnSpc>
              <a:spcAft>
                <a:spcPts val="0"/>
              </a:spcAft>
            </a:pPr>
            <a:endParaRPr lang="ka-GE" dirty="0" smtClean="0">
              <a:solidFill>
                <a:srgbClr val="231F20"/>
              </a:solidFill>
              <a:ea typeface="Sylfaen" panose="010A0502050306030303" pitchFamily="18" charset="0"/>
              <a:cs typeface="Minion Pro" panose="02040503050306020203" pitchFamily="18" charset="0"/>
            </a:endParaRPr>
          </a:p>
          <a:p>
            <a:pPr algn="just">
              <a:lnSpc>
                <a:spcPct val="107000"/>
              </a:lnSpc>
              <a:spcAft>
                <a:spcPts val="0"/>
              </a:spcAft>
            </a:pPr>
            <a:r>
              <a:rPr lang="ka-GE" dirty="0" smtClean="0">
                <a:solidFill>
                  <a:srgbClr val="231F20"/>
                </a:solidFill>
                <a:ea typeface="Sylfaen" panose="010A0502050306030303" pitchFamily="18" charset="0"/>
                <a:cs typeface="Minion Pro" panose="02040503050306020203" pitchFamily="18" charset="0"/>
              </a:rPr>
              <a:t>ტურისტული </a:t>
            </a:r>
            <a:r>
              <a:rPr lang="ka-GE" dirty="0">
                <a:solidFill>
                  <a:srgbClr val="231F20"/>
                </a:solidFill>
                <a:ea typeface="Sylfaen" panose="010A0502050306030303" pitchFamily="18" charset="0"/>
                <a:cs typeface="Minion Pro" panose="02040503050306020203" pitchFamily="18" charset="0"/>
              </a:rPr>
              <a:t>ინდუსტრიისათვის მიყენებული აუნაზღაურებელი ზარალი, ეპიდემიის მასშტაბები, მისი გავრცელების სისწრაფე და არეალი, ინფიცირებულებისა და დაღუპულტა რაოდენობის ზრდა, მისი თვისება - გამოუსწორებელი ზიანი მიაყენოს მსოფლიო ეკონომიკას, ცხადყოფს, რომ კაცობრიობა შევიდა გლობალური კატასტროფების . ახალი საფრთხეებისა და გამოწვევების ეპოქაში.</a:t>
            </a:r>
            <a:endParaRPr lang="ka-GE"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1998659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715565"/>
            <a:ext cx="8064896" cy="4948149"/>
          </a:xfrm>
          <a:prstGeom prst="rect">
            <a:avLst/>
          </a:prstGeom>
        </p:spPr>
        <p:txBody>
          <a:bodyPr wrap="square">
            <a:spAutoFit/>
          </a:bodyPr>
          <a:lstStyle/>
          <a:p>
            <a:pPr algn="just">
              <a:lnSpc>
                <a:spcPct val="107000"/>
              </a:lnSpc>
              <a:spcAft>
                <a:spcPts val="0"/>
              </a:spcAft>
            </a:pPr>
            <a:endParaRPr lang="ka-GE" dirty="0" smtClean="0">
              <a:solidFill>
                <a:srgbClr val="231F20"/>
              </a:solidFill>
              <a:ea typeface="Sylfaen" panose="010A0502050306030303" pitchFamily="18" charset="0"/>
              <a:cs typeface="Minion Pro" panose="02040503050306020203" pitchFamily="18" charset="0"/>
            </a:endParaRPr>
          </a:p>
          <a:p>
            <a:pPr algn="just">
              <a:lnSpc>
                <a:spcPct val="107000"/>
              </a:lnSpc>
              <a:spcAft>
                <a:spcPts val="0"/>
              </a:spcAft>
            </a:pPr>
            <a:r>
              <a:rPr lang="ka-GE" dirty="0" smtClean="0">
                <a:solidFill>
                  <a:srgbClr val="231F20"/>
                </a:solidFill>
                <a:ea typeface="Sylfaen" panose="010A0502050306030303" pitchFamily="18" charset="0"/>
                <a:cs typeface="Minion Pro" panose="02040503050306020203" pitchFamily="18" charset="0"/>
              </a:rPr>
              <a:t>კორონავირუსის </a:t>
            </a:r>
            <a:r>
              <a:rPr lang="ka-GE" dirty="0">
                <a:solidFill>
                  <a:srgbClr val="231F20"/>
                </a:solidFill>
                <a:ea typeface="Sylfaen" panose="010A0502050306030303" pitchFamily="18" charset="0"/>
                <a:cs typeface="Minion Pro" panose="02040503050306020203" pitchFamily="18" charset="0"/>
              </a:rPr>
              <a:t>პანდემიამ თვალნათლივ გვიჩვენა, თუ რამდენად მოწყვლადი და დაუცველია მსოფლიო ცივილიზაცია ახალი საფრთხეებისა და გამოწვევების მიმართ. არ არის გამორიცხული ახალი ეპიდემიების აღმოჩენა და გავრცელება.  COVID-19-ის გამოჩენა კიდევ ერთი დასტურია იმისა, რომ მსოფლიო თანასაზოგადოება მოწოდებულია გადაჭრას მის მიერვე წარმოქმნილი გლობალური პრობლემები. </a:t>
            </a:r>
            <a:endParaRPr lang="ka-GE" dirty="0">
              <a:ea typeface="Sylfaen" panose="010A0502050306030303" pitchFamily="18" charset="0"/>
              <a:cs typeface="Times New Roman" panose="02020603050405020304" pitchFamily="18" charset="0"/>
            </a:endParaRPr>
          </a:p>
          <a:p>
            <a:pPr algn="just">
              <a:lnSpc>
                <a:spcPct val="107000"/>
              </a:lnSpc>
              <a:spcAft>
                <a:spcPts val="800"/>
              </a:spcAft>
            </a:pPr>
            <a:endParaRPr lang="ka-GE" dirty="0" smtClean="0">
              <a:solidFill>
                <a:srgbClr val="000000"/>
              </a:solidFill>
              <a:ea typeface="Times New Roman" panose="02020603050405020304" pitchFamily="18" charset="0"/>
              <a:cs typeface="Arial" panose="020B0604020202020204" pitchFamily="34" charset="0"/>
            </a:endParaRPr>
          </a:p>
          <a:p>
            <a:pPr algn="just">
              <a:lnSpc>
                <a:spcPct val="107000"/>
              </a:lnSpc>
              <a:spcAft>
                <a:spcPts val="800"/>
              </a:spcAft>
            </a:pPr>
            <a:endParaRPr lang="ka-GE" dirty="0">
              <a:solidFill>
                <a:srgbClr val="000000"/>
              </a:solidFill>
              <a:ea typeface="Times New Roman" panose="02020603050405020304" pitchFamily="18" charset="0"/>
              <a:cs typeface="Arial" panose="020B0604020202020204" pitchFamily="34" charset="0"/>
            </a:endParaRPr>
          </a:p>
          <a:p>
            <a:pPr algn="just">
              <a:lnSpc>
                <a:spcPct val="107000"/>
              </a:lnSpc>
              <a:spcAft>
                <a:spcPts val="800"/>
              </a:spcAft>
            </a:pPr>
            <a:endParaRPr lang="ka-GE" dirty="0" smtClean="0">
              <a:solidFill>
                <a:srgbClr val="000000"/>
              </a:solidFill>
              <a:ea typeface="Times New Roman" panose="02020603050405020304" pitchFamily="18" charset="0"/>
              <a:cs typeface="Arial" panose="020B0604020202020204" pitchFamily="34" charset="0"/>
            </a:endParaRPr>
          </a:p>
          <a:p>
            <a:pPr algn="just">
              <a:lnSpc>
                <a:spcPct val="107000"/>
              </a:lnSpc>
              <a:spcAft>
                <a:spcPts val="800"/>
              </a:spcAft>
            </a:pPr>
            <a:endParaRPr lang="ka-GE" dirty="0">
              <a:solidFill>
                <a:srgbClr val="000000"/>
              </a:solidFill>
              <a:ea typeface="Times New Roman" panose="02020603050405020304" pitchFamily="18" charset="0"/>
              <a:cs typeface="Arial" panose="020B0604020202020204" pitchFamily="34" charset="0"/>
            </a:endParaRPr>
          </a:p>
          <a:p>
            <a:pPr algn="just">
              <a:lnSpc>
                <a:spcPct val="107000"/>
              </a:lnSpc>
              <a:spcAft>
                <a:spcPts val="800"/>
              </a:spcAft>
            </a:pPr>
            <a:r>
              <a:rPr lang="ka-GE" dirty="0" smtClean="0">
                <a:solidFill>
                  <a:srgbClr val="000000"/>
                </a:solidFill>
                <a:ea typeface="Times New Roman" panose="02020603050405020304" pitchFamily="18" charset="0"/>
                <a:cs typeface="Arial" panose="020B0604020202020204" pitchFamily="34" charset="0"/>
              </a:rPr>
              <a:t>COVID-19-</a:t>
            </a:r>
            <a:r>
              <a:rPr lang="ka-GE" dirty="0" smtClean="0">
                <a:solidFill>
                  <a:srgbClr val="000000"/>
                </a:solidFill>
                <a:ea typeface="Times New Roman" panose="02020603050405020304" pitchFamily="18" charset="0"/>
                <a:cs typeface="Sylfaen" panose="010A0502050306030303" pitchFamily="18" charset="0"/>
              </a:rPr>
              <a:t>ის</a:t>
            </a:r>
            <a:r>
              <a:rPr lang="ka-GE" dirty="0" smtClean="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გავრცელების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აცილების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მიზნით</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საქართველოს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ტურიზმის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სექტორისთვის</a:t>
            </a:r>
            <a:r>
              <a:rPr lang="ka-GE" dirty="0">
                <a:solidFill>
                  <a:srgbClr val="000000"/>
                </a:solidFill>
                <a:ea typeface="Times New Roman" panose="02020603050405020304" pitchFamily="18" charset="0"/>
                <a:cs typeface="Times New Roman" panose="02020603050405020304" pitchFamily="18" charset="0"/>
              </a:rPr>
              <a:t> </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სავალდებულო</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რეგულაციები</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შემუშავდა</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რაც</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უსაფრთხოების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ზომების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დაცვას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სოციალურ</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დისტანციას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დეზინფექციას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და</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სხვა</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მოთხოვნებს</a:t>
            </a:r>
            <a:r>
              <a:rPr lang="ka-GE" dirty="0">
                <a:solidFill>
                  <a:srgbClr val="000000"/>
                </a:solidFill>
                <a:ea typeface="Times New Roman" panose="02020603050405020304" pitchFamily="18" charset="0"/>
                <a:cs typeface="Arial" panose="020B0604020202020204" pitchFamily="34" charset="0"/>
              </a:rPr>
              <a:t> </a:t>
            </a:r>
            <a:r>
              <a:rPr lang="ka-GE" dirty="0">
                <a:solidFill>
                  <a:srgbClr val="000000"/>
                </a:solidFill>
                <a:ea typeface="Times New Roman" panose="02020603050405020304" pitchFamily="18" charset="0"/>
                <a:cs typeface="Sylfaen" panose="010A0502050306030303" pitchFamily="18" charset="0"/>
              </a:rPr>
              <a:t>გულისხმობს</a:t>
            </a:r>
            <a:r>
              <a:rPr lang="ka-GE" dirty="0">
                <a:solidFill>
                  <a:srgbClr val="000000"/>
                </a:solidFill>
                <a:ea typeface="Times New Roman" panose="02020603050405020304" pitchFamily="18" charset="0"/>
                <a:cs typeface="Arial" panose="020B0604020202020204" pitchFamily="34" charset="0"/>
              </a:rPr>
              <a:t>.</a:t>
            </a:r>
            <a:endParaRPr lang="ka-GE"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670834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764704"/>
            <a:ext cx="7848872" cy="5039328"/>
          </a:xfrm>
          <a:prstGeom prst="rect">
            <a:avLst/>
          </a:prstGeom>
        </p:spPr>
        <p:txBody>
          <a:bodyPr wrap="square">
            <a:spAutoFit/>
          </a:bodyPr>
          <a:lstStyle/>
          <a:p>
            <a:pPr algn="just">
              <a:lnSpc>
                <a:spcPct val="107000"/>
              </a:lnSpc>
              <a:spcAft>
                <a:spcPts val="750"/>
              </a:spcAft>
            </a:pPr>
            <a:r>
              <a:rPr lang="ka-GE" dirty="0">
                <a:solidFill>
                  <a:srgbClr val="333333"/>
                </a:solidFill>
                <a:ea typeface="Times New Roman" panose="02020603050405020304" pitchFamily="18" charset="0"/>
                <a:cs typeface="Arial" panose="020B0604020202020204" pitchFamily="34" charset="0"/>
              </a:rPr>
              <a:t>კორონავირუსმა მკვეთრად შეცვალა მსოფლიო დღის წესრიგი. ინფიცირებულების რაოდენობამ გადააჭარბა 30 მილიონს. მან გამოიწვია კრიზისი აბსოლუტურად ყველა სფეროში. ეკონომიკა გაჩერდა. კორონავირუსიდან გამომდინარე, მის გამო დაწესებული შეზღუდვების გამო, საწარმოტა 81% სრულად ან ნაწილობრივ გაჩერდა. ეს იყო მსოფლიოში ყველაზედიდი ეკონომიკური კრიზისის გამოვლინება დიდი დეპრესიის შემდგომ. </a:t>
            </a:r>
            <a:endParaRPr lang="ka-GE" dirty="0" smtClean="0">
              <a:solidFill>
                <a:srgbClr val="333333"/>
              </a:solidFill>
              <a:ea typeface="Times New Roman" panose="02020603050405020304" pitchFamily="18" charset="0"/>
              <a:cs typeface="Arial" panose="020B0604020202020204" pitchFamily="34" charset="0"/>
            </a:endParaRPr>
          </a:p>
          <a:p>
            <a:pPr algn="just">
              <a:lnSpc>
                <a:spcPct val="107000"/>
              </a:lnSpc>
              <a:spcAft>
                <a:spcPts val="750"/>
              </a:spcAft>
            </a:pPr>
            <a:endParaRPr lang="ka-GE" dirty="0">
              <a:ea typeface="Sylfaen" panose="010A0502050306030303" pitchFamily="18" charset="0"/>
              <a:cs typeface="Times New Roman" panose="02020603050405020304" pitchFamily="18" charset="0"/>
            </a:endParaRPr>
          </a:p>
          <a:p>
            <a:pPr algn="just">
              <a:lnSpc>
                <a:spcPct val="107000"/>
              </a:lnSpc>
              <a:spcAft>
                <a:spcPts val="750"/>
              </a:spcAft>
            </a:pPr>
            <a:r>
              <a:rPr lang="ka-GE" dirty="0">
                <a:solidFill>
                  <a:srgbClr val="333333"/>
                </a:solidFill>
                <a:ea typeface="Times New Roman" panose="02020603050405020304" pitchFamily="18" charset="0"/>
                <a:cs typeface="Arial" panose="020B0604020202020204" pitchFamily="34" charset="0"/>
              </a:rPr>
              <a:t>ტურიზმი საქართველოს ეკონომიკის ერთ-ერთი დარგია, რომელიც მოხვდა პანდემიის დარტყმის ქვეშ. არახელსაყრელი ეპიდომიოლოგიური მდგომდრეობის გამო ტურისტული ბიზნესის შემდგომი განვითარება აღმოჩნდა ჩავარდნის ქვეშ. ექსპერტული შეფასებების თანახმად,პანდემიის გავრცელების პირველ თვეებში, საერთაშორისო ტურიზმის მოცულობა შემცირდა 30%, ხოლო სხვადასხვა სახელმწიფოების მიერ  საზღვრების ჩაკეტვის შემდეგ, ის თითქმის ნულამდე დაეცა. </a:t>
            </a:r>
            <a:endParaRPr lang="ka-GE"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02802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8208912" cy="4845557"/>
          </a:xfrm>
          <a:prstGeom prst="rect">
            <a:avLst/>
          </a:prstGeom>
        </p:spPr>
        <p:txBody>
          <a:bodyPr wrap="square">
            <a:spAutoFit/>
          </a:bodyPr>
          <a:lstStyle/>
          <a:p>
            <a:pPr algn="just">
              <a:lnSpc>
                <a:spcPct val="107000"/>
              </a:lnSpc>
              <a:spcAft>
                <a:spcPts val="750"/>
              </a:spcAft>
            </a:pPr>
            <a:r>
              <a:rPr lang="ka-GE" dirty="0">
                <a:solidFill>
                  <a:srgbClr val="333333"/>
                </a:solidFill>
                <a:ea typeface="Times New Roman" panose="02020603050405020304" pitchFamily="18" charset="0"/>
                <a:cs typeface="Arial" panose="020B0604020202020204" pitchFamily="34" charset="0"/>
              </a:rPr>
              <a:t>ბოლო წლებში ტურიზმი წარმოადგენს საქართველოს ეკონომიკის ერთ-ერთ უმნიშვნელოვას სექტორს, რომელიც ახდენს ქვეყნის მშპ-ს დაახლოებით 11,5%-ის გენერირებას. 2019 წლისათვის საერთაშორისო ტურისტთა რაოდენობამ შეადგინა 9258,0 ათ. კაცი, რაც 7,8%-ით მეტია წინა წლის ანალოგიურ პერიოდთან შედარებით. ამავე პერიოდში საერთო შემოსავლებმა საქართველოს ტურისტული ინდუსტრიიდან შეადგინა 3, 5 მლრდ. აშშ. დოლარი. </a:t>
            </a:r>
            <a:endParaRPr lang="ka-GE" dirty="0" smtClean="0">
              <a:solidFill>
                <a:srgbClr val="333333"/>
              </a:solidFill>
              <a:ea typeface="Times New Roman" panose="02020603050405020304" pitchFamily="18" charset="0"/>
              <a:cs typeface="Arial" panose="020B0604020202020204" pitchFamily="34" charset="0"/>
            </a:endParaRPr>
          </a:p>
          <a:p>
            <a:pPr algn="just">
              <a:lnSpc>
                <a:spcPct val="107000"/>
              </a:lnSpc>
              <a:spcAft>
                <a:spcPts val="750"/>
              </a:spcAft>
            </a:pPr>
            <a:endParaRPr lang="ka-GE" dirty="0">
              <a:solidFill>
                <a:srgbClr val="333333"/>
              </a:solidFill>
              <a:ea typeface="Sylfaen" panose="010A0502050306030303" pitchFamily="18" charset="0"/>
              <a:cs typeface="Arial" panose="020B0604020202020204" pitchFamily="34" charset="0"/>
            </a:endParaRPr>
          </a:p>
          <a:p>
            <a:pPr algn="just">
              <a:lnSpc>
                <a:spcPct val="107000"/>
              </a:lnSpc>
              <a:spcAft>
                <a:spcPts val="750"/>
              </a:spcAft>
            </a:pPr>
            <a:endParaRPr lang="ka-GE" dirty="0">
              <a:ea typeface="Sylfaen" panose="010A0502050306030303" pitchFamily="18" charset="0"/>
              <a:cs typeface="Times New Roman" panose="02020603050405020304" pitchFamily="18" charset="0"/>
            </a:endParaRPr>
          </a:p>
          <a:p>
            <a:pPr algn="just">
              <a:lnSpc>
                <a:spcPct val="107000"/>
              </a:lnSpc>
              <a:spcAft>
                <a:spcPts val="0"/>
              </a:spcAft>
            </a:pPr>
            <a:r>
              <a:rPr lang="ka-GE" dirty="0">
                <a:ea typeface="Sylfaen" panose="010A0502050306030303" pitchFamily="18" charset="0"/>
                <a:cs typeface="Times New Roman" panose="02020603050405020304" pitchFamily="18" charset="0"/>
              </a:rPr>
              <a:t>COVID-19-ის მიერ გამოწვეულმა შიშმა მოგზაურობის მიმართ და სახელმწიფოების მიერ საზღვრების ჩაკეტვამ ნეგატიური ზემოქმედება იქონია ტურისტულ ინდუსტრიაზე. საქართველოს ტურიზმის ეროვნული ადმინისტრაციის მონაცემებით2020 წელს საქართველო მოინახულა 1 514,4 ათ. კაცმა, რაც 80,4%-ით ნაკლებია წინა წლის ანალოგიურ პერიოდთან შედარებით (ცხ. #1).</a:t>
            </a:r>
          </a:p>
        </p:txBody>
      </p:sp>
    </p:spTree>
    <p:extLst>
      <p:ext uri="{BB962C8B-B14F-4D97-AF65-F5344CB8AC3E}">
        <p14:creationId xmlns:p14="http://schemas.microsoft.com/office/powerpoint/2010/main" val="72956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Таблица 12"/>
          <p:cNvGraphicFramePr>
            <a:graphicFrameLocks noGrp="1"/>
          </p:cNvGraphicFramePr>
          <p:nvPr>
            <p:extLst>
              <p:ext uri="{D42A27DB-BD31-4B8C-83A1-F6EECF244321}">
                <p14:modId xmlns:p14="http://schemas.microsoft.com/office/powerpoint/2010/main" val="288321830"/>
              </p:ext>
            </p:extLst>
          </p:nvPr>
        </p:nvGraphicFramePr>
        <p:xfrm>
          <a:off x="683567" y="1088056"/>
          <a:ext cx="7704856" cy="5221264"/>
        </p:xfrm>
        <a:graphic>
          <a:graphicData uri="http://schemas.openxmlformats.org/drawingml/2006/table">
            <a:tbl>
              <a:tblPr firstRow="1" firstCol="1" bandRow="1">
                <a:tableStyleId>{5C22544A-7EE6-4342-B048-85BDC9FD1C3A}</a:tableStyleId>
              </a:tblPr>
              <a:tblGrid>
                <a:gridCol w="549935"/>
                <a:gridCol w="1487380"/>
                <a:gridCol w="1634138"/>
                <a:gridCol w="1664645"/>
                <a:gridCol w="1211999"/>
                <a:gridCol w="1156759"/>
              </a:tblGrid>
              <a:tr h="955958">
                <a:tc>
                  <a:txBody>
                    <a:bodyPr/>
                    <a:lstStyle/>
                    <a:p>
                      <a:pPr algn="just">
                        <a:lnSpc>
                          <a:spcPct val="107000"/>
                        </a:lnSpc>
                        <a:spcAft>
                          <a:spcPts val="0"/>
                        </a:spcAft>
                      </a:pPr>
                      <a:r>
                        <a:rPr lang="ka-GE" sz="1400">
                          <a:effectLst/>
                        </a:rPr>
                        <a:t> №</a:t>
                      </a:r>
                      <a:endParaRPr lang="ka-GE" sz="14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ka-GE" sz="1400" dirty="0">
                          <a:effectLst/>
                        </a:rPr>
                        <a:t>მსოფლიო რეგიონი</a:t>
                      </a:r>
                      <a:endParaRPr lang="ka-GE" sz="14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ka-GE" sz="1400">
                          <a:effectLst/>
                        </a:rPr>
                        <a:t>ვიზიტორები 2019წ., ათ. კაცი.</a:t>
                      </a:r>
                      <a:endParaRPr lang="ka-GE" sz="14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ka-GE" sz="1400" dirty="0">
                          <a:effectLst/>
                        </a:rPr>
                        <a:t>ვიზიტორები 2020 წ., ათ. კაცი.</a:t>
                      </a:r>
                      <a:endParaRPr lang="ka-GE" sz="14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ka-GE" sz="1400" dirty="0">
                          <a:effectLst/>
                        </a:rPr>
                        <a:t>გადახრა, ათ. კაცი</a:t>
                      </a:r>
                      <a:endParaRPr lang="ka-GE" sz="14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ka-GE" sz="1400" dirty="0">
                          <a:effectLst/>
                        </a:rPr>
                        <a:t>გადახრა, ათ. კაცი</a:t>
                      </a:r>
                      <a:endParaRPr lang="ka-GE" sz="14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470678">
                <a:tc>
                  <a:txBody>
                    <a:bodyPr/>
                    <a:lstStyle/>
                    <a:p>
                      <a:pPr algn="ctr">
                        <a:lnSpc>
                          <a:spcPct val="107000"/>
                        </a:lnSpc>
                        <a:spcAft>
                          <a:spcPts val="0"/>
                        </a:spcAft>
                      </a:pPr>
                      <a:r>
                        <a:rPr lang="ka-GE" sz="1600" dirty="0">
                          <a:effectLst/>
                        </a:rPr>
                        <a:t>1</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ევროპა</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6 665,3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1 297,0</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-5368,3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-80,5</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470678">
                <a:tc>
                  <a:txBody>
                    <a:bodyPr/>
                    <a:lstStyle/>
                    <a:p>
                      <a:pPr algn="ctr">
                        <a:lnSpc>
                          <a:spcPct val="107000"/>
                        </a:lnSpc>
                        <a:spcAft>
                          <a:spcPts val="0"/>
                        </a:spcAft>
                      </a:pPr>
                      <a:r>
                        <a:rPr lang="ka-GE" sz="1600">
                          <a:effectLst/>
                        </a:rPr>
                        <a:t>2</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ამერიკა</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61,6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9,6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-52,0</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-84,4</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955958">
                <a:tc>
                  <a:txBody>
                    <a:bodyPr/>
                    <a:lstStyle/>
                    <a:p>
                      <a:pPr algn="ctr">
                        <a:lnSpc>
                          <a:spcPct val="107000"/>
                        </a:lnSpc>
                        <a:spcAft>
                          <a:spcPts val="0"/>
                        </a:spcAft>
                      </a:pPr>
                      <a:r>
                        <a:rPr lang="ka-GE" sz="1600">
                          <a:effectLst/>
                        </a:rPr>
                        <a:t>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აზია და ოკეანეთი</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337,7</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46,1</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-291,6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-86,3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955958">
                <a:tc>
                  <a:txBody>
                    <a:bodyPr/>
                    <a:lstStyle/>
                    <a:p>
                      <a:pPr algn="ctr">
                        <a:lnSpc>
                          <a:spcPct val="107000"/>
                        </a:lnSpc>
                        <a:spcAft>
                          <a:spcPts val="0"/>
                        </a:spcAft>
                      </a:pPr>
                      <a:r>
                        <a:rPr lang="ka-GE" sz="1600">
                          <a:effectLst/>
                        </a:rPr>
                        <a:t>4</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ახლო აღმოსავლეთი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156,2</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17,0</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-139,2</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-89,2</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470678">
                <a:tc>
                  <a:txBody>
                    <a:bodyPr/>
                    <a:lstStyle/>
                    <a:p>
                      <a:pPr algn="ctr">
                        <a:lnSpc>
                          <a:spcPct val="107000"/>
                        </a:lnSpc>
                        <a:spcAft>
                          <a:spcPts val="0"/>
                        </a:spcAft>
                      </a:pPr>
                      <a:r>
                        <a:rPr lang="ka-GE" sz="1600">
                          <a:effectLst/>
                        </a:rPr>
                        <a:t>5</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აფრიკა</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9,4</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2,1</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-7,3</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-77,7</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470678">
                <a:tc>
                  <a:txBody>
                    <a:bodyPr/>
                    <a:lstStyle/>
                    <a:p>
                      <a:pPr algn="ctr">
                        <a:lnSpc>
                          <a:spcPct val="107000"/>
                        </a:lnSpc>
                        <a:spcAft>
                          <a:spcPts val="0"/>
                        </a:spcAft>
                      </a:pPr>
                      <a:r>
                        <a:rPr lang="ka-GE" sz="1600">
                          <a:effectLst/>
                        </a:rPr>
                        <a:t>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სხვა</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495,6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141,6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-354,0</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-71,4</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470678">
                <a:tc>
                  <a:txBody>
                    <a:bodyPr/>
                    <a:lstStyle/>
                    <a:p>
                      <a:pPr algn="ctr">
                        <a:lnSpc>
                          <a:spcPct val="107000"/>
                        </a:lnSpc>
                        <a:spcAft>
                          <a:spcPts val="0"/>
                        </a:spcAft>
                      </a:pPr>
                      <a:r>
                        <a:rPr lang="ka-GE" sz="1600">
                          <a:effectLst/>
                        </a:rPr>
                        <a:t>7</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სულ</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7725,8</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1514,4</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-6211,4</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-80,4</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bl>
          </a:graphicData>
        </a:graphic>
      </p:graphicFrame>
      <p:sp>
        <p:nvSpPr>
          <p:cNvPr id="14" name="Прямоугольник 13"/>
          <p:cNvSpPr/>
          <p:nvPr/>
        </p:nvSpPr>
        <p:spPr>
          <a:xfrm>
            <a:off x="683568" y="476673"/>
            <a:ext cx="7992888" cy="611386"/>
          </a:xfrm>
          <a:prstGeom prst="rect">
            <a:avLst/>
          </a:prstGeom>
        </p:spPr>
        <p:txBody>
          <a:bodyPr wrap="square">
            <a:spAutoFit/>
          </a:bodyPr>
          <a:lstStyle/>
          <a:p>
            <a:pPr algn="ctr">
              <a:lnSpc>
                <a:spcPct val="107000"/>
              </a:lnSpc>
              <a:spcAft>
                <a:spcPts val="0"/>
              </a:spcAft>
            </a:pPr>
            <a:r>
              <a:rPr lang="ka-GE" sz="1600" dirty="0">
                <a:ea typeface="Sylfaen" panose="010A0502050306030303" pitchFamily="18" charset="0"/>
                <a:cs typeface="Times New Roman" panose="02020603050405020304" pitchFamily="18" charset="0"/>
              </a:rPr>
              <a:t>ცხრილი 1. საერთაშორისო ტურისტების რაოდენობა ნსოფლიოს სხვადასხვა რეგიონებიდან  2019-2020წწ. </a:t>
            </a:r>
          </a:p>
        </p:txBody>
      </p:sp>
    </p:spTree>
    <p:extLst>
      <p:ext uri="{BB962C8B-B14F-4D97-AF65-F5344CB8AC3E}">
        <p14:creationId xmlns:p14="http://schemas.microsoft.com/office/powerpoint/2010/main" val="1473787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764704"/>
            <a:ext cx="8424936" cy="5303440"/>
          </a:xfrm>
          <a:prstGeom prst="rect">
            <a:avLst/>
          </a:prstGeom>
        </p:spPr>
        <p:txBody>
          <a:bodyPr wrap="square">
            <a:spAutoFit/>
          </a:bodyPr>
          <a:lstStyle/>
          <a:p>
            <a:pPr algn="just">
              <a:lnSpc>
                <a:spcPct val="107000"/>
              </a:lnSpc>
              <a:spcAft>
                <a:spcPts val="800"/>
              </a:spcAft>
            </a:pPr>
            <a:r>
              <a:rPr lang="ka-GE" sz="1600" dirty="0">
                <a:ea typeface="Sylfaen" panose="010A0502050306030303" pitchFamily="18" charset="0"/>
                <a:cs typeface="Times New Roman" panose="02020603050405020304" pitchFamily="18" charset="0"/>
              </a:rPr>
              <a:t>საქართველოს მთავრობამ პირებისთვის, რომლებიც დაკავებულნი არიან აღნიშნულ სფეროში, შეიმუშავა ტურიზმის აღორძინების ანტიკრიზისული გეგმა პოსტპანდემიური პერიოდისათვის, რომელიც ითვალისწინებს სესხების გადავადებას, ქონების გადასახადისაგან განთავისუფლებას, სასტუმროების, ტურისტული კომპანიებისა და გიდების მხარდაჭერას, ვინაიდან, პანდემიის დროს ყველაზე მძლავრად დაზარალდა ტურისტული ინდუსტრია. შესაბამისად, ტურისტული ინდუსტრიის დახმარებისათვის მთავრობამ სპეციალურად შეიმუშავა მიზნობრივი პროგრამები, რომლებიც უნდა დაეხმარონ ტურისტულ დარგს კრიზისის დაძლევასა და აღორძინებაში. ანტიკრიზისული გეგმის ჯამურმა ბიუჯეტმა აღნიშნული მიზნებისათვის შეადგინა 200 მლნ. ლარი.   </a:t>
            </a:r>
            <a:endParaRPr lang="ka-GE" sz="1600" dirty="0" smtClean="0">
              <a:ea typeface="Sylfaen" panose="010A0502050306030303" pitchFamily="18" charset="0"/>
              <a:cs typeface="Times New Roman" panose="02020603050405020304" pitchFamily="18" charset="0"/>
            </a:endParaRPr>
          </a:p>
          <a:p>
            <a:pPr algn="just">
              <a:lnSpc>
                <a:spcPct val="107000"/>
              </a:lnSpc>
              <a:spcAft>
                <a:spcPts val="800"/>
              </a:spcAft>
            </a:pPr>
            <a:endParaRPr lang="ka-GE" sz="1600" dirty="0">
              <a:ea typeface="Sylfaen" panose="010A0502050306030303" pitchFamily="18" charset="0"/>
              <a:cs typeface="Times New Roman" panose="02020603050405020304" pitchFamily="18" charset="0"/>
            </a:endParaRPr>
          </a:p>
          <a:p>
            <a:pPr algn="just">
              <a:lnSpc>
                <a:spcPct val="107000"/>
              </a:lnSpc>
              <a:spcAft>
                <a:spcPts val="800"/>
              </a:spcAft>
            </a:pPr>
            <a:r>
              <a:rPr lang="ka-GE" sz="1600" dirty="0">
                <a:ea typeface="Sylfaen" panose="010A0502050306030303" pitchFamily="18" charset="0"/>
                <a:cs typeface="Times New Roman" panose="02020603050405020304" pitchFamily="18" charset="0"/>
              </a:rPr>
              <a:t>საქართველოს კონკურენტული უპირატესობა, გარდა ვირუსის გავრცელების დაბალი დონისა და მისი, როგოც შედარებით უსაფრთხო ქვეყნად წარმოდგენისა, განაპირობა ტურისტული სექტორის ინტეგრირებამ პანდემიასთან ბრძოლაში. კარანტინულ სივრცედ გარდაიქმნა 83 სასტუმრო 2500 თანამშრომლით, სადაც 300 000 კაცმა გაიარა კარანტინი- მთავრობის შეხედულებით, ეს ის უპირატესობაა, რომელიც სასტუმროში მცხოვრებ სტუმარს უძლიერებს თავისი უსაფრთხოების შეგრძნებას, იმ შემთხვევებთან შრდარებით, როდესაც სასტუმროს პერსონალს არ ქონდა გამოცდილება რეაგირება მოეხდინა სარისკო სიტუაციებში.  </a:t>
            </a:r>
          </a:p>
        </p:txBody>
      </p:sp>
    </p:spTree>
    <p:extLst>
      <p:ext uri="{BB962C8B-B14F-4D97-AF65-F5344CB8AC3E}">
        <p14:creationId xmlns:p14="http://schemas.microsoft.com/office/powerpoint/2010/main" val="3952093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92696"/>
            <a:ext cx="8064896" cy="4742965"/>
          </a:xfrm>
          <a:prstGeom prst="rect">
            <a:avLst/>
          </a:prstGeom>
        </p:spPr>
        <p:txBody>
          <a:bodyPr wrap="square">
            <a:spAutoFit/>
          </a:bodyPr>
          <a:lstStyle/>
          <a:p>
            <a:pPr algn="just">
              <a:lnSpc>
                <a:spcPct val="107000"/>
              </a:lnSpc>
              <a:spcAft>
                <a:spcPts val="800"/>
              </a:spcAft>
            </a:pPr>
            <a:r>
              <a:rPr lang="ka-GE" dirty="0">
                <a:ea typeface="Sylfaen" panose="010A0502050306030303" pitchFamily="18" charset="0"/>
                <a:cs typeface="Times New Roman" panose="02020603050405020304" pitchFamily="18" charset="0"/>
              </a:rPr>
              <a:t>2021 წლის მარტიდან, როდესაც მკვეთრად შემცირდა პანდემიის გავრცელების ტემპები და გაჩნდა მისი სრული გაქრობის იმედი, ტურისტულმა ფირმებმა და საკურორტო სასტუმროებმა მთელი ძალისხმევა მიმართეს კარანტინის შემდგომ სტუმრების მომსახურების ხარისხის მაქსიმალურად გაუმჯობესებისაკენ. ტურისტული ბიზნესის ამოცანა ამ შემთხვევაში მდგომარეობს მოიზიდოს, ხოლო შემდეგ შეინარჩუნოს პირველი ტურისტების ლოიალურობა. იგივე შეიძლება იტქვას გამაჯანსაღებელ ცენტრებსა და და გასტრონომიულ ტურიზმზე. აღნიშნულ და სხვა, ე.წ. ნიშურ მიმართულებს, გააჩნიათ იმის საშუალება, რომ ახალი რეალიების პირობებშიმოიზიდონ არა მარტო სამამულო, არამედ საზღვარგარეთელი ტურისტებიც. </a:t>
            </a:r>
            <a:endParaRPr lang="ka-GE" dirty="0" smtClean="0">
              <a:ea typeface="Sylfaen" panose="010A0502050306030303" pitchFamily="18" charset="0"/>
              <a:cs typeface="Times New Roman" panose="02020603050405020304" pitchFamily="18" charset="0"/>
            </a:endParaRPr>
          </a:p>
          <a:p>
            <a:pPr algn="just">
              <a:lnSpc>
                <a:spcPct val="107000"/>
              </a:lnSpc>
              <a:spcAft>
                <a:spcPts val="800"/>
              </a:spcAft>
            </a:pPr>
            <a:endParaRPr lang="ka-GE" dirty="0">
              <a:ea typeface="Sylfaen" panose="010A0502050306030303" pitchFamily="18" charset="0"/>
              <a:cs typeface="Times New Roman" panose="02020603050405020304" pitchFamily="18" charset="0"/>
            </a:endParaRPr>
          </a:p>
          <a:p>
            <a:pPr algn="just">
              <a:lnSpc>
                <a:spcPct val="107000"/>
              </a:lnSpc>
              <a:spcAft>
                <a:spcPts val="800"/>
              </a:spcAft>
            </a:pPr>
            <a:r>
              <a:rPr lang="ka-GE" dirty="0">
                <a:ea typeface="Sylfaen" panose="010A0502050306030303" pitchFamily="18" charset="0"/>
                <a:cs typeface="Times New Roman" panose="02020603050405020304" pitchFamily="18" charset="0"/>
              </a:rPr>
              <a:t>პანდემია COVID-19 - ის გავრცელების ტემპების შემცირებამ თავისი გამოხატულება ჰპოვა საერთაშორისო ტურისტების რაოდენობის მოცულობების ზრდაში (ცხრ. #2).</a:t>
            </a:r>
          </a:p>
        </p:txBody>
      </p:sp>
    </p:spTree>
    <p:extLst>
      <p:ext uri="{BB962C8B-B14F-4D97-AF65-F5344CB8AC3E}">
        <p14:creationId xmlns:p14="http://schemas.microsoft.com/office/powerpoint/2010/main" val="317598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003355151"/>
              </p:ext>
            </p:extLst>
          </p:nvPr>
        </p:nvGraphicFramePr>
        <p:xfrm>
          <a:off x="611561" y="1052738"/>
          <a:ext cx="7992889" cy="5112566"/>
        </p:xfrm>
        <a:graphic>
          <a:graphicData uri="http://schemas.openxmlformats.org/drawingml/2006/table">
            <a:tbl>
              <a:tblPr firstRow="1" firstCol="1" bandRow="1">
                <a:tableStyleId>{5C22544A-7EE6-4342-B048-85BDC9FD1C3A}</a:tableStyleId>
              </a:tblPr>
              <a:tblGrid>
                <a:gridCol w="998059"/>
                <a:gridCol w="1044344"/>
                <a:gridCol w="1048551"/>
                <a:gridCol w="1035929"/>
                <a:gridCol w="943359"/>
                <a:gridCol w="941677"/>
                <a:gridCol w="1037611"/>
                <a:gridCol w="943359"/>
              </a:tblGrid>
              <a:tr h="1978688">
                <a:tc>
                  <a:txBody>
                    <a:bodyPr/>
                    <a:lstStyle/>
                    <a:p>
                      <a:pPr algn="ctr">
                        <a:lnSpc>
                          <a:spcPct val="107000"/>
                        </a:lnSpc>
                        <a:spcAft>
                          <a:spcPts val="0"/>
                        </a:spcAft>
                      </a:pPr>
                      <a:endParaRPr lang="ka-GE" sz="1600" dirty="0" smtClean="0">
                        <a:effectLst/>
                      </a:endParaRPr>
                    </a:p>
                    <a:p>
                      <a:pPr algn="ctr">
                        <a:lnSpc>
                          <a:spcPct val="107000"/>
                        </a:lnSpc>
                        <a:spcAft>
                          <a:spcPts val="0"/>
                        </a:spcAft>
                      </a:pPr>
                      <a:r>
                        <a:rPr lang="ka-GE" sz="1600" dirty="0" smtClean="0">
                          <a:effectLst/>
                        </a:rPr>
                        <a:t>წელი</a:t>
                      </a:r>
                      <a:endParaRPr lang="ka-GE" sz="1600" dirty="0">
                        <a:effectLst/>
                      </a:endParaRPr>
                    </a:p>
                    <a:p>
                      <a:pPr algn="ctr">
                        <a:lnSpc>
                          <a:spcPct val="107000"/>
                        </a:lnSpc>
                        <a:spcAft>
                          <a:spcPts val="0"/>
                        </a:spcAft>
                      </a:pPr>
                      <a:r>
                        <a:rPr lang="ka-GE" sz="1600" dirty="0">
                          <a:effectLst/>
                        </a:rPr>
                        <a:t> </a:t>
                      </a:r>
                    </a:p>
                    <a:p>
                      <a:pPr algn="ctr">
                        <a:lnSpc>
                          <a:spcPct val="107000"/>
                        </a:lnSpc>
                        <a:spcAft>
                          <a:spcPts val="0"/>
                        </a:spcAft>
                      </a:pPr>
                      <a:r>
                        <a:rPr lang="ka-GE" sz="1600" dirty="0">
                          <a:effectLst/>
                        </a:rPr>
                        <a:t> </a:t>
                      </a:r>
                    </a:p>
                    <a:p>
                      <a:pPr algn="ctr">
                        <a:lnSpc>
                          <a:spcPct val="107000"/>
                        </a:lnSpc>
                        <a:spcAft>
                          <a:spcPts val="0"/>
                        </a:spcAft>
                      </a:pPr>
                      <a:r>
                        <a:rPr lang="ka-GE" sz="1600" dirty="0">
                          <a:effectLst/>
                        </a:rPr>
                        <a:t> </a:t>
                      </a:r>
                    </a:p>
                    <a:p>
                      <a:pPr algn="ctr">
                        <a:lnSpc>
                          <a:spcPct val="107000"/>
                        </a:lnSpc>
                        <a:spcAft>
                          <a:spcPts val="0"/>
                        </a:spcAft>
                      </a:pPr>
                      <a:r>
                        <a:rPr lang="ka-GE" sz="1600" dirty="0">
                          <a:effectLst/>
                        </a:rPr>
                        <a:t> </a:t>
                      </a:r>
                      <a:r>
                        <a:rPr lang="ka-GE" sz="1600" dirty="0" smtClean="0">
                          <a:effectLst/>
                        </a:rPr>
                        <a:t>    </a:t>
                      </a:r>
                      <a:r>
                        <a:rPr lang="ka-GE" sz="1600" dirty="0">
                          <a:effectLst/>
                        </a:rPr>
                        <a:t>თვე</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71755" marR="71755" algn="ctr">
                        <a:lnSpc>
                          <a:spcPct val="107000"/>
                        </a:lnSpc>
                        <a:spcAft>
                          <a:spcPts val="0"/>
                        </a:spcAft>
                      </a:pPr>
                      <a:r>
                        <a:rPr lang="ka-GE" sz="1600" dirty="0">
                          <a:effectLst/>
                        </a:rPr>
                        <a:t>2019, ათ. კაცი       </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0"/>
                        </a:spcAft>
                      </a:pPr>
                      <a:r>
                        <a:rPr lang="ka-GE" sz="1600" dirty="0">
                          <a:effectLst/>
                        </a:rPr>
                        <a:t>2020, ათ. კაცი</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0"/>
                        </a:spcAft>
                      </a:pPr>
                      <a:r>
                        <a:rPr lang="ka-GE" sz="1600">
                          <a:effectLst/>
                        </a:rPr>
                        <a:t>2021, ათ. კაცი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0"/>
                        </a:spcAft>
                      </a:pPr>
                      <a:r>
                        <a:rPr lang="ka-GE" sz="1600">
                          <a:effectLst/>
                        </a:rPr>
                        <a:t>გადახრა, 2020/2019,</a:t>
                      </a:r>
                    </a:p>
                    <a:p>
                      <a:pPr marL="71755" marR="71755" algn="ctr">
                        <a:lnSpc>
                          <a:spcPct val="107000"/>
                        </a:lnSpc>
                        <a:spcAft>
                          <a:spcPts val="0"/>
                        </a:spcAft>
                      </a:pPr>
                      <a:r>
                        <a:rPr lang="ka-GE" sz="1600">
                          <a:effectLst/>
                        </a:rPr>
                        <a:t>ათ. კაცი.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0"/>
                        </a:spcAft>
                      </a:pPr>
                      <a:r>
                        <a:rPr lang="ka-GE" sz="1600">
                          <a:effectLst/>
                        </a:rPr>
                        <a:t>გადახრა, 2021/2020,</a:t>
                      </a:r>
                    </a:p>
                    <a:p>
                      <a:pPr marL="71755" marR="71755" algn="ctr">
                        <a:lnSpc>
                          <a:spcPct val="107000"/>
                        </a:lnSpc>
                        <a:spcAft>
                          <a:spcPts val="0"/>
                        </a:spcAft>
                      </a:pPr>
                      <a:r>
                        <a:rPr lang="ka-GE" sz="1600">
                          <a:effectLst/>
                        </a:rPr>
                        <a:t>ათ. კაცი.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0"/>
                        </a:spcAft>
                      </a:pPr>
                      <a:r>
                        <a:rPr lang="ka-GE" sz="1600">
                          <a:effectLst/>
                        </a:rPr>
                        <a:t>გადახრა,  2020/2019, %.</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0"/>
                        </a:spcAft>
                      </a:pPr>
                      <a:r>
                        <a:rPr lang="ka-GE" sz="1600">
                          <a:effectLst/>
                        </a:rPr>
                        <a:t>გადახრა, 2021/2020, %.</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vert="vert270"/>
                </a:tc>
              </a:tr>
              <a:tr h="480197">
                <a:tc>
                  <a:txBody>
                    <a:bodyPr/>
                    <a:lstStyle/>
                    <a:p>
                      <a:pPr algn="ctr">
                        <a:lnSpc>
                          <a:spcPct val="107000"/>
                        </a:lnSpc>
                        <a:spcAft>
                          <a:spcPts val="0"/>
                        </a:spcAft>
                      </a:pPr>
                      <a:r>
                        <a:rPr lang="ka-GE" sz="1600">
                          <a:effectLst/>
                        </a:rPr>
                        <a:t>იანვარი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528,7</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633,2</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34,8</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+104,3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-598,4</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+19,8</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-94,6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659563">
                <a:tc>
                  <a:txBody>
                    <a:bodyPr/>
                    <a:lstStyle/>
                    <a:p>
                      <a:pPr algn="ctr">
                        <a:lnSpc>
                          <a:spcPct val="107000"/>
                        </a:lnSpc>
                        <a:spcAft>
                          <a:spcPts val="0"/>
                        </a:spcAft>
                      </a:pPr>
                      <a:r>
                        <a:rPr lang="ka-GE" sz="1600">
                          <a:effectLst/>
                        </a:rPr>
                        <a:t>თებერვალი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469,5</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466,4</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42,1</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-3,1</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-424,3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-0,7</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-91,0</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494507">
                <a:tc>
                  <a:txBody>
                    <a:bodyPr/>
                    <a:lstStyle/>
                    <a:p>
                      <a:pPr algn="ctr">
                        <a:lnSpc>
                          <a:spcPct val="107000"/>
                        </a:lnSpc>
                        <a:spcAft>
                          <a:spcPts val="0"/>
                        </a:spcAft>
                      </a:pPr>
                      <a:r>
                        <a:rPr lang="ka-GE" sz="1600">
                          <a:effectLst/>
                        </a:rPr>
                        <a:t>მარტი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619,3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233,5</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57,7</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-385,8</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-175,8</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-62,3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-75,3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501659">
                <a:tc>
                  <a:txBody>
                    <a:bodyPr/>
                    <a:lstStyle/>
                    <a:p>
                      <a:pPr algn="ctr">
                        <a:lnSpc>
                          <a:spcPct val="107000"/>
                        </a:lnSpc>
                        <a:spcAft>
                          <a:spcPts val="0"/>
                        </a:spcAft>
                      </a:pPr>
                      <a:r>
                        <a:rPr lang="ka-GE" sz="1600">
                          <a:effectLst/>
                        </a:rPr>
                        <a:t>აპრილი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647,8</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35,5</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85,8</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-612,3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+50,3</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-94,6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+241,7</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381833">
                <a:tc>
                  <a:txBody>
                    <a:bodyPr/>
                    <a:lstStyle/>
                    <a:p>
                      <a:pPr algn="ctr">
                        <a:lnSpc>
                          <a:spcPct val="107000"/>
                        </a:lnSpc>
                        <a:spcAft>
                          <a:spcPts val="0"/>
                        </a:spcAft>
                      </a:pPr>
                      <a:r>
                        <a:rPr lang="ka-GE" sz="1600">
                          <a:effectLst/>
                        </a:rPr>
                        <a:t>მაისი</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723,2</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39,0</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109,4</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-684,2</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+70,4</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-94,7</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+280,5</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616119">
                <a:tc>
                  <a:txBody>
                    <a:bodyPr/>
                    <a:lstStyle/>
                    <a:p>
                      <a:pPr algn="ctr">
                        <a:lnSpc>
                          <a:spcPct val="107000"/>
                        </a:lnSpc>
                        <a:spcAft>
                          <a:spcPts val="0"/>
                        </a:spcAft>
                      </a:pPr>
                      <a:r>
                        <a:rPr lang="ka-GE" sz="1600">
                          <a:effectLst/>
                        </a:rPr>
                        <a:t>5 თვე</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2988,5</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a:effectLst/>
                        </a:rPr>
                        <a:t>1407,6</a:t>
                      </a:r>
                      <a:endParaRPr lang="ka-GE" sz="16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329,8</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-1580,9</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-1077,8</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-52,9</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ka-GE" sz="1600" dirty="0">
                          <a:effectLst/>
                        </a:rPr>
                        <a:t>-76,6</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bl>
          </a:graphicData>
        </a:graphic>
      </p:graphicFrame>
      <p:sp>
        <p:nvSpPr>
          <p:cNvPr id="3" name="Прямоугольник 2"/>
          <p:cNvSpPr/>
          <p:nvPr/>
        </p:nvSpPr>
        <p:spPr>
          <a:xfrm>
            <a:off x="395536" y="548681"/>
            <a:ext cx="8352928" cy="347916"/>
          </a:xfrm>
          <a:prstGeom prst="rect">
            <a:avLst/>
          </a:prstGeom>
        </p:spPr>
        <p:txBody>
          <a:bodyPr wrap="square">
            <a:spAutoFit/>
          </a:bodyPr>
          <a:lstStyle/>
          <a:p>
            <a:pPr indent="449580" algn="just">
              <a:lnSpc>
                <a:spcPct val="107000"/>
              </a:lnSpc>
              <a:spcAft>
                <a:spcPts val="800"/>
              </a:spcAft>
            </a:pPr>
            <a:r>
              <a:rPr lang="ka-GE" sz="1600" dirty="0">
                <a:ea typeface="Sylfaen" panose="010A0502050306030303" pitchFamily="18" charset="0"/>
                <a:cs typeface="Times New Roman" panose="02020603050405020304" pitchFamily="18" charset="0"/>
              </a:rPr>
              <a:t>ცხრ. #2. საერთაშორისო ბტურისტების რაოდენობა 2019-2020-2021 წლების 5 თვეში</a:t>
            </a:r>
          </a:p>
        </p:txBody>
      </p:sp>
    </p:spTree>
    <p:extLst>
      <p:ext uri="{BB962C8B-B14F-4D97-AF65-F5344CB8AC3E}">
        <p14:creationId xmlns:p14="http://schemas.microsoft.com/office/powerpoint/2010/main" val="32749088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3578</TotalTime>
  <Words>1149</Words>
  <Application>Microsoft Office PowerPoint</Application>
  <PresentationFormat>Экран (4:3)</PresentationFormat>
  <Paragraphs>160</Paragraphs>
  <Slides>14</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Arial</vt:lpstr>
      <vt:lpstr>Calibri</vt:lpstr>
      <vt:lpstr>Minion Pro</vt:lpstr>
      <vt:lpstr>Sylfaen</vt:lpstr>
      <vt:lpstr>Times New Roman</vt:lpstr>
      <vt:lpstr>Verdana</vt:lpstr>
      <vt:lpstr>Wingdings 2</vt:lpstr>
      <vt:lpstr>Аспект</vt:lpstr>
      <vt:lpstr>ბათუმის შოთა რუსთაველის სახელმწიფო უნივერსიტეტი</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Hgjmrzk3k$K64</dc:title>
  <dc:creator>ANZORI</dc:creator>
  <cp:lastModifiedBy>BSUadmin</cp:lastModifiedBy>
  <cp:revision>93</cp:revision>
  <dcterms:created xsi:type="dcterms:W3CDTF">2013-08-31T17:50:38Z</dcterms:created>
  <dcterms:modified xsi:type="dcterms:W3CDTF">2021-06-29T12:20:56Z</dcterms:modified>
</cp:coreProperties>
</file>