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8" r:id="rId4"/>
    <p:sldId id="259" r:id="rId5"/>
    <p:sldId id="276" r:id="rId6"/>
    <p:sldId id="260" r:id="rId7"/>
    <p:sldId id="275" r:id="rId8"/>
    <p:sldId id="261" r:id="rId9"/>
    <p:sldId id="266" r:id="rId10"/>
    <p:sldId id="267" r:id="rId11"/>
    <p:sldId id="262" r:id="rId12"/>
    <p:sldId id="264" r:id="rId13"/>
    <p:sldId id="265" r:id="rId14"/>
    <p:sldId id="268" r:id="rId15"/>
    <p:sldId id="270" r:id="rId16"/>
    <p:sldId id="271" r:id="rId17"/>
    <p:sldId id="27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7680" userDrawn="1">
          <p15:clr>
            <a:srgbClr val="A4A3A4"/>
          </p15:clr>
        </p15:guide>
        <p15:guide id="3" orient="horz" pos="42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53" d="100"/>
          <a:sy n="53" d="100"/>
        </p:scale>
        <p:origin x="-648" y="43"/>
      </p:cViewPr>
      <p:guideLst>
        <p:guide orient="horz" pos="4292"/>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AFCED1D-6389-4C68-9323-F33612968986}"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59562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FCED1D-6389-4C68-9323-F33612968986}"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297283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FCED1D-6389-4C68-9323-F33612968986}"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7E0B57-515B-484F-8EA2-414BC918490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430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AFCED1D-6389-4C68-9323-F33612968986}"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1194694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AFCED1D-6389-4C68-9323-F33612968986}"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7E0B57-515B-484F-8EA2-414BC918490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3654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AFCED1D-6389-4C68-9323-F33612968986}"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334868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FCED1D-6389-4C68-9323-F33612968986}"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1661940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FCED1D-6389-4C68-9323-F33612968986}"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341840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FCED1D-6389-4C68-9323-F33612968986}"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20268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AFCED1D-6389-4C68-9323-F33612968986}"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326462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AFCED1D-6389-4C68-9323-F33612968986}"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14550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AFCED1D-6389-4C68-9323-F33612968986}" type="datetimeFigureOut">
              <a:rPr lang="ru-RU" smtClean="0"/>
              <a:t>27.05.2021</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147438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AFCED1D-6389-4C68-9323-F33612968986}" type="datetimeFigureOut">
              <a:rPr lang="ru-RU" smtClean="0"/>
              <a:t>27.05.2021</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222760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CED1D-6389-4C68-9323-F33612968986}" type="datetimeFigureOut">
              <a:rPr lang="ru-RU" smtClean="0"/>
              <a:t>27.05.2021</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78612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FCED1D-6389-4C68-9323-F33612968986}"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246688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FCED1D-6389-4C68-9323-F33612968986}"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7E0B57-515B-484F-8EA2-414BC918490E}" type="slidenum">
              <a:rPr lang="ru-RU" smtClean="0"/>
              <a:t>‹#›</a:t>
            </a:fld>
            <a:endParaRPr lang="ru-RU"/>
          </a:p>
        </p:txBody>
      </p:sp>
    </p:spTree>
    <p:extLst>
      <p:ext uri="{BB962C8B-B14F-4D97-AF65-F5344CB8AC3E}">
        <p14:creationId xmlns:p14="http://schemas.microsoft.com/office/powerpoint/2010/main" val="172177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AFCED1D-6389-4C68-9323-F33612968986}" type="datetimeFigureOut">
              <a:rPr lang="ru-RU" smtClean="0"/>
              <a:t>27.05.2021</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7E0B57-515B-484F-8EA2-414BC918490E}" type="slidenum">
              <a:rPr lang="ru-RU" smtClean="0"/>
              <a:t>‹#›</a:t>
            </a:fld>
            <a:endParaRPr lang="ru-RU"/>
          </a:p>
        </p:txBody>
      </p:sp>
    </p:spTree>
    <p:extLst>
      <p:ext uri="{BB962C8B-B14F-4D97-AF65-F5344CB8AC3E}">
        <p14:creationId xmlns:p14="http://schemas.microsoft.com/office/powerpoint/2010/main" val="20667475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1480" y="580103"/>
            <a:ext cx="11161958" cy="4388137"/>
          </a:xfrm>
        </p:spPr>
        <p:txBody>
          <a:bodyPr>
            <a:normAutofit/>
          </a:bodyPr>
          <a:lstStyle/>
          <a:p>
            <a:r>
              <a:rPr lang="ka-GE" dirty="0"/>
              <a:t>სემინარი:</a:t>
            </a:r>
            <a:br>
              <a:rPr lang="ka-GE" dirty="0"/>
            </a:br>
            <a:r>
              <a:rPr lang="ka-GE" sz="3200" dirty="0"/>
              <a:t>1.  კარტოფილი და </a:t>
            </a:r>
            <a:r>
              <a:rPr lang="ka-GE" sz="3200" dirty="0" smtClean="0"/>
              <a:t>ფიტოფტორა </a:t>
            </a:r>
            <a:r>
              <a:rPr lang="ka-GE" sz="3200" dirty="0"/>
              <a:t/>
            </a:r>
            <a:br>
              <a:rPr lang="ka-GE" sz="3200" dirty="0"/>
            </a:br>
            <a:r>
              <a:rPr lang="ka-GE" sz="3200" dirty="0"/>
              <a:t>2. მიკროკლიმატური </a:t>
            </a:r>
            <a:r>
              <a:rPr lang="ka-GE" sz="3200" dirty="0" smtClean="0"/>
              <a:t>მიმოხილვა</a:t>
            </a:r>
            <a:r>
              <a:rPr lang="ka-GE" dirty="0"/>
              <a:t/>
            </a:r>
            <a:br>
              <a:rPr lang="ka-GE" dirty="0"/>
            </a:br>
            <a:endParaRPr lang="ru-RU" dirty="0"/>
          </a:p>
        </p:txBody>
      </p:sp>
      <p:sp>
        <p:nvSpPr>
          <p:cNvPr id="3" name="Подзаголовок 2"/>
          <p:cNvSpPr>
            <a:spLocks noGrp="1"/>
          </p:cNvSpPr>
          <p:nvPr>
            <p:ph type="subTitle" idx="1"/>
          </p:nvPr>
        </p:nvSpPr>
        <p:spPr/>
        <p:txBody>
          <a:bodyPr>
            <a:normAutofit/>
          </a:bodyPr>
          <a:lstStyle/>
          <a:p>
            <a:r>
              <a:rPr lang="ka-GE" dirty="0" smtClean="0"/>
              <a:t> მომხსენებელი:  ნ.აფციაური</a:t>
            </a:r>
            <a:endParaRPr lang="ka-GE" dirty="0" smtClean="0"/>
          </a:p>
        </p:txBody>
      </p:sp>
    </p:spTree>
    <p:extLst>
      <p:ext uri="{BB962C8B-B14F-4D97-AF65-F5344CB8AC3E}">
        <p14:creationId xmlns:p14="http://schemas.microsoft.com/office/powerpoint/2010/main" val="196151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5190291.JPG"/>
          <p:cNvPicPr/>
          <p:nvPr/>
        </p:nvPicPr>
        <p:blipFill>
          <a:blip r:embed="rId2" cstate="print">
            <a:extLst>
              <a:ext uri="{28A0092B-C50C-407E-A947-70E740481C1C}">
                <a14:useLocalDpi xmlns:a14="http://schemas.microsoft.com/office/drawing/2010/main" val="0"/>
              </a:ext>
            </a:extLst>
          </a:blip>
          <a:stretch>
            <a:fillRect/>
          </a:stretch>
        </p:blipFill>
        <p:spPr>
          <a:xfrm>
            <a:off x="1268362" y="520847"/>
            <a:ext cx="3671938" cy="2674898"/>
          </a:xfrm>
          <a:prstGeom prst="rect">
            <a:avLst/>
          </a:prstGeom>
        </p:spPr>
      </p:pic>
      <p:pic>
        <p:nvPicPr>
          <p:cNvPr id="4" name="Picture 1" descr="P6020320.JPG"/>
          <p:cNvPicPr/>
          <p:nvPr/>
        </p:nvPicPr>
        <p:blipFill>
          <a:blip r:embed="rId3" cstate="print"/>
          <a:stretch>
            <a:fillRect/>
          </a:stretch>
        </p:blipFill>
        <p:spPr>
          <a:xfrm>
            <a:off x="6341806" y="640375"/>
            <a:ext cx="3421626" cy="2555369"/>
          </a:xfrm>
          <a:prstGeom prst="rect">
            <a:avLst/>
          </a:prstGeom>
        </p:spPr>
      </p:pic>
      <p:sp>
        <p:nvSpPr>
          <p:cNvPr id="5" name="Прямоугольник 4"/>
          <p:cNvSpPr/>
          <p:nvPr/>
        </p:nvSpPr>
        <p:spPr>
          <a:xfrm>
            <a:off x="580103" y="3982065"/>
            <a:ext cx="11080954" cy="2062103"/>
          </a:xfrm>
          <a:prstGeom prst="rect">
            <a:avLst/>
          </a:prstGeom>
        </p:spPr>
        <p:txBody>
          <a:bodyPr wrap="square">
            <a:spAutoFit/>
          </a:bodyPr>
          <a:lstStyle/>
          <a:p>
            <a:pPr>
              <a:spcAft>
                <a:spcPts val="0"/>
              </a:spcAft>
            </a:pP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ka-GE" dirty="0" smtClean="0">
                <a:ea typeface="Times New Roman" panose="02020603050405020304" pitchFamily="18" charset="0"/>
              </a:rPr>
              <a:t>   ამრიგად</a:t>
            </a:r>
            <a:r>
              <a:rPr lang="ka-GE" dirty="0">
                <a:ea typeface="Times New Roman" panose="02020603050405020304" pitchFamily="18" charset="0"/>
              </a:rPr>
              <a:t>, კარტოფილის ფიტოფტოროზი იყო და რჩება ყველაზე მნიშვნელოვან დაავადებად, რომელიც სერიოზულ ზიანს </a:t>
            </a:r>
            <a:r>
              <a:rPr lang="ka-GE" dirty="0" smtClean="0">
                <a:ea typeface="Times New Roman" panose="02020603050405020304" pitchFamily="18" charset="0"/>
              </a:rPr>
              <a:t>აყენებს კარტოფილის </a:t>
            </a:r>
            <a:r>
              <a:rPr lang="ka-GE" dirty="0">
                <a:ea typeface="Times New Roman" panose="02020603050405020304" pitchFamily="18" charset="0"/>
              </a:rPr>
              <a:t>მოსავალს.</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ka-GE" dirty="0">
                <a:ea typeface="Times New Roman" panose="02020603050405020304" pitchFamily="18" charset="0"/>
              </a:rPr>
              <a:t>         დღემდე არ არის პასუხგაცემული ისეთი მნიშვნელოვანი პრაქტიკული   კითხვები,როგორიცაა პარაზიტის აგრესიულობის გენეტიკური მექანიზმი ან ეროზია, თუ </a:t>
            </a:r>
            <a:r>
              <a:rPr lang="ka-GE" dirty="0" smtClean="0">
                <a:ea typeface="Times New Roman" panose="02020603050405020304" pitchFamily="18" charset="0"/>
              </a:rPr>
              <a:t>არა სპეციფიკური </a:t>
            </a:r>
            <a:r>
              <a:rPr lang="ka-GE" dirty="0">
                <a:ea typeface="Times New Roman" panose="02020603050405020304" pitchFamily="18" charset="0"/>
              </a:rPr>
              <a:t>გამძლეობის კარტოფილი. სიღრმისეული და გაფართოებული კვლევები კარტოფილის ფიტოფტორაზე, მეცნიერებს  როგორც </a:t>
            </a:r>
            <a:r>
              <a:rPr lang="ka-GE" dirty="0" smtClean="0">
                <a:ea typeface="Times New Roman" panose="02020603050405020304" pitchFamily="18" charset="0"/>
              </a:rPr>
              <a:t>დაავადება </a:t>
            </a:r>
            <a:r>
              <a:rPr lang="ka-GE" dirty="0">
                <a:ea typeface="Times New Roman" panose="02020603050405020304" pitchFamily="18" charset="0"/>
              </a:rPr>
              <a:t>ახალი ამოცანების წინაშე აყენებს.</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1814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5544" y="159488"/>
            <a:ext cx="10711331" cy="6617196"/>
          </a:xfrm>
          <a:prstGeom prst="rect">
            <a:avLst/>
          </a:prstGeom>
        </p:spPr>
        <p:txBody>
          <a:bodyPr wrap="square">
            <a:spAutoFit/>
          </a:bodyPr>
          <a:lstStyle/>
          <a:p>
            <a:r>
              <a:rPr lang="ka-GE"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endParaRPr lang="ka-GE"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ka-G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გავრცელება და   ბრძოლის ღონისძიებები</a:t>
            </a:r>
            <a:endPar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ka-G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ka-G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კარტოფილის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ძირითად</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დაავადებად</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გავრცელებისა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მავნეობის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თვალსაზრისით</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ისევ</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რჩება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ფიტოფტოროზი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ka-GE"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Phytophtora infestants</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ka-GE" dirty="0">
                <a:solidFill>
                  <a:srgbClr val="000000"/>
                </a:solidFill>
                <a:ea typeface="Times New Roman" panose="02020603050405020304" pitchFamily="18" charset="0"/>
                <a:cs typeface="Sylfaen" panose="010A0502050306030303" pitchFamily="18" charset="0"/>
              </a:rPr>
              <a:t>რომლის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გავრცელების</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ინტესივობა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უშუალოდ</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დამოკიდებულია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ატმოსფერულ</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მოვლენებზე</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ტემპერატურა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ტენიანობა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წვიმიანი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დღეები</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a:solidFill>
                  <a:srgbClr val="000000"/>
                </a:solidFill>
                <a:ea typeface="Times New Roman" panose="02020603050405020304" pitchFamily="18" charset="0"/>
                <a:cs typeface="Sylfaen" panose="010A0502050306030303" pitchFamily="18" charset="0"/>
              </a:rPr>
              <a:t>და</a:t>
            </a:r>
            <a:r>
              <a:rPr lang="ka-GE"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ka-GE" dirty="0" smtClean="0">
                <a:solidFill>
                  <a:srgbClr val="000000"/>
                </a:solidFill>
                <a:ea typeface="Times New Roman" panose="02020603050405020304" pitchFamily="18" charset="0"/>
                <a:cs typeface="Sylfaen" panose="010A0502050306030303" pitchFamily="18" charset="0"/>
              </a:rPr>
              <a:t>სხვა</a:t>
            </a:r>
            <a:r>
              <a:rPr lang="ka-G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.ის</a:t>
            </a:r>
            <a:r>
              <a:rPr lang="ka-GE" dirty="0" smtClean="0">
                <a:latin typeface="Times New Roman" panose="02020603050405020304" pitchFamily="18"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ვლინდება</a:t>
            </a:r>
            <a:r>
              <a:rPr lang="ka-GE" dirty="0" smtClean="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ყვავილობის</a:t>
            </a:r>
            <a:r>
              <a:rPr lang="ka-GE" dirty="0">
                <a:latin typeface="Times New Roman" panose="02020603050405020304" pitchFamily="18"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ფაზაში</a:t>
            </a:r>
            <a:r>
              <a:rPr lang="ka-GE" dirty="0" smtClean="0">
                <a:ea typeface="Times New Roman" panose="02020603050405020304" pitchFamily="18" charset="0"/>
              </a:rPr>
              <a:t>,</a:t>
            </a:r>
            <a:r>
              <a:rPr lang="ka-GE" dirty="0" smtClean="0">
                <a:ea typeface="Times New Roman" panose="02020603050405020304" pitchFamily="18" charset="0"/>
                <a:cs typeface="Sylfaen" panose="010A0502050306030303" pitchFamily="18" charset="0"/>
              </a:rPr>
              <a:t> თავს</a:t>
            </a:r>
            <a:r>
              <a:rPr lang="ka-GE" dirty="0" smtClean="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ინახავს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კარტოფილის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ტუბერში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მიცელიით</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ნიადაგში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მეორადი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ინფექცია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ოოსპორებით</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მიცელიუმის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სპეციალური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ტოტები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სახელწოდებით</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ჰაუსტორია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აღწევს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მცენარეებში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მუწუკების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ან</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მექანიკური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დაზიანების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შედეგად</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ვითარდება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უჯრედშორის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სივრცეში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ფოთლების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ღეროების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ნაყოფების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შიგნით</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კარტოფილის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დაზიანების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შემთხვევაში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აგრეთვე</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ბოლქრვნაყოფების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შიგნით</a:t>
            </a:r>
            <a:r>
              <a:rPr lang="ka-GE" dirty="0" smtClean="0">
                <a:latin typeface="Times New Roman" panose="02020603050405020304" pitchFamily="18" charset="0"/>
                <a:ea typeface="Times New Roman" panose="02020603050405020304" pitchFamily="18" charset="0"/>
              </a:rPr>
              <a:t>). </a:t>
            </a:r>
            <a:r>
              <a:rPr lang="ka-GE" dirty="0"/>
              <a:t>ფიტოფტოროზი ფოთოლზე ძირითადად ფოთლის კიდეებზე ჩნდება. თავდაპირველად იგი სველი მუქი ფერის ცალკეულ დიდ ლაქას წარმოადგენს. სოკო ხელსაყრელ პირობებში მოხვედრისას ვითარდება ფოთლის ქვედა მხარეს ლაქის პერიფერიაზე თეთრი აბლაბუდასებრი ფიფქის სახით, რომელიც შედგება ზოოსპორანგიუმებისაგან, საიდანაც წარმოიქმნება ზოოსპორები. დაზიანებული ფოთლები სწრაფად შავდება, კვდება და ხმება (ან ლპება) მოკლე დროში იგი ვრცელდება მთლიანად ღეროსა და ფოჩზე. საინკუბაციო პერიოდი 4 დღეა, როდესაც დღე-ღამეში ჰაერის საშუალო ტემპერატურა </a:t>
            </a:r>
            <a:r>
              <a:rPr lang="ka-GE" dirty="0" smtClean="0"/>
              <a:t>18-20</a:t>
            </a:r>
            <a:r>
              <a:rPr lang="ka-GE" baseline="30000" dirty="0"/>
              <a:t>0</a:t>
            </a:r>
            <a:r>
              <a:rPr lang="en-US" dirty="0" smtClean="0"/>
              <a:t>C</a:t>
            </a:r>
            <a:r>
              <a:rPr lang="ka-GE" dirty="0" smtClean="0"/>
              <a:t>  აღწევს. </a:t>
            </a:r>
            <a:r>
              <a:rPr lang="ka-GE"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Phytophtora infestants-</a:t>
            </a:r>
            <a:r>
              <a:rPr lang="ka-G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ით</a:t>
            </a:r>
            <a:r>
              <a:rPr lang="ka-GE" dirty="0" smtClean="0"/>
              <a:t>  </a:t>
            </a:r>
            <a:r>
              <a:rPr lang="en-US" dirty="0" smtClean="0"/>
              <a:t> </a:t>
            </a:r>
            <a:r>
              <a:rPr lang="ka-GE" dirty="0" smtClean="0"/>
              <a:t>კარტოფილის </a:t>
            </a:r>
            <a:r>
              <a:rPr lang="ka-GE" dirty="0"/>
              <a:t>ბოლქვები მინდორში ავადდება. დაავადებული ბოლქვების ზედაპირზე შეიმჩნევა მუქი ან ტყვიისებრ-ნაცრისფერი ჩაზნექილი ლაქა. ბოლქვის გაჭრისას ლაქის ქვეშ ჩანს ჟანგისფრად შეფერილი რბილობი (დამპალი ქსოვილი), რომელიც ცენტრისკენ ენისებრი ფორმით ვრცელდება და მთლიანად მოიცავს კარტოფილის ბოლქვს. ნ.ა. ნაუმოვას მიხედვით დაავადება დამოკიდებულია ტემპერატურაზე: </a:t>
            </a:r>
            <a:r>
              <a:rPr lang="ka-GE" dirty="0" smtClean="0"/>
              <a:t>10</a:t>
            </a:r>
            <a:r>
              <a:rPr lang="ka-GE" baseline="30000" dirty="0"/>
              <a:t>0</a:t>
            </a:r>
            <a:r>
              <a:rPr lang="en-US" dirty="0"/>
              <a:t>C</a:t>
            </a:r>
            <a:r>
              <a:rPr lang="ka-GE" dirty="0" smtClean="0"/>
              <a:t>  </a:t>
            </a:r>
            <a:r>
              <a:rPr lang="en-US" dirty="0" smtClean="0"/>
              <a:t> </a:t>
            </a:r>
            <a:r>
              <a:rPr lang="ka-GE" dirty="0"/>
              <a:t>ტეპერატურაზე დასნებოვნება ხდება 3 სთ განმავლობაში, </a:t>
            </a:r>
            <a:r>
              <a:rPr lang="ka-GE" dirty="0" smtClean="0"/>
              <a:t>15  </a:t>
            </a:r>
            <a:r>
              <a:rPr lang="ka-GE" baseline="30000" dirty="0"/>
              <a:t>0</a:t>
            </a:r>
            <a:r>
              <a:rPr lang="en-US" dirty="0"/>
              <a:t>C</a:t>
            </a:r>
            <a:r>
              <a:rPr lang="ka-GE" dirty="0" smtClean="0"/>
              <a:t> </a:t>
            </a:r>
            <a:r>
              <a:rPr lang="en-US" dirty="0" smtClean="0"/>
              <a:t> </a:t>
            </a:r>
            <a:r>
              <a:rPr lang="en-US" dirty="0"/>
              <a:t>– 2</a:t>
            </a:r>
            <a:r>
              <a:rPr lang="ka-GE" dirty="0"/>
              <a:t>სთ განმავლობაში, ხოლო </a:t>
            </a:r>
            <a:r>
              <a:rPr lang="ka-GE" dirty="0" smtClean="0"/>
              <a:t>    20-25</a:t>
            </a:r>
            <a:r>
              <a:rPr lang="ka-GE" baseline="30000" dirty="0"/>
              <a:t>0</a:t>
            </a:r>
            <a:r>
              <a:rPr lang="en-US" dirty="0"/>
              <a:t>C</a:t>
            </a:r>
            <a:r>
              <a:rPr lang="ka-GE" dirty="0" smtClean="0"/>
              <a:t>   </a:t>
            </a:r>
            <a:r>
              <a:rPr lang="en-US" dirty="0" smtClean="0"/>
              <a:t>– 1.5</a:t>
            </a:r>
            <a:r>
              <a:rPr lang="ka-GE" dirty="0" smtClean="0"/>
              <a:t> სთ </a:t>
            </a:r>
            <a:r>
              <a:rPr lang="ka-GE" dirty="0"/>
              <a:t>განმავლობაში.</a:t>
            </a:r>
            <a:r>
              <a:rPr lang="ka-GE" dirty="0" smtClean="0">
                <a:latin typeface="Times New Roman" panose="02020603050405020304" pitchFamily="18" charset="0"/>
                <a:ea typeface="Times New Roman" panose="02020603050405020304" pitchFamily="18" charset="0"/>
              </a:rPr>
              <a:t> </a:t>
            </a:r>
            <a:endParaRPr lang="ru-RU" dirty="0"/>
          </a:p>
        </p:txBody>
      </p:sp>
    </p:spTree>
    <p:extLst>
      <p:ext uri="{BB962C8B-B14F-4D97-AF65-F5344CB8AC3E}">
        <p14:creationId xmlns:p14="http://schemas.microsoft.com/office/powerpoint/2010/main" val="2006841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ფიტოფთორა კარტოფილზე"/>
          <p:cNvPicPr/>
          <p:nvPr/>
        </p:nvPicPr>
        <p:blipFill>
          <a:blip r:embed="rId2">
            <a:extLst>
              <a:ext uri="{28A0092B-C50C-407E-A947-70E740481C1C}">
                <a14:useLocalDpi xmlns:a14="http://schemas.microsoft.com/office/drawing/2010/main" val="0"/>
              </a:ext>
            </a:extLst>
          </a:blip>
          <a:srcRect/>
          <a:stretch>
            <a:fillRect/>
          </a:stretch>
        </p:blipFill>
        <p:spPr bwMode="auto">
          <a:xfrm>
            <a:off x="6607277" y="508000"/>
            <a:ext cx="3785419" cy="2735006"/>
          </a:xfrm>
          <a:prstGeom prst="rect">
            <a:avLst/>
          </a:prstGeom>
          <a:noFill/>
          <a:ln>
            <a:noFill/>
          </a:ln>
        </p:spPr>
      </p:pic>
      <p:pic>
        <p:nvPicPr>
          <p:cNvPr id="3" name="Рисунок 2" descr="ფიტოფთორა პომიდვრის ფოთლებზე"/>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824" y="3982065"/>
            <a:ext cx="3063958" cy="2418735"/>
          </a:xfrm>
          <a:prstGeom prst="rect">
            <a:avLst/>
          </a:prstGeom>
          <a:noFill/>
          <a:ln>
            <a:noFill/>
          </a:ln>
        </p:spPr>
      </p:pic>
      <p:pic>
        <p:nvPicPr>
          <p:cNvPr id="4" name="Рисунок 3" descr="კარტოფილის კვება, დაავადებებთან, მავნებლებთან"/>
          <p:cNvPicPr/>
          <p:nvPr/>
        </p:nvPicPr>
        <p:blipFill>
          <a:blip r:embed="rId4">
            <a:extLst>
              <a:ext uri="{28A0092B-C50C-407E-A947-70E740481C1C}">
                <a14:useLocalDpi xmlns:a14="http://schemas.microsoft.com/office/drawing/2010/main" val="0"/>
              </a:ext>
            </a:extLst>
          </a:blip>
          <a:srcRect/>
          <a:stretch>
            <a:fillRect/>
          </a:stretch>
        </p:blipFill>
        <p:spPr bwMode="auto">
          <a:xfrm>
            <a:off x="8705564" y="3608746"/>
            <a:ext cx="2975815" cy="2644570"/>
          </a:xfrm>
          <a:prstGeom prst="rect">
            <a:avLst/>
          </a:prstGeom>
          <a:noFill/>
          <a:ln>
            <a:noFill/>
          </a:ln>
        </p:spPr>
      </p:pic>
      <p:pic>
        <p:nvPicPr>
          <p:cNvPr id="5" name="Рисунок 4" descr="C:\Users\nan\Desktop\Fitoftoroz-kartofelia-2-300x282.jpg"/>
          <p:cNvPicPr/>
          <p:nvPr/>
        </p:nvPicPr>
        <p:blipFill>
          <a:blip r:embed="rId5">
            <a:extLst>
              <a:ext uri="{28A0092B-C50C-407E-A947-70E740481C1C}">
                <a14:useLocalDpi xmlns:a14="http://schemas.microsoft.com/office/drawing/2010/main" val="0"/>
              </a:ext>
            </a:extLst>
          </a:blip>
          <a:srcRect/>
          <a:stretch>
            <a:fillRect/>
          </a:stretch>
        </p:blipFill>
        <p:spPr bwMode="auto">
          <a:xfrm>
            <a:off x="5050743" y="3982065"/>
            <a:ext cx="3087329" cy="2644570"/>
          </a:xfrm>
          <a:prstGeom prst="rect">
            <a:avLst/>
          </a:prstGeom>
          <a:noFill/>
          <a:ln>
            <a:noFill/>
          </a:ln>
        </p:spPr>
      </p:pic>
      <p:pic>
        <p:nvPicPr>
          <p:cNvPr id="6" name="Рисунок 5" descr="https://agrokavkaz.ge/wp-content/uploads/2016/06/fitoftora_kartofilis_5000144190027771105.jpg"/>
          <p:cNvPicPr/>
          <p:nvPr/>
        </p:nvPicPr>
        <p:blipFill>
          <a:blip r:embed="rId6">
            <a:extLst>
              <a:ext uri="{28A0092B-C50C-407E-A947-70E740481C1C}">
                <a14:useLocalDpi xmlns:a14="http://schemas.microsoft.com/office/drawing/2010/main" val="0"/>
              </a:ext>
            </a:extLst>
          </a:blip>
          <a:srcRect/>
          <a:stretch>
            <a:fillRect/>
          </a:stretch>
        </p:blipFill>
        <p:spPr bwMode="auto">
          <a:xfrm>
            <a:off x="1567048" y="508000"/>
            <a:ext cx="3939017" cy="2677652"/>
          </a:xfrm>
          <a:prstGeom prst="rect">
            <a:avLst/>
          </a:prstGeom>
          <a:noFill/>
          <a:ln>
            <a:noFill/>
          </a:ln>
        </p:spPr>
      </p:pic>
    </p:spTree>
    <p:extLst>
      <p:ext uri="{BB962C8B-B14F-4D97-AF65-F5344CB8AC3E}">
        <p14:creationId xmlns:p14="http://schemas.microsoft.com/office/powerpoint/2010/main" val="1310111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8680" y="228600"/>
            <a:ext cx="10530840" cy="5816977"/>
          </a:xfrm>
          <a:prstGeom prst="rect">
            <a:avLst/>
          </a:prstGeom>
        </p:spPr>
        <p:txBody>
          <a:bodyPr wrap="square">
            <a:spAutoFit/>
          </a:bodyPr>
          <a:lstStyle/>
          <a:p>
            <a:r>
              <a:rPr lang="ka-GE" dirty="0">
                <a:ea typeface="Times New Roman" panose="02020603050405020304" pitchFamily="18" charset="0"/>
              </a:rPr>
              <a:t> </a:t>
            </a:r>
            <a:r>
              <a:rPr lang="ka-GE" dirty="0" smtClean="0">
                <a:ea typeface="Times New Roman" panose="02020603050405020304" pitchFamily="18" charset="0"/>
              </a:rPr>
              <a:t>                                       </a:t>
            </a:r>
            <a:endParaRPr lang="ka-GE" dirty="0">
              <a:ea typeface="Times New Roman" panose="02020603050405020304" pitchFamily="18" charset="0"/>
            </a:endParaRPr>
          </a:p>
          <a:p>
            <a:r>
              <a:rPr lang="ka-GE" dirty="0" smtClean="0">
                <a:ea typeface="Times New Roman" panose="02020603050405020304" pitchFamily="18" charset="0"/>
              </a:rPr>
              <a:t>  </a:t>
            </a:r>
            <a:endParaRPr lang="ka-GE" sz="2800" dirty="0">
              <a:ea typeface="Times New Roman" panose="02020603050405020304" pitchFamily="18" charset="0"/>
            </a:endParaRPr>
          </a:p>
          <a:p>
            <a:pPr algn="just"/>
            <a:r>
              <a:rPr lang="ka-GE" sz="2800" dirty="0" smtClean="0">
                <a:ea typeface="Times New Roman" panose="02020603050405020304" pitchFamily="18" charset="0"/>
              </a:rPr>
              <a:t>         იმის </a:t>
            </a:r>
            <a:r>
              <a:rPr lang="ka-GE" sz="2800" dirty="0">
                <a:ea typeface="Times New Roman" panose="02020603050405020304" pitchFamily="18" charset="0"/>
              </a:rPr>
              <a:t>გამო, რომ თავიდან ავიცილოთ ფიტოფტორას გადაზამთრება ნიადაგში, პირველი და აუცილებელია შემოდგომის ბოლოს დაიფაცხოს ნაკვეთი რითაც უმჯობესდება ნიადაგის აერაცია და მცირდება ფიტოფტორას ნიადაგში სიცოცხლის უნარიანობა.რაც შეეხება ბრძოლის </a:t>
            </a:r>
            <a:r>
              <a:rPr lang="ka-GE" sz="2800" dirty="0" smtClean="0">
                <a:ea typeface="Times New Roman" panose="02020603050405020304" pitchFamily="18" charset="0"/>
              </a:rPr>
              <a:t>ღონისძიებებს, მნიშვნელოვანია  </a:t>
            </a:r>
            <a:r>
              <a:rPr lang="ka-GE" sz="2800" dirty="0">
                <a:ea typeface="Times New Roman" panose="02020603050405020304" pitchFamily="18" charset="0"/>
              </a:rPr>
              <a:t>ფიტოფტორას ნიშნების გამოვლენისთანავე მოსახლეობაშიც და ნაკვეთებშიც ერთდროულად მოხდეს შეწამვლითი ღონისძიებების ჩატარება რადგან დაავადებისათვის შექმნილ  ხელსაყრელ  პირობებში  ის </a:t>
            </a:r>
            <a:r>
              <a:rPr lang="ka-GE" sz="2800" dirty="0" smtClean="0">
                <a:ea typeface="Times New Roman" panose="02020603050405020304" pitchFamily="18" charset="0"/>
              </a:rPr>
              <a:t>ისევ  </a:t>
            </a:r>
            <a:r>
              <a:rPr lang="ka-GE" sz="2800" dirty="0">
                <a:ea typeface="Times New Roman" panose="02020603050405020304" pitchFamily="18" charset="0"/>
              </a:rPr>
              <a:t>იჩენს თავს,</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რის</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გამოც</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შეუძლებელია</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ამ</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კულტურის</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თესლბრუნვისა</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და</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სანერგეს</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იზოლაციური</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სივრცის</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მეცნიერული</a:t>
            </a:r>
            <a:r>
              <a:rPr lang="ka-GE" sz="2800" dirty="0">
                <a:solidFill>
                  <a:srgbClr val="000000"/>
                </a:solidFill>
                <a:ea typeface="Times New Roman" panose="02020603050405020304" pitchFamily="18" charset="0"/>
                <a:cs typeface="Times New Roman" panose="02020603050405020304" pitchFamily="18" charset="0"/>
              </a:rPr>
              <a:t> </a:t>
            </a:r>
            <a:r>
              <a:rPr lang="ka-GE" sz="2800" dirty="0">
                <a:solidFill>
                  <a:srgbClr val="000000"/>
                </a:solidFill>
                <a:ea typeface="Times New Roman" panose="02020603050405020304" pitchFamily="18" charset="0"/>
                <a:cs typeface="Sylfaen" panose="010A0502050306030303" pitchFamily="18" charset="0"/>
              </a:rPr>
              <a:t>დასაბუთება.</a:t>
            </a:r>
            <a:endParaRPr lang="ru-RU" sz="2800" dirty="0"/>
          </a:p>
        </p:txBody>
      </p:sp>
    </p:spTree>
    <p:extLst>
      <p:ext uri="{BB962C8B-B14F-4D97-AF65-F5344CB8AC3E}">
        <p14:creationId xmlns:p14="http://schemas.microsoft.com/office/powerpoint/2010/main" val="1313532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493" y="477406"/>
            <a:ext cx="9488129" cy="5951245"/>
          </a:xfrm>
          <a:prstGeom prst="rect">
            <a:avLst/>
          </a:prstGeom>
        </p:spPr>
        <p:txBody>
          <a:bodyPr wrap="square">
            <a:spAutoFit/>
          </a:bodyPr>
          <a:lstStyle/>
          <a:p>
            <a:pPr>
              <a:spcAft>
                <a:spcPts val="0"/>
              </a:spcAft>
            </a:pPr>
            <a:endParaRPr lang="ka-GE" sz="2000" b="1" dirty="0" smtClean="0">
              <a:ea typeface="Times New Roman" panose="02020603050405020304" pitchFamily="18" charset="0"/>
            </a:endParaRPr>
          </a:p>
          <a:p>
            <a:pPr>
              <a:spcAft>
                <a:spcPts val="0"/>
              </a:spcAft>
            </a:pPr>
            <a:r>
              <a:rPr lang="ka-GE" sz="2000" b="1" dirty="0" smtClean="0">
                <a:ea typeface="Times New Roman" panose="02020603050405020304" pitchFamily="18" charset="0"/>
              </a:rPr>
              <a:t>                                          კლიმატური მიმოხილვა</a:t>
            </a:r>
            <a:endParaRPr lang="ka-GE" dirty="0" smtClean="0">
              <a:ea typeface="Calibri" panose="020F0502020204030204" pitchFamily="34" charset="0"/>
              <a:cs typeface="Sylfaen" panose="010A0502050306030303" pitchFamily="18" charset="0"/>
            </a:endParaRPr>
          </a:p>
          <a:p>
            <a:pPr>
              <a:lnSpc>
                <a:spcPct val="107000"/>
              </a:lnSpc>
              <a:spcAft>
                <a:spcPts val="800"/>
              </a:spcAft>
            </a:pPr>
            <a:r>
              <a:rPr lang="ka-GE" dirty="0" smtClean="0">
                <a:ea typeface="Calibri" panose="020F0502020204030204" pitchFamily="34" charset="0"/>
                <a:cs typeface="Sylfaen" panose="010A0502050306030303" pitchFamily="18" charset="0"/>
              </a:rPr>
              <a:t>     </a:t>
            </a:r>
          </a:p>
          <a:p>
            <a:pPr algn="just">
              <a:lnSpc>
                <a:spcPct val="107000"/>
              </a:lnSpc>
              <a:spcAft>
                <a:spcPts val="800"/>
              </a:spcAft>
            </a:pPr>
            <a:r>
              <a:rPr lang="ka-GE" dirty="0" smtClean="0">
                <a:ea typeface="Calibri" panose="020F0502020204030204" pitchFamily="34" charset="0"/>
                <a:cs typeface="Sylfaen" panose="010A0502050306030303" pitchFamily="18" charset="0"/>
              </a:rPr>
              <a:t> ვეგეტაციის</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პერიოდში</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მოსული</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ნალექის</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რაოდენობა,  </a:t>
            </a:r>
            <a:r>
              <a:rPr lang="ka-GE" dirty="0">
                <a:ea typeface="Calibri" panose="020F0502020204030204" pitchFamily="34" charset="0"/>
                <a:cs typeface="Sylfaen" panose="010A0502050306030303" pitchFamily="18" charset="0"/>
              </a:rPr>
              <a:t>აქტიურ</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ტემპერატურათა</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ჯამი</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და</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ტემპერატურის</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აბსოლუტური</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მინიმუმის</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საშულო,</a:t>
            </a:r>
            <a:r>
              <a:rPr lang="ka-GE" dirty="0">
                <a:ea typeface="Calibri" panose="020F0502020204030204" pitchFamily="34" charset="0"/>
                <a:cs typeface="Times New Roman" panose="02020603050405020304" pitchFamily="18" charset="0"/>
              </a:rPr>
              <a:t> ეს არის ის  </a:t>
            </a:r>
            <a:r>
              <a:rPr lang="ka-GE" dirty="0">
                <a:ea typeface="Calibri" panose="020F0502020204030204" pitchFamily="34" charset="0"/>
                <a:cs typeface="Sylfaen" panose="010A0502050306030303" pitchFamily="18" charset="0"/>
              </a:rPr>
              <a:t>მნიშვნელოვანი</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 პარამეტრები </a:t>
            </a:r>
            <a:r>
              <a:rPr lang="ka-GE" dirty="0">
                <a:ea typeface="Calibri" panose="020F0502020204030204" pitchFamily="34" charset="0"/>
                <a:cs typeface="Sylfaen" panose="010A0502050306030303" pitchFamily="18" charset="0"/>
              </a:rPr>
              <a:t>რის საფუძველზეც </a:t>
            </a:r>
            <a:r>
              <a:rPr lang="ka-GE" dirty="0" smtClean="0">
                <a:latin typeface="Calibri" panose="020F0502020204030204" pitchFamily="34" charset="0"/>
                <a:ea typeface="Calibri" panose="020F0502020204030204" pitchFamily="34" charset="0"/>
                <a:cs typeface="Times New Roman" panose="02020603050405020304" pitchFamily="18" charset="0"/>
              </a:rPr>
              <a:t>70-</a:t>
            </a:r>
            <a:r>
              <a:rPr lang="ka-GE" dirty="0" smtClean="0">
                <a:ea typeface="Calibri" panose="020F0502020204030204" pitchFamily="34" charset="0"/>
                <a:cs typeface="Sylfaen" panose="010A0502050306030303" pitchFamily="18" charset="0"/>
              </a:rPr>
              <a:t>იან</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წლებში პირველად მოხდა</a:t>
            </a:r>
            <a:r>
              <a:rPr lang="ka-GE" dirty="0" smtClean="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საქართველოს</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აგროკლიმატური</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smtClean="0">
                <a:ea typeface="Calibri" panose="020F0502020204030204" pitchFamily="34" charset="0"/>
                <a:cs typeface="Sylfaen" panose="010A0502050306030303" pitchFamily="18" charset="0"/>
              </a:rPr>
              <a:t>დარაიონება</a:t>
            </a:r>
            <a:endParaRPr lang="ru-RU" sz="20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ka-GE" dirty="0">
                <a:ea typeface="Calibri" panose="020F0502020204030204" pitchFamily="34" charset="0"/>
                <a:cs typeface="Sylfaen" panose="010A0502050306030303" pitchFamily="18" charset="0"/>
              </a:rPr>
              <a:t> </a:t>
            </a:r>
            <a:r>
              <a:rPr lang="ka-GE" dirty="0" smtClean="0">
                <a:ea typeface="Calibri" panose="020F0502020204030204" pitchFamily="34" charset="0"/>
                <a:cs typeface="Sylfaen" panose="010A0502050306030303" pitchFamily="18" charset="0"/>
              </a:rPr>
              <a:t>  </a:t>
            </a:r>
            <a:r>
              <a:rPr lang="ka-GE" dirty="0">
                <a:ea typeface="Calibri" panose="020F0502020204030204" pitchFamily="34" charset="0"/>
                <a:cs typeface="Sylfaen" panose="010A0502050306030303" pitchFamily="18" charset="0"/>
              </a:rPr>
              <a:t>მომატებულია</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თავსხმა</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ნალექიანი</a:t>
            </a:r>
            <a:r>
              <a:rPr lang="ka-GE" dirty="0">
                <a:ea typeface="Calibri" panose="020F0502020204030204" pitchFamily="34" charset="0"/>
                <a:cs typeface="Times New Roman" panose="02020603050405020304" pitchFamily="18" charset="0"/>
              </a:rPr>
              <a:t> (50</a:t>
            </a:r>
            <a:r>
              <a:rPr lang="ka-GE" dirty="0">
                <a:ea typeface="Calibri" panose="020F0502020204030204" pitchFamily="34" charset="0"/>
                <a:cs typeface="Sylfaen" panose="010A0502050306030303" pitchFamily="18" charset="0"/>
              </a:rPr>
              <a:t>მმ</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და</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მეტი</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დღეების</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მოხდენის</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ალბათობა</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თუ</a:t>
            </a:r>
            <a:r>
              <a:rPr lang="ka-GE" dirty="0">
                <a:ea typeface="Calibri" panose="020F0502020204030204" pitchFamily="34" charset="0"/>
                <a:cs typeface="Times New Roman" panose="02020603050405020304" pitchFamily="18" charset="0"/>
              </a:rPr>
              <a:t> 1966-1990 </a:t>
            </a:r>
            <a:r>
              <a:rPr lang="ka-GE" dirty="0">
                <a:ea typeface="Calibri" panose="020F0502020204030204" pitchFamily="34" charset="0"/>
                <a:cs typeface="Sylfaen" panose="010A0502050306030303" pitchFamily="18" charset="0"/>
              </a:rPr>
              <a:t>წლებში</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ასეთი</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მოვლენა</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მხოლოდ</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ერთხელ</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იყო</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ბოლო</a:t>
            </a:r>
            <a:r>
              <a:rPr lang="ka-GE" dirty="0">
                <a:ea typeface="Calibri" panose="020F0502020204030204" pitchFamily="34" charset="0"/>
                <a:cs typeface="Times New Roman" panose="02020603050405020304" pitchFamily="18" charset="0"/>
              </a:rPr>
              <a:t> 5 </a:t>
            </a:r>
            <a:r>
              <a:rPr lang="ka-GE" dirty="0">
                <a:ea typeface="Calibri" panose="020F0502020204030204" pitchFamily="34" charset="0"/>
                <a:cs typeface="Sylfaen" panose="010A0502050306030303" pitchFamily="18" charset="0"/>
              </a:rPr>
              <a:t>წელიწადში</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უკვე</a:t>
            </a:r>
            <a:r>
              <a:rPr lang="ka-GE" dirty="0">
                <a:ea typeface="Calibri" panose="020F0502020204030204" pitchFamily="34" charset="0"/>
                <a:cs typeface="Times New Roman" panose="02020603050405020304" pitchFamily="18" charset="0"/>
              </a:rPr>
              <a:t> 2-</a:t>
            </a:r>
            <a:r>
              <a:rPr lang="ka-GE" dirty="0">
                <a:ea typeface="Calibri" panose="020F0502020204030204" pitchFamily="34" charset="0"/>
                <a:cs typeface="Sylfaen" panose="010A0502050306030303" pitchFamily="18" charset="0"/>
              </a:rPr>
              <a:t>ჯერ</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განმეორდა.</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უკანასკნელ</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პერიოდში</a:t>
            </a:r>
            <a:r>
              <a:rPr lang="ka-GE" dirty="0">
                <a:ea typeface="Calibri" panose="020F0502020204030204" pitchFamily="34" charset="0"/>
                <a:cs typeface="Times New Roman" panose="02020603050405020304" pitchFamily="18" charset="0"/>
              </a:rPr>
              <a:t> (2000-2015 </a:t>
            </a:r>
            <a:r>
              <a:rPr lang="ka-GE" dirty="0">
                <a:ea typeface="Calibri" panose="020F0502020204030204" pitchFamily="34" charset="0"/>
                <a:cs typeface="Sylfaen" panose="010A0502050306030303" pitchFamily="18" charset="0"/>
              </a:rPr>
              <a:t>წლებში</a:t>
            </a:r>
            <a:r>
              <a:rPr lang="ka-GE" dirty="0">
                <a:ea typeface="Calibri" panose="020F0502020204030204" pitchFamily="34" charset="0"/>
                <a:cs typeface="Times New Roman" panose="02020603050405020304" pitchFamily="18" charset="0"/>
              </a:rPr>
              <a:t>) 100 </a:t>
            </a:r>
            <a:r>
              <a:rPr lang="ka-GE" dirty="0">
                <a:ea typeface="Calibri" panose="020F0502020204030204" pitchFamily="34" charset="0"/>
                <a:cs typeface="Sylfaen" panose="010A0502050306030303" pitchFamily="18" charset="0"/>
              </a:rPr>
              <a:t>მმ</a:t>
            </a:r>
            <a:r>
              <a:rPr lang="ka-GE" dirty="0">
                <a:ea typeface="Calibri" panose="020F0502020204030204" pitchFamily="34" charset="0"/>
                <a:cs typeface="Times New Roman" panose="02020603050405020304" pitchFamily="18" charset="0"/>
              </a:rPr>
              <a:t>-</a:t>
            </a:r>
            <a:r>
              <a:rPr lang="ka-GE" dirty="0">
                <a:ea typeface="Calibri" panose="020F0502020204030204" pitchFamily="34" charset="0"/>
                <a:cs typeface="Sylfaen" panose="010A0502050306030303" pitchFamily="18" charset="0"/>
              </a:rPr>
              <a:t>ზე</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მეტი</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ნალექიანი</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დღეები </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ორჯერ</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მოიმატა</a:t>
            </a:r>
            <a:r>
              <a:rPr lang="ka-GE" dirty="0">
                <a:ea typeface="Calibri" panose="020F0502020204030204" pitchFamily="34" charset="0"/>
                <a:cs typeface="Times New Roman" panose="02020603050405020304" pitchFamily="18" charset="0"/>
              </a:rPr>
              <a:t> 1966-2000 </a:t>
            </a:r>
            <a:r>
              <a:rPr lang="ka-GE" dirty="0">
                <a:ea typeface="Calibri" panose="020F0502020204030204" pitchFamily="34" charset="0"/>
                <a:cs typeface="Sylfaen" panose="010A0502050306030303" pitchFamily="18" charset="0"/>
              </a:rPr>
              <a:t>წლებთან</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შედარებით.</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ბოლო</a:t>
            </a:r>
            <a:r>
              <a:rPr lang="ka-GE" dirty="0">
                <a:ea typeface="Calibri" panose="020F0502020204030204" pitchFamily="34" charset="0"/>
                <a:cs typeface="Times New Roman" panose="02020603050405020304" pitchFamily="18" charset="0"/>
              </a:rPr>
              <a:t> 10 </a:t>
            </a:r>
            <a:r>
              <a:rPr lang="ka-GE" dirty="0">
                <a:ea typeface="Calibri" panose="020F0502020204030204" pitchFamily="34" charset="0"/>
                <a:cs typeface="Sylfaen" panose="010A0502050306030303" pitchFamily="18" charset="0"/>
              </a:rPr>
              <a:t>წლის</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განმავლობაში მაის-ივნისში მოსული ნალექების რაოდენობა </a:t>
            </a:r>
            <a:r>
              <a:rPr lang="ka-GE" dirty="0">
                <a:ea typeface="Calibri" panose="020F0502020204030204" pitchFamily="34" charset="0"/>
                <a:cs typeface="Times New Roman" panose="02020603050405020304" pitchFamily="18" charset="0"/>
              </a:rPr>
              <a:t>9%-</a:t>
            </a:r>
            <a:r>
              <a:rPr lang="ka-GE" dirty="0">
                <a:ea typeface="Calibri" panose="020F0502020204030204" pitchFamily="34" charset="0"/>
                <a:cs typeface="Sylfaen" panose="010A0502050306030303" pitchFamily="18" charset="0"/>
              </a:rPr>
              <a:t>ით</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და</a:t>
            </a:r>
            <a:r>
              <a:rPr lang="ka-GE" dirty="0">
                <a:ea typeface="Calibri" panose="020F0502020204030204" pitchFamily="34" charset="0"/>
                <a:cs typeface="Times New Roman" panose="02020603050405020304" pitchFamily="18" charset="0"/>
              </a:rPr>
              <a:t> ბოლო 5 წლის </a:t>
            </a:r>
            <a:r>
              <a:rPr lang="ka-GE" dirty="0" smtClean="0">
                <a:ea typeface="Calibri" panose="020F0502020204030204" pitchFamily="34" charset="0"/>
                <a:cs typeface="Times New Roman" panose="02020603050405020304" pitchFamily="18" charset="0"/>
              </a:rPr>
              <a:t>მონაცემებით 18</a:t>
            </a:r>
            <a:r>
              <a:rPr lang="ka-GE" dirty="0">
                <a:ea typeface="Calibri" panose="020F0502020204030204" pitchFamily="34" charset="0"/>
                <a:cs typeface="Times New Roman" panose="02020603050405020304" pitchFamily="18" charset="0"/>
              </a:rPr>
              <a:t>%-</a:t>
            </a:r>
            <a:r>
              <a:rPr lang="ka-GE" dirty="0">
                <a:ea typeface="Calibri" panose="020F0502020204030204" pitchFamily="34" charset="0"/>
                <a:cs typeface="Sylfaen" panose="010A0502050306030303" pitchFamily="18" charset="0"/>
              </a:rPr>
              <a:t>ით</a:t>
            </a:r>
            <a:r>
              <a:rPr lang="ka-GE" dirty="0">
                <a:ea typeface="Calibri" panose="020F0502020204030204" pitchFamily="34" charset="0"/>
                <a:cs typeface="Times New Roman" panose="02020603050405020304" pitchFamily="18" charset="0"/>
              </a:rPr>
              <a:t> </a:t>
            </a:r>
            <a:r>
              <a:rPr lang="ka-GE" dirty="0">
                <a:ea typeface="Calibri" panose="020F0502020204030204" pitchFamily="34" charset="0"/>
                <a:cs typeface="Sylfaen" panose="010A0502050306030303" pitchFamily="18" charset="0"/>
              </a:rPr>
              <a:t> გაიზარდა</a:t>
            </a:r>
            <a:r>
              <a:rPr lang="ka-GE" dirty="0" smtClean="0">
                <a:ea typeface="Calibri" panose="020F0502020204030204" pitchFamily="34" charset="0"/>
                <a:cs typeface="Sylfaen" panose="010A0502050306030303" pitchFamily="18" charset="0"/>
              </a:rPr>
              <a:t>.</a:t>
            </a:r>
            <a:r>
              <a:rPr lang="ka-GE" dirty="0" smtClean="0"/>
              <a:t>                                                                                                                                                       თუ ადრე კარტოფილის ფიტოფტორას გავრცელებისათვის ოპტიმალური პირობები იყო 3</a:t>
            </a:r>
            <a:r>
              <a:rPr lang="ka-GE" baseline="30000" dirty="0" smtClean="0"/>
              <a:t>0</a:t>
            </a:r>
            <a:r>
              <a:rPr lang="ka-GE" dirty="0" smtClean="0"/>
              <a:t>-25</a:t>
            </a:r>
            <a:r>
              <a:rPr lang="ka-GE" baseline="30000" dirty="0" smtClean="0"/>
              <a:t>0</a:t>
            </a:r>
            <a:r>
              <a:rPr lang="ka-GE" dirty="0" smtClean="0"/>
              <a:t>C</a:t>
            </a:r>
            <a:r>
              <a:rPr lang="ka-GE" baseline="30000" dirty="0" smtClean="0"/>
              <a:t> </a:t>
            </a:r>
            <a:r>
              <a:rPr lang="ka-GE" dirty="0" smtClean="0"/>
              <a:t>,</a:t>
            </a:r>
            <a:r>
              <a:rPr lang="ka-GE" baseline="30000" dirty="0" smtClean="0"/>
              <a:t> </a:t>
            </a:r>
            <a:r>
              <a:rPr lang="ka-GE" dirty="0" smtClean="0"/>
              <a:t>იმდენად აგრესიული გახდა,რომ თითქმის ამინდს არ ემორჩილება და შეუძლია გავრცელდეს ჰაერის ტემპერატურის ფართო დიპაზონში 1,5</a:t>
            </a:r>
            <a:r>
              <a:rPr lang="ka-GE" baseline="30000" dirty="0" smtClean="0"/>
              <a:t>0</a:t>
            </a:r>
            <a:r>
              <a:rPr lang="ka-GE" dirty="0" smtClean="0"/>
              <a:t>-დან 30</a:t>
            </a:r>
            <a:r>
              <a:rPr lang="ka-GE" baseline="30000" dirty="0" smtClean="0"/>
              <a:t>0 </a:t>
            </a:r>
            <a:r>
              <a:rPr lang="ka-GE" dirty="0" smtClean="0"/>
              <a:t>C-მდე, ასევე მოსული ნალექების მიხედვით სოკოს გავრცელების არეალი საგრძნობლად იცვლება და მოსავლის დანაკარგი 70%-მდე აღწევს.დაკვირვებებმა აჩვენა, რომ ფიტოფტორას ეპიფიტოტია 4-5 წლის განმავლობაში გვახსენებს თავს            </a:t>
            </a:r>
            <a:endParaRPr lang="ru-RU" dirty="0"/>
          </a:p>
        </p:txBody>
      </p:sp>
    </p:spTree>
    <p:extLst>
      <p:ext uri="{BB962C8B-B14F-4D97-AF65-F5344CB8AC3E}">
        <p14:creationId xmlns:p14="http://schemas.microsoft.com/office/powerpoint/2010/main" val="1861996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49219279"/>
              </p:ext>
            </p:extLst>
          </p:nvPr>
        </p:nvGraphicFramePr>
        <p:xfrm>
          <a:off x="1810282" y="1011084"/>
          <a:ext cx="8082114" cy="4381793"/>
        </p:xfrm>
        <a:graphic>
          <a:graphicData uri="http://schemas.openxmlformats.org/drawingml/2006/table">
            <a:tbl>
              <a:tblPr firstRow="1" firstCol="1" bandRow="1"/>
              <a:tblGrid>
                <a:gridCol w="686097">
                  <a:extLst>
                    <a:ext uri="{9D8B030D-6E8A-4147-A177-3AD203B41FA5}">
                      <a16:colId xmlns:a16="http://schemas.microsoft.com/office/drawing/2014/main" xmlns="" val="1645262840"/>
                    </a:ext>
                  </a:extLst>
                </a:gridCol>
                <a:gridCol w="1358825">
                  <a:extLst>
                    <a:ext uri="{9D8B030D-6E8A-4147-A177-3AD203B41FA5}">
                      <a16:colId xmlns:a16="http://schemas.microsoft.com/office/drawing/2014/main" xmlns="" val="3023490865"/>
                    </a:ext>
                  </a:extLst>
                </a:gridCol>
                <a:gridCol w="1249389">
                  <a:extLst>
                    <a:ext uri="{9D8B030D-6E8A-4147-A177-3AD203B41FA5}">
                      <a16:colId xmlns:a16="http://schemas.microsoft.com/office/drawing/2014/main" xmlns="" val="1480683504"/>
                    </a:ext>
                  </a:extLst>
                </a:gridCol>
                <a:gridCol w="1317019">
                  <a:extLst>
                    <a:ext uri="{9D8B030D-6E8A-4147-A177-3AD203B41FA5}">
                      <a16:colId xmlns:a16="http://schemas.microsoft.com/office/drawing/2014/main" xmlns="" val="1596103984"/>
                    </a:ext>
                  </a:extLst>
                </a:gridCol>
                <a:gridCol w="1140542">
                  <a:extLst>
                    <a:ext uri="{9D8B030D-6E8A-4147-A177-3AD203B41FA5}">
                      <a16:colId xmlns:a16="http://schemas.microsoft.com/office/drawing/2014/main" xmlns="" val="2232261934"/>
                    </a:ext>
                  </a:extLst>
                </a:gridCol>
                <a:gridCol w="1108213">
                  <a:extLst>
                    <a:ext uri="{9D8B030D-6E8A-4147-A177-3AD203B41FA5}">
                      <a16:colId xmlns:a16="http://schemas.microsoft.com/office/drawing/2014/main" xmlns="" val="1989834553"/>
                    </a:ext>
                  </a:extLst>
                </a:gridCol>
                <a:gridCol w="1222029">
                  <a:extLst>
                    <a:ext uri="{9D8B030D-6E8A-4147-A177-3AD203B41FA5}">
                      <a16:colId xmlns:a16="http://schemas.microsoft.com/office/drawing/2014/main" xmlns="" val="3351285542"/>
                    </a:ext>
                  </a:extLst>
                </a:gridCol>
              </a:tblGrid>
              <a:tr h="520101">
                <a:tc>
                  <a:txBody>
                    <a:bodyPr/>
                    <a:lstStyle/>
                    <a:p>
                      <a:pPr algn="l">
                        <a:spcAft>
                          <a:spcPts val="0"/>
                        </a:spcAft>
                      </a:pPr>
                      <a:r>
                        <a:rPr lang="ka-GE" sz="1200" dirty="0">
                          <a:effectLst/>
                          <a:latin typeface="Sylfaen" panose="010A0502050306030303" pitchFamily="18" charset="0"/>
                          <a:ea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200" dirty="0">
                          <a:effectLst/>
                          <a:latin typeface="Sylfaen" panose="010A0502050306030303" pitchFamily="18" charset="0"/>
                          <a:ea typeface="Times New Roman" panose="02020603050405020304" pitchFamily="18" charset="0"/>
                        </a:rPr>
                        <a:t>ხეხილის დასახელება</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200" dirty="0">
                          <a:effectLst/>
                          <a:latin typeface="Sylfaen" panose="010A0502050306030303" pitchFamily="18" charset="0"/>
                          <a:ea typeface="Times New Roman" panose="02020603050405020304" pitchFamily="18" charset="0"/>
                        </a:rPr>
                        <a:t>განვითარების ოპტიმალური ტემპერატურა</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200" dirty="0">
                          <a:effectLst/>
                          <a:latin typeface="Sylfaen" panose="010A0502050306030303" pitchFamily="18" charset="0"/>
                          <a:ea typeface="Times New Roman" panose="02020603050405020304" pitchFamily="18" charset="0"/>
                        </a:rPr>
                        <a:t>ჰაერის ოპტიმალური ტენიანობა</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200" dirty="0">
                          <a:effectLst/>
                          <a:latin typeface="Sylfaen" panose="010A0502050306030303" pitchFamily="18" charset="0"/>
                          <a:ea typeface="Times New Roman" panose="02020603050405020304" pitchFamily="18" charset="0"/>
                        </a:rPr>
                        <a:t>საჭირო აქტიურ ტემპერატურათა ჯამი</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200" dirty="0">
                          <a:effectLst/>
                          <a:latin typeface="Sylfaen" panose="010A0502050306030303" pitchFamily="18" charset="0"/>
                          <a:ea typeface="Times New Roman" panose="02020603050405020304" pitchFamily="18" charset="0"/>
                        </a:rPr>
                        <a:t>კრიტიკულ ტემპერატურული მინიმუმი</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200" dirty="0">
                          <a:effectLst/>
                          <a:latin typeface="Sylfaen" panose="010A0502050306030303" pitchFamily="18" charset="0"/>
                          <a:ea typeface="Times New Roman" panose="02020603050405020304" pitchFamily="18" charset="0"/>
                        </a:rPr>
                        <a:t>კრიტიკულ </a:t>
                      </a:r>
                      <a:endParaRPr lang="ka-GE" sz="1200" dirty="0" smtClean="0">
                        <a:effectLst/>
                        <a:latin typeface="Sylfaen" panose="010A0502050306030303" pitchFamily="18" charset="0"/>
                        <a:ea typeface="Times New Roman" panose="02020603050405020304" pitchFamily="18" charset="0"/>
                      </a:endParaRPr>
                    </a:p>
                    <a:p>
                      <a:pPr algn="l">
                        <a:spcAft>
                          <a:spcPts val="0"/>
                        </a:spcAft>
                      </a:pPr>
                      <a:r>
                        <a:rPr lang="ka-GE" sz="1200" dirty="0" smtClean="0">
                          <a:effectLst/>
                          <a:latin typeface="Sylfaen" panose="010A0502050306030303" pitchFamily="18" charset="0"/>
                          <a:ea typeface="Times New Roman" panose="02020603050405020304" pitchFamily="18" charset="0"/>
                        </a:rPr>
                        <a:t>ტემპერატურული</a:t>
                      </a:r>
                    </a:p>
                    <a:p>
                      <a:pPr algn="l">
                        <a:spcAft>
                          <a:spcPts val="0"/>
                        </a:spcAft>
                      </a:pPr>
                      <a:r>
                        <a:rPr lang="ka-GE" sz="1200" dirty="0" smtClean="0">
                          <a:effectLst/>
                          <a:latin typeface="Sylfaen" panose="010A0502050306030303" pitchFamily="18" charset="0"/>
                          <a:ea typeface="Times New Roman" panose="02020603050405020304" pitchFamily="18" charset="0"/>
                        </a:rPr>
                        <a:t>მაქსიმუმი</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7765667"/>
                  </a:ext>
                </a:extLst>
              </a:tr>
              <a:tr h="390076">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ვაზი</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25-30</a:t>
                      </a:r>
                      <a:r>
                        <a:rPr lang="ka-GE" sz="1400" baseline="30000" dirty="0">
                          <a:effectLst/>
                          <a:latin typeface="Sylfaen" panose="010A0502050306030303" pitchFamily="18" charset="0"/>
                          <a:ea typeface="Times New Roman" panose="02020603050405020304" pitchFamily="18" charset="0"/>
                        </a:rPr>
                        <a:t>0</a:t>
                      </a:r>
                      <a:r>
                        <a:rPr lang="ka-GE" sz="1400" dirty="0">
                          <a:effectLst/>
                          <a:latin typeface="Sylfaen" panose="010A0502050306030303" pitchFamily="18" charset="0"/>
                          <a:ea typeface="Times New Roman" panose="02020603050405020304" pitchFamily="18" charset="0"/>
                        </a:rPr>
                        <a:t> 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60-65%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2200</a:t>
                      </a:r>
                      <a:r>
                        <a:rPr lang="ka-GE" sz="1400" baseline="30000" dirty="0">
                          <a:effectLst/>
                          <a:latin typeface="Sylfaen" panose="010A0502050306030303" pitchFamily="18" charset="0"/>
                          <a:ea typeface="Times New Roman" panose="02020603050405020304" pitchFamily="18" charset="0"/>
                        </a:rPr>
                        <a:t>0</a:t>
                      </a:r>
                      <a:r>
                        <a:rPr lang="ka-GE" sz="1400" dirty="0">
                          <a:effectLst/>
                          <a:latin typeface="Sylfaen" panose="010A0502050306030303" pitchFamily="18" charset="0"/>
                          <a:ea typeface="Times New Roman" panose="02020603050405020304" pitchFamily="18" charset="0"/>
                        </a:rPr>
                        <a:t>-3200°С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18°С (-23, -29 °С მოსვენების პერიოდი)</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41-43°С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7543305"/>
                  </a:ext>
                </a:extLst>
              </a:tr>
              <a:tr h="352246">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თხილი</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7-35°С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82%</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3800-4500°С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-5იშვიათად-13°С</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41°С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255888"/>
                  </a:ext>
                </a:extLst>
              </a:tr>
              <a:tr h="352246">
                <a:tc>
                  <a:txBody>
                    <a:bodyPr/>
                    <a:lstStyle/>
                    <a:p>
                      <a:pPr algn="l">
                        <a:spcAft>
                          <a:spcPts val="0"/>
                        </a:spcAft>
                      </a:pPr>
                      <a:r>
                        <a:rPr lang="ka-GE" sz="1400" dirty="0">
                          <a:effectLst/>
                          <a:latin typeface="Sylfaen" panose="010A0502050306030303" pitchFamily="18" charset="0"/>
                          <a:ea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ფეიხოა</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18-25°С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65-85%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3500-4500°С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-16-(-18)°С</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35°С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2125533"/>
                  </a:ext>
                </a:extLst>
              </a:tr>
              <a:tr h="352246">
                <a:tc>
                  <a:txBody>
                    <a:bodyPr/>
                    <a:lstStyle/>
                    <a:p>
                      <a:pPr algn="l">
                        <a:spcAft>
                          <a:spcPts val="0"/>
                        </a:spcAft>
                      </a:pPr>
                      <a:r>
                        <a:rPr lang="ka-GE" sz="1400" dirty="0">
                          <a:effectLst/>
                          <a:latin typeface="Sylfaen" panose="010A0502050306030303" pitchFamily="18" charset="0"/>
                          <a:ea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კივი</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60-80%</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4000-4800°С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-17°С</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38-40°С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133635"/>
                  </a:ext>
                </a:extLst>
              </a:tr>
              <a:tr h="352246">
                <a:tc>
                  <a:txBody>
                    <a:bodyPr/>
                    <a:lstStyle/>
                    <a:p>
                      <a:pPr algn="l">
                        <a:spcAft>
                          <a:spcPts val="0"/>
                        </a:spcAft>
                      </a:pPr>
                      <a:r>
                        <a:rPr lang="ka-GE" sz="1400" dirty="0">
                          <a:effectLst/>
                          <a:latin typeface="Sylfaen" panose="010A0502050306030303" pitchFamily="18" charset="0"/>
                          <a:ea typeface="Times New Roman" panose="02020603050405020304" pitchFamily="18" charset="0"/>
                        </a:rPr>
                        <a:t>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ლურჯი მოცვი</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20-25°С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75-85%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1500-2000°С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-20°С</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35°С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9717220"/>
                  </a:ext>
                </a:extLst>
              </a:tr>
              <a:tr h="469661">
                <a:tc>
                  <a:txBody>
                    <a:bodyPr/>
                    <a:lstStyle/>
                    <a:p>
                      <a:pPr algn="l">
                        <a:spcAft>
                          <a:spcPts val="0"/>
                        </a:spcAft>
                      </a:pPr>
                      <a:r>
                        <a:rPr lang="ka-GE" sz="1400" dirty="0">
                          <a:effectLst/>
                          <a:latin typeface="Sylfaen" panose="010A0502050306030303" pitchFamily="18" charset="0"/>
                          <a:ea typeface="Times New Roman" panose="02020603050405020304" pitchFamily="18" charset="0"/>
                        </a:rPr>
                        <a:t>6</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ლიმონი</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25 °С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15-85%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4000-4800°С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-8,-9°С (ფესვის ყელამდე)</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24-29°С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447731"/>
                  </a:ext>
                </a:extLst>
              </a:tr>
              <a:tr h="352246">
                <a:tc>
                  <a:txBody>
                    <a:bodyPr/>
                    <a:lstStyle/>
                    <a:p>
                      <a:pPr algn="l">
                        <a:spcAft>
                          <a:spcPts val="0"/>
                        </a:spcAft>
                      </a:pPr>
                      <a:r>
                        <a:rPr lang="ka-GE" sz="1400" dirty="0">
                          <a:effectLst/>
                          <a:latin typeface="Sylfaen" panose="010A0502050306030303" pitchFamily="18" charset="0"/>
                          <a:ea typeface="Times New Roman" panose="02020603050405020304" pitchFamily="18" charset="0"/>
                        </a:rPr>
                        <a:t>7</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მანდარინი</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15-85%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4000-4800°С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-12°С</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24-29°С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3959695"/>
                  </a:ext>
                </a:extLst>
              </a:tr>
              <a:tr h="469661">
                <a:tc>
                  <a:txBody>
                    <a:bodyPr/>
                    <a:lstStyle/>
                    <a:p>
                      <a:pPr algn="l">
                        <a:spcAft>
                          <a:spcPts val="0"/>
                        </a:spcAft>
                      </a:pPr>
                      <a:r>
                        <a:rPr lang="ka-GE" sz="1400" dirty="0">
                          <a:effectLst/>
                          <a:latin typeface="Sylfaen" panose="010A0502050306030303" pitchFamily="18" charset="0"/>
                          <a:ea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სუპტროპიკული ხურმა</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25°С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15-85%</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4000-4300°С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050" dirty="0">
                          <a:effectLst/>
                          <a:latin typeface="Sylfaen" panose="010A0502050306030303" pitchFamily="18" charset="0"/>
                          <a:ea typeface="Times New Roman" panose="02020603050405020304" pitchFamily="18" charset="0"/>
                        </a:rPr>
                        <a:t>-25°С</a:t>
                      </a:r>
                      <a:endParaRPr lang="ru-RU" sz="10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24-29°С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63983923"/>
                  </a:ext>
                </a:extLst>
              </a:tr>
              <a:tr h="469661">
                <a:tc>
                  <a:txBody>
                    <a:bodyPr/>
                    <a:lstStyle/>
                    <a:p>
                      <a:pPr algn="l">
                        <a:spcAft>
                          <a:spcPts val="0"/>
                        </a:spcAft>
                      </a:pP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მიკროკლიმატის მონაცემები</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 17°С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smtClean="0">
                          <a:effectLst/>
                          <a:latin typeface="Sylfaen" panose="010A0502050306030303" pitchFamily="18" charset="0"/>
                          <a:ea typeface="Times New Roman" panose="02020603050405020304" pitchFamily="18" charset="0"/>
                        </a:rPr>
                        <a:t>50-80%</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smtClean="0">
                          <a:effectLst/>
                          <a:latin typeface="Sylfaen" panose="010A0502050306030303" pitchFamily="18" charset="0"/>
                          <a:ea typeface="Times New Roman" panose="02020603050405020304" pitchFamily="18" charset="0"/>
                        </a:rPr>
                        <a:t> 1550-2500</a:t>
                      </a:r>
                      <a:r>
                        <a:rPr lang="ka-GE" sz="1400" kern="1200" dirty="0" smtClean="0">
                          <a:solidFill>
                            <a:schemeClr val="tx1"/>
                          </a:solidFill>
                          <a:effectLst/>
                          <a:latin typeface="+mn-lt"/>
                          <a:ea typeface="+mn-ea"/>
                          <a:cs typeface="+mn-cs"/>
                        </a:rPr>
                        <a:t>°С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-14°С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ka-GE" sz="1400" dirty="0">
                          <a:effectLst/>
                          <a:latin typeface="Sylfaen" panose="010A0502050306030303" pitchFamily="18" charset="0"/>
                          <a:ea typeface="Times New Roman" panose="02020603050405020304" pitchFamily="18" charset="0"/>
                        </a:rPr>
                        <a:t>37°С</a:t>
                      </a:r>
                      <a:endParaRPr lang="ru-RU"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4659068"/>
                  </a:ext>
                </a:extLst>
              </a:tr>
            </a:tbl>
          </a:graphicData>
        </a:graphic>
      </p:graphicFrame>
    </p:spTree>
    <p:extLst>
      <p:ext uri="{BB962C8B-B14F-4D97-AF65-F5344CB8AC3E}">
        <p14:creationId xmlns:p14="http://schemas.microsoft.com/office/powerpoint/2010/main" val="3770907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12723" y="1897626"/>
            <a:ext cx="8691716" cy="1973104"/>
          </a:xfrm>
          <a:prstGeom prst="rect">
            <a:avLst/>
          </a:prstGeom>
        </p:spPr>
        <p:txBody>
          <a:bodyPr wrap="square">
            <a:spAutoFit/>
          </a:bodyPr>
          <a:lstStyle/>
          <a:p>
            <a:pPr>
              <a:lnSpc>
                <a:spcPct val="107000"/>
              </a:lnSpc>
              <a:spcAft>
                <a:spcPts val="800"/>
              </a:spcAft>
            </a:pPr>
            <a:r>
              <a:rPr lang="ka-GE" dirty="0">
                <a:ea typeface="Times New Roman" panose="02020603050405020304" pitchFamily="18" charset="0"/>
              </a:rPr>
              <a:t> </a:t>
            </a:r>
            <a:r>
              <a:rPr lang="ka-GE" dirty="0" smtClean="0">
                <a:ea typeface="Times New Roman" panose="02020603050405020304" pitchFamily="18" charset="0"/>
              </a:rPr>
              <a:t>     საერთაშორისო </a:t>
            </a:r>
            <a:r>
              <a:rPr lang="ka-GE" dirty="0">
                <a:ea typeface="Times New Roman" panose="02020603050405020304" pitchFamily="18" charset="0"/>
              </a:rPr>
              <a:t>სურსათის ორგანიზაციების ექსპერტები ვარაუდობენ   რომ 2030 წლის შემდეგ პლანეტის უმრავლეს რეგიონში სასოფლოსამეურნეო კულტურების მოსავლიანობა საგრძნობლად შემცირდება კლიმატის ცლილების გამო,  ამიტომ მთელ მსოფლიოს ამ მიმართულებით მოუწევს ახალ კლიმატურ პირობებთან ადპტირება.                                                                                                                                                                                                                                             </a:t>
            </a:r>
            <a:endParaRPr lang="ru-RU" sz="20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ka-GE" dirty="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2215067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a-GE" dirty="0" smtClean="0"/>
              <a:t>მადლობა</a:t>
            </a:r>
            <a:endParaRPr lang="ru-RU" dirty="0"/>
          </a:p>
        </p:txBody>
      </p:sp>
      <p:sp>
        <p:nvSpPr>
          <p:cNvPr id="3" name="Подзаголовок 2"/>
          <p:cNvSpPr>
            <a:spLocks noGrp="1"/>
          </p:cNvSpPr>
          <p:nvPr>
            <p:ph type="subTitle" idx="1"/>
          </p:nvPr>
        </p:nvSpPr>
        <p:spPr>
          <a:xfrm flipV="1">
            <a:off x="3841432" y="7000240"/>
            <a:ext cx="6410960" cy="548640"/>
          </a:xfrm>
        </p:spPr>
        <p:txBody>
          <a:bodyPr/>
          <a:lstStyle/>
          <a:p>
            <a:endParaRPr lang="ru-RU" dirty="0"/>
          </a:p>
        </p:txBody>
      </p:sp>
    </p:spTree>
    <p:extLst>
      <p:ext uri="{BB962C8B-B14F-4D97-AF65-F5344CB8AC3E}">
        <p14:creationId xmlns:p14="http://schemas.microsoft.com/office/powerpoint/2010/main" val="2499134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როგორ იზრდება კარგი კარტოფილის მოსავალი - ბოსტნეული - 2021"/>
          <p:cNvPicPr/>
          <p:nvPr/>
        </p:nvPicPr>
        <p:blipFill>
          <a:blip r:embed="rId2">
            <a:extLst>
              <a:ext uri="{28A0092B-C50C-407E-A947-70E740481C1C}">
                <a14:useLocalDpi xmlns:a14="http://schemas.microsoft.com/office/drawing/2010/main" val="0"/>
              </a:ext>
            </a:extLst>
          </a:blip>
          <a:srcRect/>
          <a:stretch>
            <a:fillRect/>
          </a:stretch>
        </p:blipFill>
        <p:spPr bwMode="auto">
          <a:xfrm>
            <a:off x="1917290" y="1356851"/>
            <a:ext cx="7492182" cy="4532671"/>
          </a:xfrm>
          <a:prstGeom prst="rect">
            <a:avLst/>
          </a:prstGeom>
          <a:noFill/>
          <a:ln>
            <a:noFill/>
          </a:ln>
        </p:spPr>
      </p:pic>
    </p:spTree>
    <p:extLst>
      <p:ext uri="{BB962C8B-B14F-4D97-AF65-F5344CB8AC3E}">
        <p14:creationId xmlns:p14="http://schemas.microsoft.com/office/powerpoint/2010/main" val="198821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135" y="148135"/>
            <a:ext cx="10530349" cy="6463308"/>
          </a:xfrm>
          <a:prstGeom prst="rect">
            <a:avLst/>
          </a:prstGeom>
        </p:spPr>
        <p:txBody>
          <a:bodyPr wrap="square">
            <a:spAutoFit/>
          </a:bodyPr>
          <a:lstStyle/>
          <a:p>
            <a:r>
              <a:rPr lang="ka-GE" dirty="0" smtClean="0">
                <a:solidFill>
                  <a:srgbClr val="666666"/>
                </a:solidFill>
                <a:ea typeface="Times New Roman" panose="02020603050405020304" pitchFamily="18" charset="0"/>
                <a:cs typeface="Arial" panose="020B0604020202020204" pitchFamily="34" charset="0"/>
              </a:rPr>
              <a:t>                                                              </a:t>
            </a:r>
            <a:r>
              <a:rPr lang="ka-GE" b="1" dirty="0" smtClean="0">
                <a:solidFill>
                  <a:srgbClr val="666666"/>
                </a:solidFill>
                <a:ea typeface="Times New Roman" panose="02020603050405020304" pitchFamily="18" charset="0"/>
                <a:cs typeface="Arial" panose="020B0604020202020204" pitchFamily="34" charset="0"/>
              </a:rPr>
              <a:t>ისტორია</a:t>
            </a:r>
          </a:p>
          <a:p>
            <a:r>
              <a:rPr lang="ka-GE" dirty="0" smtClean="0">
                <a:solidFill>
                  <a:srgbClr val="666666"/>
                </a:solidFill>
                <a:ea typeface="Times New Roman" panose="02020603050405020304" pitchFamily="18" charset="0"/>
                <a:cs typeface="Arial" panose="020B0604020202020204" pitchFamily="34" charset="0"/>
              </a:rPr>
              <a:t> </a:t>
            </a:r>
          </a:p>
          <a:p>
            <a:pPr algn="just"/>
            <a:r>
              <a:rPr lang="ka-GE" dirty="0" smtClean="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ევროპასა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შეერთებულ</a:t>
            </a:r>
            <a:r>
              <a:rPr lang="ka-GE" dirty="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შტატებში,</a:t>
            </a:r>
            <a:r>
              <a:rPr lang="ka-GE" dirty="0" smtClean="0">
                <a:solidFill>
                  <a:srgbClr val="666666"/>
                </a:solidFill>
                <a:ea typeface="Times New Roman" panose="02020603050405020304" pitchFamily="18" charset="0"/>
                <a:cs typeface="Arial" panose="020B0604020202020204" pitchFamily="34" charset="0"/>
              </a:rPr>
              <a:t> 1840-</a:t>
            </a:r>
            <a:r>
              <a:rPr lang="ka-GE" dirty="0" smtClean="0">
                <a:solidFill>
                  <a:srgbClr val="666666"/>
                </a:solidFill>
                <a:ea typeface="Times New Roman" panose="02020603050405020304" pitchFamily="18" charset="0"/>
                <a:cs typeface="Sylfaen" panose="010A0502050306030303" pitchFamily="18" charset="0"/>
              </a:rPr>
              <a:t>იან</a:t>
            </a:r>
            <a:r>
              <a:rPr lang="ka-GE" dirty="0" smtClean="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წლებამდე</a:t>
            </a:r>
            <a:r>
              <a:rPr lang="ka-GE" dirty="0" smtClean="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ფიტოფტორა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პრაქტიკულად</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უცნობი დაავადება </a:t>
            </a:r>
            <a:r>
              <a:rPr lang="ka-GE" dirty="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იყო</a:t>
            </a:r>
            <a:r>
              <a:rPr lang="ka-GE" dirty="0" smtClean="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შემდეგ</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კი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თითქმის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ერთდროულად</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გამოჩნდა.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 </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ეპიფიტოტიების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ტალღა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იმდენად</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დამანგრეველი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იყო</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რომ</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შიმშილობა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ევროპის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ბევრ</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ქვეყანაში</a:t>
            </a:r>
            <a:r>
              <a:rPr lang="ka-GE" dirty="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გავრცელდა</a:t>
            </a:r>
            <a:r>
              <a:rPr lang="ka-GE" dirty="0" smtClean="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განსაკუთრებით</a:t>
            </a:r>
            <a:r>
              <a:rPr lang="ka-GE" dirty="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ირლანდიაში,</a:t>
            </a:r>
            <a:r>
              <a:rPr lang="ka-GE" dirty="0" smtClean="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სადაც</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იმ</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დროისთვის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კარტოფილი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ერთ</a:t>
            </a:r>
            <a:r>
              <a:rPr lang="ka-GE" dirty="0">
                <a:solidFill>
                  <a:srgbClr val="666666"/>
                </a:solidFill>
                <a:ea typeface="Times New Roman" panose="02020603050405020304" pitchFamily="18" charset="0"/>
                <a:cs typeface="Arial" panose="020B0604020202020204" pitchFamily="34" charset="0"/>
              </a:rPr>
              <a:t>-</a:t>
            </a:r>
            <a:r>
              <a:rPr lang="ka-GE" dirty="0">
                <a:solidFill>
                  <a:srgbClr val="666666"/>
                </a:solidFill>
                <a:ea typeface="Times New Roman" panose="02020603050405020304" pitchFamily="18" charset="0"/>
                <a:cs typeface="Sylfaen" panose="010A0502050306030303" pitchFamily="18" charset="0"/>
              </a:rPr>
              <a:t>ერთი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ყველაზე</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მნიშვნელოვანი</a:t>
            </a:r>
            <a:r>
              <a:rPr lang="ka-GE" dirty="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პროდუქტად</a:t>
            </a:r>
            <a:r>
              <a:rPr lang="ka-GE" dirty="0" smtClean="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ითვლებოდა.</a:t>
            </a:r>
            <a:r>
              <a:rPr lang="ka-GE" dirty="0" smtClean="0">
                <a:solidFill>
                  <a:srgbClr val="666666"/>
                </a:solidFill>
                <a:ea typeface="Times New Roman" panose="02020603050405020304" pitchFamily="18" charset="0"/>
                <a:cs typeface="Arial" panose="020B0604020202020204" pitchFamily="34" charset="0"/>
              </a:rPr>
              <a:t>1845–1849  </a:t>
            </a:r>
            <a:r>
              <a:rPr lang="ka-GE" dirty="0">
                <a:solidFill>
                  <a:srgbClr val="666666"/>
                </a:solidFill>
                <a:ea typeface="Times New Roman" panose="02020603050405020304" pitchFamily="18" charset="0"/>
                <a:cs typeface="Sylfaen" panose="010A0502050306030303" pitchFamily="18" charset="0"/>
              </a:rPr>
              <a:t>წლებში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ფიტოფტორამ</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თითქმის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სრულად</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გაანადგურა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კარტოფილის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მოსავალი.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მთავრობისა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მრავალი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კეთილ განწყობილი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დახმარების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მიუხედავად</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ასობით</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ათასი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ირლანდიელი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ფაქტიურად</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გადარჩენის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ზღვარზე</a:t>
            </a:r>
            <a:r>
              <a:rPr lang="ka-GE" dirty="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იმყოფებოდა. ამ</a:t>
            </a:r>
            <a:r>
              <a:rPr lang="ka-GE" dirty="0" smtClean="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ეპიზოდს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დიდი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შიმშილი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ან</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ირლანდიური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კარტოფილის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შიმშილი</a:t>
            </a:r>
            <a:r>
              <a:rPr lang="ka-GE" dirty="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ერქვა.რის გამოც</a:t>
            </a:r>
            <a:r>
              <a:rPr lang="ka-GE" dirty="0" smtClean="0">
                <a:solidFill>
                  <a:srgbClr val="666666"/>
                </a:solidFill>
                <a:ea typeface="Times New Roman" panose="02020603050405020304" pitchFamily="18" charset="0"/>
                <a:cs typeface="Arial" panose="020B0604020202020204" pitchFamily="34" charset="0"/>
              </a:rPr>
              <a:t> </a:t>
            </a:r>
            <a:r>
              <a:rPr lang="ka-GE" dirty="0" smtClean="0">
                <a:solidFill>
                  <a:srgbClr val="666666"/>
                </a:solidFill>
                <a:ea typeface="Times New Roman" panose="02020603050405020304" pitchFamily="18" charset="0"/>
                <a:cs typeface="Sylfaen" panose="010A0502050306030303" pitchFamily="18" charset="0"/>
              </a:rPr>
              <a:t>ირლანდიის მოსახლეობის</a:t>
            </a:r>
            <a:r>
              <a:rPr lang="ka-GE" dirty="0" smtClean="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ემიგრაციის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რიცხვი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დიდ</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ბრიტანეთსა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და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შეერთებულ</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შტატებში</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ათჯერ</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გაიზარდა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ცნობილია რომ</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ირლანდიიდან</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ემიგრანტების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წილმა</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აშშ</a:t>
            </a:r>
            <a:r>
              <a:rPr lang="ka-GE" dirty="0">
                <a:solidFill>
                  <a:srgbClr val="666666"/>
                </a:solidFill>
                <a:ea typeface="Times New Roman" panose="02020603050405020304" pitchFamily="18" charset="0"/>
                <a:cs typeface="Arial" panose="020B0604020202020204" pitchFamily="34" charset="0"/>
              </a:rPr>
              <a:t>-</a:t>
            </a:r>
            <a:r>
              <a:rPr lang="ka-GE" dirty="0">
                <a:solidFill>
                  <a:srgbClr val="666666"/>
                </a:solidFill>
                <a:ea typeface="Times New Roman" panose="02020603050405020304" pitchFamily="18" charset="0"/>
                <a:cs typeface="Sylfaen" panose="010A0502050306030303" pitchFamily="18" charset="0"/>
              </a:rPr>
              <a:t>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აღმოსავლეთ</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სანაპიროზე</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მდებარე</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ქალაქების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მოსახლეობაში</a:t>
            </a:r>
            <a:r>
              <a:rPr lang="ka-GE" dirty="0">
                <a:solidFill>
                  <a:srgbClr val="666666"/>
                </a:solidFill>
                <a:ea typeface="Times New Roman" panose="02020603050405020304" pitchFamily="18" charset="0"/>
                <a:cs typeface="Arial" panose="020B0604020202020204" pitchFamily="34" charset="0"/>
              </a:rPr>
              <a:t> 25% -</a:t>
            </a:r>
            <a:r>
              <a:rPr lang="ka-GE" dirty="0">
                <a:solidFill>
                  <a:srgbClr val="666666"/>
                </a:solidFill>
                <a:ea typeface="Times New Roman" panose="02020603050405020304" pitchFamily="18" charset="0"/>
                <a:cs typeface="Sylfaen" panose="010A0502050306030303" pitchFamily="18" charset="0"/>
              </a:rPr>
              <a:t>ს</a:t>
            </a:r>
            <a:r>
              <a:rPr lang="ka-GE" dirty="0">
                <a:solidFill>
                  <a:srgbClr val="666666"/>
                </a:solidFill>
                <a:ea typeface="Times New Roman" panose="02020603050405020304" pitchFamily="18" charset="0"/>
                <a:cs typeface="Arial" panose="020B0604020202020204" pitchFamily="34" charset="0"/>
              </a:rPr>
              <a:t> </a:t>
            </a:r>
            <a:r>
              <a:rPr lang="ka-GE" dirty="0">
                <a:solidFill>
                  <a:srgbClr val="666666"/>
                </a:solidFill>
                <a:ea typeface="Times New Roman" panose="02020603050405020304" pitchFamily="18" charset="0"/>
                <a:cs typeface="Sylfaen" panose="010A0502050306030303" pitchFamily="18" charset="0"/>
              </a:rPr>
              <a:t>მიაღწია</a:t>
            </a:r>
            <a:r>
              <a:rPr lang="ka-GE" dirty="0">
                <a:solidFill>
                  <a:srgbClr val="666666"/>
                </a:solidFill>
                <a:ea typeface="Times New Roman" panose="02020603050405020304" pitchFamily="18" charset="0"/>
                <a:cs typeface="Arial" panose="020B0604020202020204" pitchFamily="34" charset="0"/>
              </a:rPr>
              <a:t>. </a:t>
            </a:r>
            <a:r>
              <a:rPr lang="ka-GE" dirty="0"/>
              <a:t>150-ზე მეტი წლის განმავლობაში მიმდინარეობდა ფიტოფტორას ინტენსიური შესწავლა ბიოლოგიაში, ასევე პოპულაციურ ბიოლოგიაში. ამ დაავადების მცენარეში კულტივირება ბევრ გაურკვევლობას აჩენს,  არ არის ცნობილი როგორ მოქმედებს პოპულაციურ სტრუქტურაზე მისი სიცოცხლისუნარიანობა ცალკეულ ეტაპზე, </a:t>
            </a:r>
            <a:r>
              <a:rPr lang="ka-GE" dirty="0" smtClean="0"/>
              <a:t>როგორია მისი </a:t>
            </a:r>
            <a:r>
              <a:rPr lang="ka-GE" dirty="0"/>
              <a:t>გენეტიკური მექანიზმი აგრესიის ცვალებადობის მხრივ, </a:t>
            </a:r>
            <a:r>
              <a:rPr lang="ka-GE" dirty="0" smtClean="0"/>
              <a:t> კლონური </a:t>
            </a:r>
            <a:r>
              <a:rPr lang="ka-GE" dirty="0"/>
              <a:t>სისტემის გადამრავლება ბუნებრივ პოპულაციაში, როგორ ყალიბდება ვეგეტაციური შეუთანხმობლობა, როგორია მისი როლი კარტოფილის და ტომატის პირველადი დაავადებისას. მიკროორგანიზმი </a:t>
            </a:r>
            <a:r>
              <a:rPr lang="ka-GE" i="1" dirty="0"/>
              <a:t>Phytophtora infestans</a:t>
            </a:r>
            <a:r>
              <a:rPr lang="ka-GE" dirty="0"/>
              <a:t> ადრე  სოკოდ ითვლებოდა, მაგრამ დღეს ოომიცეტების მთელი ჯგუფი არ განიხილება სოკოს სამეფოს შემადგენლობაში,   ახალი კვალიფიკაციის მიხედვით ის გაჰყავთ პროტისტას( Protista ) სამეფოში.</a:t>
            </a:r>
            <a:endParaRPr lang="ru-RU" dirty="0"/>
          </a:p>
          <a:p>
            <a:r>
              <a:rPr lang="ka-GE" dirty="0"/>
              <a:t> </a:t>
            </a:r>
            <a:r>
              <a:rPr lang="ka-GE" dirty="0" smtClean="0">
                <a:solidFill>
                  <a:srgbClr val="666666"/>
                </a:solidFill>
                <a:ea typeface="Times New Roman" panose="02020603050405020304" pitchFamily="18" charset="0"/>
                <a:cs typeface="Arial" panose="020B0604020202020204" pitchFamily="34" charset="0"/>
              </a:rPr>
              <a:t> </a:t>
            </a:r>
            <a:endParaRPr lang="ru-RU" dirty="0"/>
          </a:p>
        </p:txBody>
      </p:sp>
    </p:spTree>
    <p:extLst>
      <p:ext uri="{BB962C8B-B14F-4D97-AF65-F5344CB8AC3E}">
        <p14:creationId xmlns:p14="http://schemas.microsoft.com/office/powerpoint/2010/main" val="558634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40" y="474344"/>
            <a:ext cx="12024359" cy="3416320"/>
          </a:xfrm>
          <a:prstGeom prst="rect">
            <a:avLst/>
          </a:prstGeom>
        </p:spPr>
        <p:txBody>
          <a:bodyPr wrap="square">
            <a:spAutoFit/>
          </a:bodyPr>
          <a:lstStyle/>
          <a:p>
            <a:pPr>
              <a:spcAft>
                <a:spcPts val="0"/>
              </a:spcAft>
            </a:pPr>
            <a:r>
              <a:rPr lang="ka-GE"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a:spcAft>
                <a:spcPts val="0"/>
              </a:spcAft>
            </a:pP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rPr>
              <a:t>განვითარების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rPr>
              <a:t>ციკლი</a:t>
            </a:r>
            <a:endParaRPr lang="ru-RU" dirty="0">
              <a:latin typeface="Times New Roman" panose="02020603050405020304" pitchFamily="18" charset="0"/>
              <a:ea typeface="Times New Roman" panose="02020603050405020304" pitchFamily="18" charset="0"/>
            </a:endParaRPr>
          </a:p>
          <a:p>
            <a:pPr>
              <a:spcAft>
                <a:spcPts val="0"/>
              </a:spcAft>
            </a:pPr>
            <a:r>
              <a:rPr lang="ka-GE" dirty="0" smtClean="0">
                <a:latin typeface="Times New Roman" panose="02020603050405020304" pitchFamily="18" charset="0"/>
                <a:ea typeface="Times New Roman" panose="02020603050405020304" pitchFamily="18" charset="0"/>
                <a:cs typeface="Arial" panose="020B0604020202020204" pitchFamily="34" charset="0"/>
              </a:rPr>
              <a:t>  </a:t>
            </a:r>
          </a:p>
          <a:p>
            <a:pPr algn="just">
              <a:spcAft>
                <a:spcPts val="0"/>
              </a:spcAft>
            </a:pP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en-US"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latin typeface="Times New Roman" panose="02020603050405020304" pitchFamily="18"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ფიტოფტორას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გამომწვევი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აგენტი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ზამთრობს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ოოსპორების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სახით</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ნიადაგში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მცენარეულ</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ნამსხვრევებზე</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თესლებზე</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პომიდვრის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ბადრიჯნის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შემთხვევაში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მიცელიუმის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სახით</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ტუბერში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კარტოფილის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შემთხვევაში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გაზაფხულზე</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როდესაც</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ტენიანობა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ტემპერატურა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იზრდება </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ოოსპორები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იღვრებიან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წარმოქმნიან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საყრდენ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მილებს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სპორანგია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წარმოიქმნება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მილების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ბოლოებზე</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ისინი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ავითარებენ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მოძრავ</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ზოოსპორებს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ფანტელებით</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წვიმის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ნისლის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დროს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ზოოსპორები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აქტიურად</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პასიურად</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შედიან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მცენარეების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არაინფიცირებულ</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ადგილებში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ეს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შეიძლება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იყოს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ფოთლები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ღეროები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ბოლქვნაყოფები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ვრცელდებიან</a:t>
            </a:r>
            <a:r>
              <a:rPr lang="ka-GE" dirty="0" smtClean="0">
                <a:latin typeface="Times New Roman" panose="02020603050405020304" pitchFamily="18"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ისინი</a:t>
            </a:r>
            <a:r>
              <a:rPr lang="ka-GE" dirty="0" smtClean="0">
                <a:latin typeface="Times New Roman" panose="02020603050405020304" pitchFamily="18" charset="0"/>
                <a:ea typeface="Times New Roman" panose="02020603050405020304" pitchFamily="18" charset="0"/>
              </a:rPr>
              <a:t> </a:t>
            </a:r>
            <a:r>
              <a:rPr lang="ka-GE" dirty="0" smtClean="0">
                <a:ea typeface="Times New Roman" panose="02020603050405020304" pitchFamily="18" charset="0"/>
                <a:cs typeface="Sylfaen" panose="010A0502050306030303" pitchFamily="18" charset="0"/>
              </a:rPr>
              <a:t>ქმნიან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ახალ</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მიცელიუმს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რომელიც</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ვითარდება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უჯრედშორის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სივრცეებში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დროთა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განმავლობაში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მიცელიუმი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იზრდება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ფოთლის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ღეროვანი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ქსოვილის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მთელ</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ნაწილში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და</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წარმოქმნის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ზოოსპორანგიოფორებს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რომლებიც</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აჭრელებენ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ეპიდერმისს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გადიან</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სტომატოზებში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107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artofel.org/bolezn/phytophth/image_bol/phyt_cy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930" y="432621"/>
            <a:ext cx="7528585" cy="553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1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озбудитель фитофторы"/>
          <p:cNvPicPr/>
          <p:nvPr/>
        </p:nvPicPr>
        <p:blipFill>
          <a:blip r:embed="rId2">
            <a:extLst>
              <a:ext uri="{28A0092B-C50C-407E-A947-70E740481C1C}">
                <a14:useLocalDpi xmlns:a14="http://schemas.microsoft.com/office/drawing/2010/main" val="0"/>
              </a:ext>
            </a:extLst>
          </a:blip>
          <a:srcRect/>
          <a:stretch>
            <a:fillRect/>
          </a:stretch>
        </p:blipFill>
        <p:spPr bwMode="auto">
          <a:xfrm>
            <a:off x="6174658" y="629266"/>
            <a:ext cx="5486399" cy="4857134"/>
          </a:xfrm>
          <a:prstGeom prst="rect">
            <a:avLst/>
          </a:prstGeom>
          <a:noFill/>
          <a:ln>
            <a:noFill/>
          </a:ln>
        </p:spPr>
      </p:pic>
      <p:pic>
        <p:nvPicPr>
          <p:cNvPr id="3" name="Рисунок 2" descr="კარტოფილის ფიტოფტორა"/>
          <p:cNvPicPr/>
          <p:nvPr/>
        </p:nvPicPr>
        <p:blipFill>
          <a:blip r:embed="rId3">
            <a:extLst>
              <a:ext uri="{28A0092B-C50C-407E-A947-70E740481C1C}">
                <a14:useLocalDpi xmlns:a14="http://schemas.microsoft.com/office/drawing/2010/main" val="0"/>
              </a:ext>
            </a:extLst>
          </a:blip>
          <a:srcRect/>
          <a:stretch>
            <a:fillRect/>
          </a:stretch>
        </p:blipFill>
        <p:spPr bwMode="auto">
          <a:xfrm>
            <a:off x="839675" y="629266"/>
            <a:ext cx="5515896" cy="4857134"/>
          </a:xfrm>
          <a:prstGeom prst="rect">
            <a:avLst/>
          </a:prstGeom>
          <a:noFill/>
          <a:ln>
            <a:noFill/>
          </a:ln>
        </p:spPr>
      </p:pic>
    </p:spTree>
    <p:extLst>
      <p:ext uri="{BB962C8B-B14F-4D97-AF65-F5344CB8AC3E}">
        <p14:creationId xmlns:p14="http://schemas.microsoft.com/office/powerpoint/2010/main" val="3799220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787" y="865240"/>
            <a:ext cx="4385187" cy="387145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32" y="865239"/>
            <a:ext cx="4497873" cy="3871451"/>
          </a:xfrm>
          <a:prstGeom prst="rect">
            <a:avLst/>
          </a:prstGeom>
        </p:spPr>
      </p:pic>
    </p:spTree>
    <p:extLst>
      <p:ext uri="{BB962C8B-B14F-4D97-AF65-F5344CB8AC3E}">
        <p14:creationId xmlns:p14="http://schemas.microsoft.com/office/powerpoint/2010/main" val="305039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3058" y="1087337"/>
            <a:ext cx="10412361" cy="4247317"/>
          </a:xfrm>
          <a:prstGeom prst="rect">
            <a:avLst/>
          </a:prstGeom>
        </p:spPr>
        <p:txBody>
          <a:bodyPr wrap="square">
            <a:spAutoFit/>
          </a:bodyPr>
          <a:lstStyle/>
          <a:p>
            <a:pPr algn="just">
              <a:spcAft>
                <a:spcPts val="0"/>
              </a:spcAft>
            </a:pP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ზოოსპორანგიოფორები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i="1" dirty="0">
                <a:latin typeface="Times New Roman" panose="02020603050405020304" pitchFamily="18" charset="0"/>
                <a:ea typeface="Times New Roman" panose="02020603050405020304" pitchFamily="18" charset="0"/>
                <a:cs typeface="Arial" panose="020B0604020202020204" pitchFamily="34" charset="0"/>
              </a:rPr>
              <a:t>Phytophtora infestans</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ში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არის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მარტივი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ან</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ბოლოში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ტოტი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მათზე</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წარმოიქმნება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ლიმონის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ფორმის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ან</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კვერცხუჯრედის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ზოოსპორანგია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გლუვი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გარსით</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და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გამოხატული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ცხვირით</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აღმოცენებული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ზოოსპორანგია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შეიძლება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ჩამოყალიბდეს</a:t>
            </a:r>
            <a:r>
              <a:rPr lang="ka-GE" dirty="0" smtClean="0">
                <a:latin typeface="Times New Roman" panose="02020603050405020304" pitchFamily="18" charset="0"/>
                <a:ea typeface="Times New Roman" panose="02020603050405020304" pitchFamily="18" charset="0"/>
                <a:cs typeface="Arial" panose="020B0604020202020204" pitchFamily="34" charset="0"/>
              </a:rPr>
              <a:t>:   4</a:t>
            </a:r>
            <a:r>
              <a:rPr lang="ka-GE" baseline="30000" dirty="0" smtClean="0">
                <a:latin typeface="Times New Roman" panose="02020603050405020304" pitchFamily="18" charset="0"/>
                <a:ea typeface="Times New Roman" panose="02020603050405020304" pitchFamily="18" charset="0"/>
                <a:cs typeface="Arial" panose="020B0604020202020204" pitchFamily="34" charset="0"/>
              </a:rPr>
              <a:t>0</a:t>
            </a:r>
            <a:r>
              <a:rPr lang="ka-GE" dirty="0" smtClean="0">
                <a:latin typeface="Times New Roman" panose="02020603050405020304" pitchFamily="18" charset="0"/>
                <a:ea typeface="Times New Roman" panose="02020603050405020304" pitchFamily="18" charset="0"/>
                <a:cs typeface="Arial" panose="020B0604020202020204" pitchFamily="34" charset="0"/>
              </a:rPr>
              <a:t>-12</a:t>
            </a:r>
            <a:r>
              <a:rPr lang="ka-GE" baseline="30000" dirty="0" smtClean="0">
                <a:latin typeface="Times New Roman" panose="02020603050405020304" pitchFamily="18" charset="0"/>
                <a:ea typeface="Times New Roman" panose="02020603050405020304" pitchFamily="18" charset="0"/>
                <a:cs typeface="Arial" panose="020B0604020202020204" pitchFamily="34" charset="0"/>
              </a:rPr>
              <a:t>0</a:t>
            </a:r>
            <a:r>
              <a:rPr lang="ka-GE" dirty="0" smtClean="0">
                <a:latin typeface="Times New Roman" panose="02020603050405020304" pitchFamily="18" charset="0"/>
                <a:ea typeface="Times New Roman" panose="02020603050405020304" pitchFamily="18" charset="0"/>
                <a:cs typeface="Arial" panose="020B0604020202020204" pitchFamily="34" charset="0"/>
              </a:rPr>
              <a:t>C </a:t>
            </a:r>
            <a:r>
              <a:rPr lang="ka-GE" dirty="0">
                <a:ea typeface="Times New Roman" panose="02020603050405020304" pitchFamily="18" charset="0"/>
                <a:cs typeface="Sylfaen" panose="010A0502050306030303" pitchFamily="18" charset="0"/>
              </a:rPr>
              <a:t>ტემპერატურაზე</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მოძრავი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ზოოსპორა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შეიძლება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ჩამოირეცხოს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წვიმით</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და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ქარმა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ნისლის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წვეთების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მეშვეობით</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დააინფიციროს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გარშემო</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ყველაფერი</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smtClean="0">
                <a:ea typeface="Times New Roman" panose="02020603050405020304" pitchFamily="18" charset="0"/>
                <a:cs typeface="Sylfaen" panose="010A0502050306030303" pitchFamily="18" charset="0"/>
              </a:rPr>
              <a:t>ფიტოფტორას</a:t>
            </a:r>
            <a:r>
              <a:rPr lang="ka-GE" dirty="0" smtClean="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განვითარების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ეს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მარტივი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არასექსუალური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ციკლი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შეიძლება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ბევრჯერ</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განმეორდეს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სეზონზე</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გამომწვევის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გამრავლების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დროს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წარმოქმნილი</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სპორების</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რაოდენობა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უბრალოდ</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უზარმაზარია</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latin typeface="Times New Roman" panose="02020603050405020304" pitchFamily="18" charset="0"/>
                <a:ea typeface="Times New Roman" panose="02020603050405020304" pitchFamily="18" charset="0"/>
              </a:rPr>
              <a:t>   </a:t>
            </a:r>
            <a:r>
              <a:rPr lang="ka-GE" dirty="0">
                <a:latin typeface="Times New Roman" panose="02020603050405020304" pitchFamily="18" charset="0"/>
                <a:ea typeface="Times New Roman" panose="02020603050405020304" pitchFamily="18" charset="0"/>
                <a:cs typeface="Arial" panose="020B0604020202020204" pitchFamily="34" charset="0"/>
              </a:rPr>
              <a:t>  </a:t>
            </a:r>
            <a:r>
              <a:rPr lang="ka-GE" dirty="0">
                <a:latin typeface="Times New Roman" panose="02020603050405020304" pitchFamily="18" charset="0"/>
                <a:ea typeface="Times New Roman" panose="02020603050405020304" pitchFamily="18" charset="0"/>
              </a:rPr>
              <a:t> </a:t>
            </a:r>
            <a:r>
              <a:rPr lang="ka-GE" dirty="0">
                <a:latin typeface="Times New Roman" panose="02020603050405020304" pitchFamily="18" charset="0"/>
                <a:ea typeface="Times New Roman" panose="02020603050405020304" pitchFamily="18" charset="0"/>
                <a:cs typeface="Arial" panose="020B0604020202020204" pitchFamily="34" charset="0"/>
              </a:rPr>
              <a:t> </a:t>
            </a:r>
            <a:endParaRPr lang="ru-RU" dirty="0">
              <a:latin typeface="Times New Roman" panose="02020603050405020304" pitchFamily="18" charset="0"/>
              <a:ea typeface="Times New Roman" panose="02020603050405020304" pitchFamily="18" charset="0"/>
            </a:endParaRPr>
          </a:p>
          <a:p>
            <a:pPr algn="just">
              <a:spcAft>
                <a:spcPts val="0"/>
              </a:spcAft>
            </a:pPr>
            <a:r>
              <a:rPr lang="ka-GE" dirty="0">
                <a:ea typeface="Times New Roman" panose="02020603050405020304" pitchFamily="18" charset="0"/>
                <a:cs typeface="Sylfaen" panose="010A0502050306030303" pitchFamily="18" charset="0"/>
              </a:rPr>
              <a:t>დადგენილია</a:t>
            </a:r>
            <a:r>
              <a:rPr lang="ka-GE" dirty="0">
                <a:latin typeface="Times New Roman" panose="02020603050405020304" pitchFamily="18" charset="0"/>
                <a:ea typeface="Times New Roman" panose="02020603050405020304" pitchFamily="18" charset="0"/>
              </a:rPr>
              <a:t>,</a:t>
            </a:r>
            <a:r>
              <a:rPr lang="ka-GE" dirty="0">
                <a:ea typeface="Times New Roman" panose="02020603050405020304" pitchFamily="18" charset="0"/>
              </a:rPr>
              <a:t> </a:t>
            </a:r>
            <a:r>
              <a:rPr lang="ka-GE" dirty="0">
                <a:ea typeface="Times New Roman" panose="02020603050405020304" pitchFamily="18" charset="0"/>
                <a:cs typeface="Sylfaen" panose="010A0502050306030303" pitchFamily="18" charset="0"/>
              </a:rPr>
              <a:t>რომ</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ჰექტარზე</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კარტოფილის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ბუჩქზე</a:t>
            </a:r>
            <a:r>
              <a:rPr lang="ka-GE" dirty="0">
                <a:latin typeface="Times New Roman" panose="02020603050405020304" pitchFamily="18" charset="0"/>
                <a:ea typeface="Times New Roman" panose="02020603050405020304" pitchFamily="18" charset="0"/>
              </a:rPr>
              <a:t> 40 </a:t>
            </a:r>
            <a:r>
              <a:rPr lang="ka-GE" dirty="0">
                <a:ea typeface="Times New Roman" panose="02020603050405020304" pitchFamily="18" charset="0"/>
                <a:cs typeface="Sylfaen" panose="010A0502050306030303" pitchFamily="18" charset="0"/>
              </a:rPr>
              <a:t>ლაქა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წარმოქმნის</a:t>
            </a:r>
            <a:r>
              <a:rPr lang="ka-GE" dirty="0">
                <a:latin typeface="Times New Roman" panose="02020603050405020304" pitchFamily="18" charset="0"/>
                <a:ea typeface="Times New Roman" panose="02020603050405020304" pitchFamily="18" charset="0"/>
              </a:rPr>
              <a:t> 8•1012 </a:t>
            </a:r>
            <a:r>
              <a:rPr lang="ka-GE" dirty="0">
                <a:ea typeface="Times New Roman" panose="02020603050405020304" pitchFamily="18" charset="0"/>
                <a:cs typeface="Sylfaen" panose="010A0502050306030303" pitchFamily="18" charset="0"/>
              </a:rPr>
              <a:t>სპორანგიებს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თითოეული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ქმნის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რამდენიმე</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ათეულ</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ზოოსპორას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ან</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ახალ</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ყლორტს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უსქესობის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გარდა</a:t>
            </a:r>
            <a:r>
              <a:rPr lang="ka-GE" dirty="0">
                <a:latin typeface="Times New Roman" panose="02020603050405020304" pitchFamily="18" charset="0"/>
                <a:ea typeface="Times New Roman" panose="02020603050405020304" pitchFamily="18" charset="0"/>
              </a:rPr>
              <a:t>, </a:t>
            </a:r>
            <a:r>
              <a:rPr lang="ka-GE" i="1" dirty="0">
                <a:latin typeface="Times New Roman" panose="02020603050405020304" pitchFamily="18" charset="0"/>
                <a:ea typeface="Times New Roman" panose="02020603050405020304" pitchFamily="18" charset="0"/>
              </a:rPr>
              <a:t>Phytophtora infestans</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ასევე</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შეუძლია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სქესობრივი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გამრავლება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მისთვის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აუცილებელია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რომ</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არსებობდეს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პოპულაციაში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ორი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ტიპის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დაწყვილების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ნიმუშები</a:t>
            </a:r>
            <a:r>
              <a:rPr lang="ka-GE" dirty="0">
                <a:latin typeface="Times New Roman" panose="02020603050405020304" pitchFamily="18" charset="0"/>
                <a:ea typeface="Times New Roman" panose="02020603050405020304" pitchFamily="18" charset="0"/>
              </a:rPr>
              <a:t> - </a:t>
            </a:r>
            <a:r>
              <a:rPr lang="ka-GE" dirty="0">
                <a:ea typeface="Times New Roman" panose="02020603050405020304" pitchFamily="18" charset="0"/>
                <a:cs typeface="Sylfaen" panose="010A0502050306030303" pitchFamily="18" charset="0"/>
              </a:rPr>
              <a:t>მათ</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პირობითად</a:t>
            </a:r>
            <a:r>
              <a:rPr lang="ka-GE" dirty="0">
                <a:latin typeface="Times New Roman" panose="02020603050405020304" pitchFamily="18" charset="0"/>
                <a:ea typeface="Times New Roman" panose="02020603050405020304" pitchFamily="18" charset="0"/>
              </a:rPr>
              <a:t> A1 </a:t>
            </a:r>
            <a:r>
              <a:rPr lang="ka-GE" dirty="0">
                <a:ea typeface="Times New Roman" panose="02020603050405020304" pitchFamily="18" charset="0"/>
                <a:cs typeface="Sylfaen" panose="010A0502050306030303" pitchFamily="18" charset="0"/>
              </a:rPr>
              <a:t>და</a:t>
            </a:r>
            <a:r>
              <a:rPr lang="ka-GE" dirty="0">
                <a:latin typeface="Times New Roman" panose="02020603050405020304" pitchFamily="18" charset="0"/>
                <a:ea typeface="Times New Roman" panose="02020603050405020304" pitchFamily="18" charset="0"/>
              </a:rPr>
              <a:t> A2 </a:t>
            </a:r>
            <a:r>
              <a:rPr lang="ka-GE" dirty="0">
                <a:ea typeface="Times New Roman" panose="02020603050405020304" pitchFamily="18" charset="0"/>
                <a:cs typeface="Sylfaen" panose="010A0502050306030303" pitchFamily="18" charset="0"/>
              </a:rPr>
              <a:t>უწოდებენ</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ერთი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ქმნის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ოოგონიას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ეს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არის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ქალის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გამეტების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წყარო</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ხოლო</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მეორე</a:t>
            </a:r>
            <a:r>
              <a:rPr lang="ka-GE" dirty="0">
                <a:latin typeface="Times New Roman" panose="02020603050405020304" pitchFamily="18" charset="0"/>
                <a:ea typeface="Times New Roman" panose="02020603050405020304" pitchFamily="18" charset="0"/>
              </a:rPr>
              <a:t> - </a:t>
            </a:r>
            <a:r>
              <a:rPr lang="ka-GE" dirty="0">
                <a:ea typeface="Times New Roman" panose="02020603050405020304" pitchFamily="18" charset="0"/>
                <a:cs typeface="Sylfaen" panose="010A0502050306030303" pitchFamily="18" charset="0"/>
              </a:rPr>
              <a:t>ანტერიდიას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ეს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არის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მამრობითი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გამეტების</a:t>
            </a:r>
            <a:r>
              <a:rPr lang="ka-GE" b="1" dirty="0">
                <a:solidFill>
                  <a:srgbClr val="666666"/>
                </a:solidFill>
                <a:latin typeface="Times New Roman" panose="02020603050405020304" pitchFamily="18" charset="0"/>
                <a:ea typeface="Times New Roman" panose="02020603050405020304" pitchFamily="18" charset="0"/>
                <a:cs typeface="Arial" panose="020B0604020202020204" pitchFamily="34" charset="0"/>
              </a:rPr>
              <a:t> </a:t>
            </a:r>
            <a:r>
              <a:rPr lang="ka-GE" dirty="0">
                <a:ea typeface="Times New Roman" panose="02020603050405020304" pitchFamily="18" charset="0"/>
                <a:cs typeface="Sylfaen" panose="010A0502050306030303" pitchFamily="18" charset="0"/>
              </a:rPr>
              <a:t>წყარო</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სასქესო</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უჯრედების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შერწყმის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შემდეგ</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წარმოიქმნება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სქელი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გარსის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მქონე</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ოოსპორი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რომელსაც</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შეუძლია</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გადარჩეს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ხანგრძლივი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გვალვით</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ხოლო</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ფიტოფთორას</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ზოგიერთ</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რასაში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დაბალი</a:t>
            </a:r>
            <a:r>
              <a:rPr lang="ka-GE" dirty="0">
                <a:latin typeface="Times New Roman" panose="02020603050405020304" pitchFamily="18" charset="0"/>
                <a:ea typeface="Times New Roman" panose="02020603050405020304" pitchFamily="18" charset="0"/>
              </a:rPr>
              <a:t> </a:t>
            </a:r>
            <a:r>
              <a:rPr lang="ka-GE" dirty="0">
                <a:ea typeface="Times New Roman" panose="02020603050405020304" pitchFamily="18" charset="0"/>
                <a:cs typeface="Sylfaen" panose="010A0502050306030303" pitchFamily="18" charset="0"/>
              </a:rPr>
              <a:t>ტემპერატურაზეც</a:t>
            </a:r>
            <a:r>
              <a:rPr lang="ka-GE" dirty="0">
                <a:latin typeface="Times New Roman" panose="02020603050405020304" pitchFamily="18" charset="0"/>
                <a:ea typeface="Times New Roman" panose="02020603050405020304" pitchFamily="18" charset="0"/>
              </a:rPr>
              <a:t>. </a:t>
            </a:r>
            <a:r>
              <a:rPr lang="ka-GE" dirty="0" smtClean="0"/>
              <a:t> </a:t>
            </a:r>
            <a:endParaRPr lang="ru-RU" dirty="0"/>
          </a:p>
        </p:txBody>
      </p:sp>
    </p:spTree>
    <p:extLst>
      <p:ext uri="{BB962C8B-B14F-4D97-AF65-F5344CB8AC3E}">
        <p14:creationId xmlns:p14="http://schemas.microsoft.com/office/powerpoint/2010/main" val="425067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9871" y="0"/>
            <a:ext cx="9311147" cy="3693319"/>
          </a:xfrm>
          <a:prstGeom prst="rect">
            <a:avLst/>
          </a:prstGeom>
        </p:spPr>
        <p:txBody>
          <a:bodyPr wrap="square">
            <a:spAutoFit/>
          </a:bodyPr>
          <a:lstStyle/>
          <a:p>
            <a:pPr>
              <a:spcAft>
                <a:spcPts val="0"/>
              </a:spcAft>
            </a:pPr>
            <a:r>
              <a:rPr lang="ka-GE" dirty="0" smtClean="0">
                <a:solidFill>
                  <a:srgbClr val="000000"/>
                </a:solidFill>
                <a:ea typeface="Times New Roman" panose="02020603050405020304" pitchFamily="18" charset="0"/>
                <a:cs typeface="Sylfaen" panose="010A0502050306030303" pitchFamily="18" charset="0"/>
              </a:rPr>
              <a:t>  </a:t>
            </a:r>
          </a:p>
          <a:p>
            <a:pPr>
              <a:spcAft>
                <a:spcPts val="0"/>
              </a:spcAft>
            </a:pPr>
            <a:endParaRPr lang="ka-GE" dirty="0">
              <a:solidFill>
                <a:srgbClr val="000000"/>
              </a:solidFill>
              <a:ea typeface="Times New Roman" panose="02020603050405020304" pitchFamily="18" charset="0"/>
              <a:cs typeface="Sylfaen" panose="010A0502050306030303" pitchFamily="18" charset="0"/>
            </a:endParaRPr>
          </a:p>
          <a:p>
            <a:pPr>
              <a:spcAft>
                <a:spcPts val="0"/>
              </a:spcAft>
            </a:pPr>
            <a:r>
              <a:rPr lang="ka-GE" dirty="0" smtClean="0">
                <a:solidFill>
                  <a:srgbClr val="000000"/>
                </a:solidFill>
                <a:ea typeface="Times New Roman" panose="02020603050405020304" pitchFamily="18" charset="0"/>
                <a:cs typeface="Sylfaen" panose="010A0502050306030303" pitchFamily="18" charset="0"/>
              </a:rPr>
              <a:t>   </a:t>
            </a:r>
          </a:p>
          <a:p>
            <a:pPr algn="just">
              <a:spcAft>
                <a:spcPts val="0"/>
              </a:spcAft>
            </a:pPr>
            <a:r>
              <a:rPr lang="ka-GE" dirty="0" smtClean="0">
                <a:solidFill>
                  <a:srgbClr val="000000"/>
                </a:solidFill>
                <a:ea typeface="Times New Roman" panose="02020603050405020304" pitchFamily="18" charset="0"/>
                <a:cs typeface="Sylfaen" panose="010A0502050306030303" pitchFamily="18" charset="0"/>
              </a:rPr>
              <a:t>     არსებობს ასევე </a:t>
            </a:r>
            <a:r>
              <a:rPr lang="ka-GE" dirty="0">
                <a:solidFill>
                  <a:srgbClr val="000000"/>
                </a:solidFill>
                <a:ea typeface="Times New Roman" panose="02020603050405020304" pitchFamily="18" charset="0"/>
                <a:cs typeface="Sylfaen" panose="010A0502050306030303" pitchFamily="18" charset="0"/>
              </a:rPr>
              <a:t>ლაბორატორიული შეფასების მეთოდი, რომელიც ზოგიერთ ქვეყანაში იქნა მიღებული და განიხილება როგორც პათოგენის გამძლეობის </a:t>
            </a:r>
            <a:r>
              <a:rPr lang="ka-GE" dirty="0" smtClean="0">
                <a:solidFill>
                  <a:srgbClr val="000000"/>
                </a:solidFill>
                <a:ea typeface="Times New Roman" panose="02020603050405020304" pitchFamily="18" charset="0"/>
                <a:cs typeface="Sylfaen" panose="010A0502050306030303" pitchFamily="18" charset="0"/>
              </a:rPr>
              <a:t>ტესტირება, </a:t>
            </a:r>
            <a:r>
              <a:rPr lang="ka-GE" dirty="0">
                <a:solidFill>
                  <a:srgbClr val="000000"/>
                </a:solidFill>
                <a:ea typeface="Times New Roman" panose="02020603050405020304" pitchFamily="18" charset="0"/>
                <a:cs typeface="Sylfaen" panose="010A0502050306030303" pitchFamily="18" charset="0"/>
              </a:rPr>
              <a:t>ფოთლის </a:t>
            </a:r>
            <a:r>
              <a:rPr lang="ka-GE" dirty="0" smtClean="0">
                <a:solidFill>
                  <a:srgbClr val="000000"/>
                </a:solidFill>
                <a:ea typeface="Times New Roman" panose="02020603050405020304" pitchFamily="18" charset="0"/>
                <a:cs typeface="Sylfaen" panose="010A0502050306030303" pitchFamily="18" charset="0"/>
              </a:rPr>
              <a:t>ნეკროზულ  ადგილზე და სპორების </a:t>
            </a:r>
            <a:r>
              <a:rPr lang="ka-GE" dirty="0">
                <a:solidFill>
                  <a:srgbClr val="000000"/>
                </a:solidFill>
                <a:ea typeface="Times New Roman" panose="02020603050405020304" pitchFamily="18" charset="0"/>
                <a:cs typeface="Sylfaen" panose="010A0502050306030303" pitchFamily="18" charset="0"/>
              </a:rPr>
              <a:t>გავრცელების ინტესივობის ვიზუალური შეფასება.  მეთოდის უარყოფითი მხარეა ინფექციური ციკლის შესწავლილი პარამეტრების სიმცირე.                                                                                                                 </a:t>
            </a:r>
            <a:endParaRPr lang="ru-RU" sz="2000" dirty="0" smtClean="0">
              <a:effectLst/>
              <a:latin typeface="Times New Roman" panose="02020603050405020304" pitchFamily="18" charset="0"/>
              <a:ea typeface="Times New Roman" panose="02020603050405020304" pitchFamily="18" charset="0"/>
            </a:endParaRPr>
          </a:p>
          <a:p>
            <a:pPr algn="just">
              <a:spcAft>
                <a:spcPts val="0"/>
              </a:spcAft>
            </a:pPr>
            <a:r>
              <a:rPr lang="ka-GE" dirty="0" smtClean="0">
                <a:solidFill>
                  <a:srgbClr val="000000"/>
                </a:solidFill>
                <a:ea typeface="Times New Roman" panose="02020603050405020304" pitchFamily="18" charset="0"/>
                <a:cs typeface="Sylfaen" panose="010A0502050306030303" pitchFamily="18" charset="0"/>
              </a:rPr>
              <a:t>ეს არის ლაბორატორიული- </a:t>
            </a:r>
            <a:r>
              <a:rPr lang="ka-GE" dirty="0">
                <a:solidFill>
                  <a:srgbClr val="000000"/>
                </a:solidFill>
                <a:ea typeface="Times New Roman" panose="02020603050405020304" pitchFamily="18" charset="0"/>
                <a:cs typeface="Sylfaen" panose="010A0502050306030303" pitchFamily="18" charset="0"/>
              </a:rPr>
              <a:t>ველის მეთოდი,რომელიც ემყარება კარტოფილის ცალკეული ფოთლების ერთობლივ გამოყენებას, ხელოვნურ ინფექციას  და მათემატიკურ მოდელს, რომელიც გულისხმობს დაავადების განვითარებას სტანდარტულ მეტეოროლოგიურ პირობებში, პირველად  ინფექციას მოცემულ დონეზე.</a:t>
            </a:r>
            <a:endParaRPr lang="ru-RU" dirty="0"/>
          </a:p>
        </p:txBody>
      </p:sp>
      <p:pic>
        <p:nvPicPr>
          <p:cNvPr id="3" name="Рисунок 2"/>
          <p:cNvPicPr/>
          <p:nvPr/>
        </p:nvPicPr>
        <p:blipFill rotWithShape="1">
          <a:blip r:embed="rId2"/>
          <a:srcRect l="20737" t="44470" r="32550" b="16571"/>
          <a:stretch/>
        </p:blipFill>
        <p:spPr bwMode="auto">
          <a:xfrm>
            <a:off x="2290917" y="4168876"/>
            <a:ext cx="5527778" cy="22712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69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650</TotalTime>
  <Words>1114</Words>
  <Application>Microsoft Office PowerPoint</Application>
  <PresentationFormat>Произвольный</PresentationFormat>
  <Paragraphs>107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Легкий дым</vt:lpstr>
      <vt:lpstr>სემინარი: 1.  კარტოფილი და ფიტოფტორა  2. მიკროკლიმატური მიმოხილვა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მადლობა</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სემინარი</dc:title>
  <dc:creator>nan</dc:creator>
  <cp:lastModifiedBy>user</cp:lastModifiedBy>
  <cp:revision>55</cp:revision>
  <dcterms:created xsi:type="dcterms:W3CDTF">2021-05-20T07:01:45Z</dcterms:created>
  <dcterms:modified xsi:type="dcterms:W3CDTF">2021-05-27T08:31:57Z</dcterms:modified>
</cp:coreProperties>
</file>