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8" r:id="rId2"/>
    <p:sldId id="280" r:id="rId3"/>
    <p:sldId id="281" r:id="rId4"/>
    <p:sldId id="264" r:id="rId5"/>
    <p:sldId id="260" r:id="rId6"/>
    <p:sldId id="282" r:id="rId7"/>
    <p:sldId id="263" r:id="rId8"/>
    <p:sldId id="262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83" r:id="rId22"/>
  </p:sldIdLst>
  <p:sldSz cx="12192000" cy="6858000"/>
  <p:notesSz cx="6858000" cy="9144000"/>
  <p:defaultTextStyle>
    <a:defPPr>
      <a:defRPr lang="ka-G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207E-F2AC-4975-989D-14753615F052}" type="datetimeFigureOut">
              <a:rPr lang="ka-GE" smtClean="0"/>
              <a:t>18.05.2021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1201-4D95-4E48-9DE8-19A4B545F550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52410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207E-F2AC-4975-989D-14753615F052}" type="datetimeFigureOut">
              <a:rPr lang="ka-GE" smtClean="0"/>
              <a:t>18.05.2021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1201-4D95-4E48-9DE8-19A4B545F550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64984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207E-F2AC-4975-989D-14753615F052}" type="datetimeFigureOut">
              <a:rPr lang="ka-GE" smtClean="0"/>
              <a:t>18.05.2021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1201-4D95-4E48-9DE8-19A4B545F550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74029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207E-F2AC-4975-989D-14753615F052}" type="datetimeFigureOut">
              <a:rPr lang="ka-GE" smtClean="0"/>
              <a:t>18.05.2021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1201-4D95-4E48-9DE8-19A4B545F550}" type="slidenum">
              <a:rPr lang="ka-GE" smtClean="0"/>
              <a:t>‹#›</a:t>
            </a:fld>
            <a:endParaRPr lang="ka-GE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4515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207E-F2AC-4975-989D-14753615F052}" type="datetimeFigureOut">
              <a:rPr lang="ka-GE" smtClean="0"/>
              <a:t>18.05.2021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1201-4D95-4E48-9DE8-19A4B545F550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1598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207E-F2AC-4975-989D-14753615F052}" type="datetimeFigureOut">
              <a:rPr lang="ka-GE" smtClean="0"/>
              <a:t>18.05.2021</a:t>
            </a:fld>
            <a:endParaRPr lang="ka-G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1201-4D95-4E48-9DE8-19A4B545F550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36114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207E-F2AC-4975-989D-14753615F052}" type="datetimeFigureOut">
              <a:rPr lang="ka-GE" smtClean="0"/>
              <a:t>18.05.2021</a:t>
            </a:fld>
            <a:endParaRPr lang="ka-G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1201-4D95-4E48-9DE8-19A4B545F550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929490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207E-F2AC-4975-989D-14753615F052}" type="datetimeFigureOut">
              <a:rPr lang="ka-GE" smtClean="0"/>
              <a:t>18.05.2021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1201-4D95-4E48-9DE8-19A4B545F550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147101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207E-F2AC-4975-989D-14753615F052}" type="datetimeFigureOut">
              <a:rPr lang="ka-GE" smtClean="0"/>
              <a:t>18.05.2021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1201-4D95-4E48-9DE8-19A4B545F550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75997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207E-F2AC-4975-989D-14753615F052}" type="datetimeFigureOut">
              <a:rPr lang="ka-GE" smtClean="0"/>
              <a:t>18.05.2021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1201-4D95-4E48-9DE8-19A4B545F550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16788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207E-F2AC-4975-989D-14753615F052}" type="datetimeFigureOut">
              <a:rPr lang="ka-GE" smtClean="0"/>
              <a:t>18.05.2021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1201-4D95-4E48-9DE8-19A4B545F550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9788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207E-F2AC-4975-989D-14753615F052}" type="datetimeFigureOut">
              <a:rPr lang="ka-GE" smtClean="0"/>
              <a:t>18.05.2021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1201-4D95-4E48-9DE8-19A4B545F550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33423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207E-F2AC-4975-989D-14753615F052}" type="datetimeFigureOut">
              <a:rPr lang="ka-GE" smtClean="0"/>
              <a:t>18.05.2021</a:t>
            </a:fld>
            <a:endParaRPr lang="ka-G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1201-4D95-4E48-9DE8-19A4B545F550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53923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207E-F2AC-4975-989D-14753615F052}" type="datetimeFigureOut">
              <a:rPr lang="ka-GE" smtClean="0"/>
              <a:t>18.05.2021</a:t>
            </a:fld>
            <a:endParaRPr lang="ka-G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1201-4D95-4E48-9DE8-19A4B545F550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39648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207E-F2AC-4975-989D-14753615F052}" type="datetimeFigureOut">
              <a:rPr lang="ka-GE" smtClean="0"/>
              <a:t>18.05.2021</a:t>
            </a:fld>
            <a:endParaRPr lang="ka-G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1201-4D95-4E48-9DE8-19A4B545F550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36624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207E-F2AC-4975-989D-14753615F052}" type="datetimeFigureOut">
              <a:rPr lang="ka-GE" smtClean="0"/>
              <a:t>18.05.2021</a:t>
            </a:fld>
            <a:endParaRPr lang="ka-G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1201-4D95-4E48-9DE8-19A4B545F550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62749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207E-F2AC-4975-989D-14753615F052}" type="datetimeFigureOut">
              <a:rPr lang="ka-GE" smtClean="0"/>
              <a:t>18.05.2021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1201-4D95-4E48-9DE8-19A4B545F550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07837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BA3207E-F2AC-4975-989D-14753615F052}" type="datetimeFigureOut">
              <a:rPr lang="ka-GE" smtClean="0"/>
              <a:t>18.05.2021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01201-4D95-4E48-9DE8-19A4B545F550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510622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2563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ka-GE" sz="3600" b="1" dirty="0" smtClean="0">
                <a:solidFill>
                  <a:srgbClr val="FF0000"/>
                </a:solidFill>
              </a:rPr>
              <a:t>სემინარი თემაზე:</a:t>
            </a:r>
          </a:p>
          <a:p>
            <a:pPr marL="0" indent="0" algn="ctr">
              <a:buNone/>
            </a:pPr>
            <a:r>
              <a:rPr lang="ka-GE" sz="5400" b="1" dirty="0" smtClean="0">
                <a:solidFill>
                  <a:srgbClr val="FF0000"/>
                </a:solidFill>
              </a:rPr>
              <a:t>კოლხეთის დაბლობის ფლორის გლობალური და საქართველოს წითელი ნუსხის სახეობები</a:t>
            </a:r>
          </a:p>
          <a:p>
            <a:pPr marL="0" indent="0">
              <a:buNone/>
            </a:pPr>
            <a:endParaRPr lang="ka-GE" sz="54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ka-GE" sz="1400" b="1" dirty="0" smtClean="0">
                <a:solidFill>
                  <a:srgbClr val="FF0000"/>
                </a:solidFill>
              </a:rPr>
              <a:t>იზოლდა მაჭუტაძე</a:t>
            </a:r>
          </a:p>
          <a:p>
            <a:pPr marL="0" indent="0" algn="r">
              <a:buNone/>
            </a:pPr>
            <a:r>
              <a:rPr lang="ka-GE" sz="1400" b="1" dirty="0" smtClean="0">
                <a:solidFill>
                  <a:srgbClr val="FF0000"/>
                </a:solidFill>
              </a:rPr>
              <a:t>კოლხეთის ტორფნარებისა და წყლის ეკოსისტემების </a:t>
            </a:r>
          </a:p>
          <a:p>
            <a:pPr marL="0" indent="0" algn="r">
              <a:buNone/>
            </a:pPr>
            <a:r>
              <a:rPr lang="ka-GE" sz="1400" b="1" dirty="0" smtClean="0">
                <a:solidFill>
                  <a:srgbClr val="FF0000"/>
                </a:solidFill>
              </a:rPr>
              <a:t>კონსერვაციის განყოფილების ხელმძღვანელი</a:t>
            </a:r>
          </a:p>
          <a:p>
            <a:pPr marL="0" indent="0" algn="r">
              <a:buNone/>
            </a:pPr>
            <a:r>
              <a:rPr lang="ka-GE" sz="1400" b="1" dirty="0" smtClean="0">
                <a:solidFill>
                  <a:srgbClr val="FF0000"/>
                </a:solidFill>
              </a:rPr>
              <a:t>უვადო მთავარი მეცნიერი </a:t>
            </a:r>
          </a:p>
          <a:p>
            <a:pPr marL="0" indent="0" algn="r">
              <a:buNone/>
            </a:pP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https://www.bsu.edu.ge/text_images/en_pic_2081_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0684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627" y="0"/>
            <a:ext cx="31924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100" i="1" dirty="0" err="1"/>
              <a:t>Otanthus</a:t>
            </a:r>
            <a:r>
              <a:rPr lang="en-US" sz="3100" i="1" dirty="0"/>
              <a:t> </a:t>
            </a:r>
            <a:r>
              <a:rPr lang="en-US" sz="3100" i="1" dirty="0" err="1"/>
              <a:t>maritimus</a:t>
            </a:r>
            <a:r>
              <a:rPr lang="ka-GE" sz="3100" i="1" dirty="0"/>
              <a:t>  </a:t>
            </a:r>
            <a:r>
              <a:rPr lang="en-US" sz="3100" dirty="0"/>
              <a:t>(L.) </a:t>
            </a:r>
            <a:r>
              <a:rPr lang="en-US" sz="3100" dirty="0" err="1"/>
              <a:t>Hoffingg</a:t>
            </a:r>
            <a:r>
              <a:rPr lang="en-US" sz="3100" dirty="0"/>
              <a:t> &amp; Link</a:t>
            </a:r>
            <a:r>
              <a:rPr lang="en-US" sz="3100" i="1" dirty="0"/>
              <a:t> - </a:t>
            </a:r>
            <a:r>
              <a:rPr lang="ka-GE" sz="3100" i="1" dirty="0"/>
              <a:t>ზღვისპირეთის </a:t>
            </a:r>
            <a:r>
              <a:rPr lang="ka-GE" sz="3100" i="1" dirty="0" err="1"/>
              <a:t>ოთანთუსი</a:t>
            </a:r>
            <a:r>
              <a:rPr lang="ka-GE" sz="3100" dirty="0" smtClean="0">
                <a:effectLst/>
              </a:rPr>
              <a:t/>
            </a:r>
            <a:br>
              <a:rPr lang="ka-GE" sz="3100" dirty="0" smtClean="0">
                <a:effectLst/>
              </a:rPr>
            </a:br>
            <a:r>
              <a:rPr lang="ka-GE" sz="3100" dirty="0"/>
              <a:t>კატეგორია: გადაშენების  წინაშე მყოფი </a:t>
            </a:r>
            <a:r>
              <a:rPr lang="en-US" sz="3100" dirty="0"/>
              <a:t>Critically Endangered (CR)</a:t>
            </a:r>
            <a:r>
              <a:rPr lang="ka-GE" dirty="0"/>
              <a:t/>
            </a:r>
            <a:br>
              <a:rPr lang="ka-GE" dirty="0"/>
            </a:br>
            <a:endParaRPr lang="ka-GE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 dirty="0"/>
          </a:p>
        </p:txBody>
      </p:sp>
      <p:pic>
        <p:nvPicPr>
          <p:cNvPr id="4" name="Picture 1" descr="Fo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0064" y="2617107"/>
            <a:ext cx="7298953" cy="363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8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100" i="1" dirty="0" err="1"/>
              <a:t>Cakile</a:t>
            </a:r>
            <a:r>
              <a:rPr lang="en-US" sz="3100" i="1" dirty="0"/>
              <a:t> </a:t>
            </a:r>
            <a:r>
              <a:rPr lang="en-US" sz="3100" i="1" dirty="0" err="1"/>
              <a:t>euxina</a:t>
            </a:r>
            <a:r>
              <a:rPr lang="en-US" sz="3100" i="1" dirty="0"/>
              <a:t> </a:t>
            </a:r>
            <a:r>
              <a:rPr lang="en-US" sz="3100" dirty="0" err="1"/>
              <a:t>Pobed</a:t>
            </a:r>
            <a:r>
              <a:rPr lang="en-US" sz="3100" dirty="0"/>
              <a:t>. </a:t>
            </a:r>
            <a:r>
              <a:rPr lang="ka-GE" sz="3100" dirty="0"/>
              <a:t>- </a:t>
            </a:r>
            <a:r>
              <a:rPr lang="ka-GE" sz="3100" dirty="0" err="1"/>
              <a:t>ევქსინის</a:t>
            </a:r>
            <a:r>
              <a:rPr lang="ka-GE" sz="3100" dirty="0"/>
              <a:t> </a:t>
            </a:r>
            <a:r>
              <a:rPr lang="ka-GE" sz="3100" dirty="0" err="1"/>
              <a:t>კაკილე</a:t>
            </a:r>
            <a:r>
              <a:rPr lang="ka-GE" sz="3100" dirty="0" smtClean="0">
                <a:effectLst/>
              </a:rPr>
              <a:t/>
            </a:r>
            <a:br>
              <a:rPr lang="ka-GE" sz="3100" dirty="0" smtClean="0">
                <a:effectLst/>
              </a:rPr>
            </a:br>
            <a:r>
              <a:rPr lang="ka-GE" sz="3100" dirty="0"/>
              <a:t>კატეგორია</a:t>
            </a:r>
            <a:r>
              <a:rPr lang="en-US" sz="3100" dirty="0"/>
              <a:t>: </a:t>
            </a:r>
            <a:r>
              <a:rPr lang="ka-GE" sz="3100" dirty="0"/>
              <a:t>გადაშენების  წინაშე მყოფი </a:t>
            </a:r>
            <a:r>
              <a:rPr lang="en-US" sz="3100" dirty="0"/>
              <a:t>Critically Endangered (CR)</a:t>
            </a:r>
            <a:r>
              <a:rPr lang="ka-GE" dirty="0"/>
              <a:t/>
            </a:r>
            <a:br>
              <a:rPr lang="ka-GE" dirty="0"/>
            </a:br>
            <a:endParaRPr lang="ka-GE" dirty="0"/>
          </a:p>
        </p:txBody>
      </p:sp>
      <p:pic>
        <p:nvPicPr>
          <p:cNvPr id="4" name="Рисунок 1" descr="C:\Users\user\Desktop\bolo duna\100D3000\DSC_001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80743" y="2273921"/>
            <a:ext cx="6281911" cy="411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3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ka-GE" sz="3100" i="1" dirty="0" err="1"/>
              <a:t>Convolvulus</a:t>
            </a:r>
            <a:r>
              <a:rPr lang="ka-GE" sz="3100" i="1" dirty="0"/>
              <a:t> </a:t>
            </a:r>
            <a:r>
              <a:rPr lang="ka-GE" sz="3100" i="1" dirty="0" err="1"/>
              <a:t>persicus</a:t>
            </a:r>
            <a:r>
              <a:rPr lang="ka-GE" sz="3100" i="1" dirty="0"/>
              <a:t> L.</a:t>
            </a:r>
            <a:r>
              <a:rPr lang="en-US" sz="3100" i="1" dirty="0"/>
              <a:t> - </a:t>
            </a:r>
            <a:r>
              <a:rPr lang="ka-GE" sz="3100" dirty="0"/>
              <a:t>სპარსული ხვართქლა</a:t>
            </a:r>
            <a:r>
              <a:rPr lang="ka-GE" sz="3100" i="1" dirty="0"/>
              <a:t> </a:t>
            </a:r>
            <a:r>
              <a:rPr lang="ka-GE" sz="3100" dirty="0" smtClean="0">
                <a:effectLst/>
              </a:rPr>
              <a:t/>
            </a:r>
            <a:br>
              <a:rPr lang="ka-GE" sz="3100" dirty="0" smtClean="0">
                <a:effectLst/>
              </a:rPr>
            </a:br>
            <a:r>
              <a:rPr lang="ka-GE" sz="3100" dirty="0"/>
              <a:t>კატეგორია: გადაშენების  წინაშე მყოფი </a:t>
            </a:r>
            <a:r>
              <a:rPr lang="ka-GE" sz="3100" dirty="0" err="1"/>
              <a:t>Critically</a:t>
            </a:r>
            <a:r>
              <a:rPr lang="ka-GE" sz="3100" dirty="0"/>
              <a:t> </a:t>
            </a:r>
            <a:r>
              <a:rPr lang="ka-GE" sz="3100" dirty="0" err="1"/>
              <a:t>Endangered</a:t>
            </a:r>
            <a:r>
              <a:rPr lang="ka-GE" sz="3100" dirty="0"/>
              <a:t> (</a:t>
            </a:r>
            <a:r>
              <a:rPr lang="ka-GE" sz="3100" dirty="0" err="1"/>
              <a:t>CR</a:t>
            </a:r>
            <a:r>
              <a:rPr lang="ka-GE" sz="3100" dirty="0"/>
              <a:t>)</a:t>
            </a:r>
            <a:br>
              <a:rPr lang="ka-GE" sz="3100" dirty="0"/>
            </a:br>
            <a:r>
              <a:rPr lang="ka-GE" sz="3100" dirty="0"/>
              <a:t>კრიტერიუმი: </a:t>
            </a:r>
            <a:r>
              <a:rPr lang="ka-GE" sz="3100" dirty="0" err="1"/>
              <a:t>C1a</a:t>
            </a:r>
            <a:r>
              <a:rPr lang="ka-GE" sz="3100" dirty="0"/>
              <a:t>(i)</a:t>
            </a:r>
            <a:br>
              <a:rPr lang="ka-GE" sz="3100" dirty="0"/>
            </a:br>
            <a:endParaRPr lang="ka-GE" sz="3100" dirty="0"/>
          </a:p>
        </p:txBody>
      </p:sp>
      <p:pic>
        <p:nvPicPr>
          <p:cNvPr id="4" name="Picture 4" descr="Fi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96422" y="2052638"/>
            <a:ext cx="6960931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6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ka-GE" sz="3600" i="1" dirty="0" err="1"/>
              <a:t>Argusia</a:t>
            </a:r>
            <a:r>
              <a:rPr lang="ka-GE" sz="3600" i="1" dirty="0"/>
              <a:t>  </a:t>
            </a:r>
            <a:r>
              <a:rPr lang="ka-GE" sz="3600" i="1" dirty="0" err="1"/>
              <a:t>sibirica</a:t>
            </a:r>
            <a:r>
              <a:rPr lang="ka-GE" sz="3600" i="1" dirty="0"/>
              <a:t> </a:t>
            </a:r>
            <a:r>
              <a:rPr lang="ka-GE" sz="3600" dirty="0"/>
              <a:t>(L.) </a:t>
            </a:r>
            <a:r>
              <a:rPr lang="en-US" sz="3600" dirty="0"/>
              <a:t>Dandy</a:t>
            </a:r>
            <a:r>
              <a:rPr lang="en-US" sz="3600" i="1" dirty="0"/>
              <a:t> - </a:t>
            </a:r>
            <a:r>
              <a:rPr lang="ka-GE" sz="3600" dirty="0"/>
              <a:t>ციმბირული </a:t>
            </a:r>
            <a:r>
              <a:rPr lang="ka-GE" sz="3600" dirty="0" err="1"/>
              <a:t>არგუზია</a:t>
            </a:r>
            <a:r>
              <a:rPr lang="ka-GE" sz="3600" dirty="0" smtClean="0">
                <a:effectLst/>
              </a:rPr>
              <a:t/>
            </a:r>
            <a:br>
              <a:rPr lang="ka-GE" sz="3600" dirty="0" smtClean="0">
                <a:effectLst/>
              </a:rPr>
            </a:br>
            <a:r>
              <a:rPr lang="ka-GE" sz="3600" dirty="0"/>
              <a:t>კატეგორია: გადაშენების  წინაშე მყოფი </a:t>
            </a:r>
            <a:r>
              <a:rPr lang="ka-GE" sz="3600" dirty="0" err="1"/>
              <a:t>Critically</a:t>
            </a:r>
            <a:r>
              <a:rPr lang="ka-GE" sz="3600" dirty="0"/>
              <a:t> </a:t>
            </a:r>
            <a:r>
              <a:rPr lang="ka-GE" sz="3600" dirty="0" err="1"/>
              <a:t>Endangered</a:t>
            </a:r>
            <a:r>
              <a:rPr lang="ka-GE" sz="3600" dirty="0"/>
              <a:t> (</a:t>
            </a:r>
            <a:r>
              <a:rPr lang="ka-GE" sz="3600" dirty="0" err="1"/>
              <a:t>CR</a:t>
            </a:r>
            <a:r>
              <a:rPr lang="ka-GE" sz="3600" dirty="0"/>
              <a:t>)</a:t>
            </a:r>
            <a:br>
              <a:rPr lang="ka-GE" sz="3600" dirty="0"/>
            </a:br>
            <a:r>
              <a:rPr lang="ka-GE" sz="3600" dirty="0"/>
              <a:t>კრიტერიუმი: </a:t>
            </a:r>
            <a:r>
              <a:rPr lang="ka-GE" sz="3600" dirty="0" err="1"/>
              <a:t>C1a</a:t>
            </a:r>
            <a:r>
              <a:rPr lang="ka-GE" sz="3600" dirty="0"/>
              <a:t>(i)</a:t>
            </a:r>
            <a:r>
              <a:rPr lang="ka-GE" dirty="0"/>
              <a:t/>
            </a:r>
            <a:br>
              <a:rPr lang="ka-GE" dirty="0"/>
            </a:br>
            <a:endParaRPr lang="ka-GE" dirty="0"/>
          </a:p>
        </p:txBody>
      </p:sp>
      <p:pic>
        <p:nvPicPr>
          <p:cNvPr id="4" name="Picture 5" descr="Fi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20428" y="2534386"/>
            <a:ext cx="5487353" cy="397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86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ka-GE" sz="3600" i="1" dirty="0"/>
              <a:t>Imperata cylindica</a:t>
            </a:r>
            <a:r>
              <a:rPr lang="ka-GE" sz="3600" b="1" i="1" dirty="0"/>
              <a:t> </a:t>
            </a:r>
            <a:r>
              <a:rPr lang="ka-GE" sz="3600" dirty="0"/>
              <a:t>(L.) </a:t>
            </a:r>
            <a:r>
              <a:rPr lang="ka-GE" sz="3600" b="1" i="1" dirty="0"/>
              <a:t>- </a:t>
            </a:r>
            <a:r>
              <a:rPr lang="ka-GE" sz="3600" dirty="0"/>
              <a:t> მაწაქი</a:t>
            </a:r>
            <a:br>
              <a:rPr lang="ka-GE" sz="3600" dirty="0"/>
            </a:br>
            <a:r>
              <a:rPr lang="ka-GE" sz="3600" dirty="0"/>
              <a:t>კატეგორია</a:t>
            </a:r>
            <a:r>
              <a:rPr lang="ka-GE" sz="3600" dirty="0"/>
              <a:t>: გადაშენების  წინაშე მყოფი Critically Endangered (CR)</a:t>
            </a:r>
            <a:r>
              <a:rPr lang="ka-GE" sz="3600" dirty="0"/>
              <a:t/>
            </a:r>
            <a:br>
              <a:rPr lang="ka-GE" sz="3600" dirty="0"/>
            </a:br>
            <a:r>
              <a:rPr lang="ka-GE" sz="3600" dirty="0"/>
              <a:t>კრიტერიუმი: </a:t>
            </a:r>
            <a:r>
              <a:rPr lang="ka-GE" sz="3600" dirty="0" smtClean="0"/>
              <a:t>D</a:t>
            </a:r>
            <a:r>
              <a:rPr lang="ka-GE" dirty="0"/>
              <a:t/>
            </a:r>
            <a:br>
              <a:rPr lang="ka-GE" dirty="0"/>
            </a:br>
            <a:endParaRPr lang="ka-GE" dirty="0"/>
          </a:p>
        </p:txBody>
      </p:sp>
      <p:pic>
        <p:nvPicPr>
          <p:cNvPr id="4" name="Picture 17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61088" y="2332109"/>
            <a:ext cx="4752185" cy="406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68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341811" y="286748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ka-GE" sz="3100" i="1" dirty="0" err="1"/>
              <a:t>Asparagus</a:t>
            </a:r>
            <a:r>
              <a:rPr lang="ka-GE" sz="3100" i="1" dirty="0"/>
              <a:t> </a:t>
            </a:r>
            <a:r>
              <a:rPr lang="ka-GE" sz="3100" i="1" dirty="0" err="1"/>
              <a:t>litoralis</a:t>
            </a:r>
            <a:r>
              <a:rPr lang="ka-GE" sz="3100" i="1" dirty="0"/>
              <a:t> - </a:t>
            </a:r>
            <a:r>
              <a:rPr lang="ka-GE" sz="3100" dirty="0"/>
              <a:t> სატაცური</a:t>
            </a:r>
            <a:r>
              <a:rPr lang="ka-GE" sz="3100" i="1" dirty="0"/>
              <a:t> </a:t>
            </a:r>
            <a:r>
              <a:rPr lang="ka-GE" sz="3100" dirty="0"/>
              <a:t/>
            </a:r>
            <a:br>
              <a:rPr lang="ka-GE" sz="3100" dirty="0"/>
            </a:br>
            <a:r>
              <a:rPr lang="ka-GE" sz="3100" dirty="0"/>
              <a:t>კატეგორია: გადაშენების  წინაშე მყოფი </a:t>
            </a:r>
            <a:r>
              <a:rPr lang="ka-GE" sz="3100" dirty="0" err="1"/>
              <a:t>Critically</a:t>
            </a:r>
            <a:r>
              <a:rPr lang="ka-GE" sz="3100" dirty="0"/>
              <a:t> </a:t>
            </a:r>
            <a:r>
              <a:rPr lang="ka-GE" sz="3100" dirty="0" err="1"/>
              <a:t>Endangered</a:t>
            </a:r>
            <a:r>
              <a:rPr lang="ka-GE" sz="3100" dirty="0"/>
              <a:t> (</a:t>
            </a:r>
            <a:r>
              <a:rPr lang="ka-GE" sz="3100" dirty="0" err="1"/>
              <a:t>CR</a:t>
            </a:r>
            <a:r>
              <a:rPr lang="ka-GE" sz="3100" dirty="0"/>
              <a:t>)</a:t>
            </a:r>
            <a:br>
              <a:rPr lang="ka-GE" sz="3100" dirty="0"/>
            </a:br>
            <a:r>
              <a:rPr lang="ka-GE" sz="3100" dirty="0"/>
              <a:t>კრიტერიუმი: კრიტერიუმი: </a:t>
            </a:r>
            <a:r>
              <a:rPr lang="en-US" sz="3100" dirty="0" err="1"/>
              <a:t>C1a</a:t>
            </a:r>
            <a:r>
              <a:rPr lang="en-US" sz="3100" dirty="0"/>
              <a:t>(</a:t>
            </a:r>
            <a:r>
              <a:rPr lang="en-US" sz="3100" dirty="0" err="1"/>
              <a:t>i</a:t>
            </a:r>
            <a:r>
              <a:rPr lang="en-US" sz="3100" dirty="0"/>
              <a:t>)</a:t>
            </a:r>
            <a:r>
              <a:rPr lang="ka-GE" dirty="0"/>
              <a:t/>
            </a:r>
            <a:br>
              <a:rPr lang="ka-GE" dirty="0"/>
            </a:br>
            <a:endParaRPr lang="ka-GE" dirty="0"/>
          </a:p>
        </p:txBody>
      </p:sp>
      <p:pic>
        <p:nvPicPr>
          <p:cNvPr id="4" name="Picture 11" descr="IMG_004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52045" y="2349427"/>
            <a:ext cx="5772063" cy="432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4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100" i="1" dirty="0" err="1"/>
              <a:t>Medicago</a:t>
            </a:r>
            <a:r>
              <a:rPr lang="en-US" sz="3100" i="1" dirty="0"/>
              <a:t> maritime</a:t>
            </a:r>
            <a:r>
              <a:rPr lang="ka-GE" sz="3100" i="1" dirty="0"/>
              <a:t>  - </a:t>
            </a:r>
            <a:r>
              <a:rPr lang="ka-GE" sz="3100" dirty="0"/>
              <a:t>ზღვისპირა იონჯა</a:t>
            </a:r>
            <a:r>
              <a:rPr lang="ka-GE" sz="3100" i="1" dirty="0"/>
              <a:t> </a:t>
            </a:r>
            <a:r>
              <a:rPr lang="ka-GE" sz="3100" dirty="0" smtClean="0">
                <a:effectLst/>
              </a:rPr>
              <a:t/>
            </a:r>
            <a:br>
              <a:rPr lang="ka-GE" sz="3100" dirty="0" smtClean="0">
                <a:effectLst/>
              </a:rPr>
            </a:br>
            <a:r>
              <a:rPr lang="ka-GE" sz="3100" dirty="0"/>
              <a:t>კატეგორია: გადაშენების  წინაშე მყოფი </a:t>
            </a:r>
            <a:r>
              <a:rPr lang="ka-GE" sz="3100" dirty="0" err="1"/>
              <a:t>Critically</a:t>
            </a:r>
            <a:r>
              <a:rPr lang="ka-GE" sz="3100" dirty="0"/>
              <a:t> </a:t>
            </a:r>
            <a:r>
              <a:rPr lang="ka-GE" sz="3100" dirty="0" err="1"/>
              <a:t>Endangered</a:t>
            </a:r>
            <a:r>
              <a:rPr lang="ka-GE" sz="3100" dirty="0"/>
              <a:t> (</a:t>
            </a:r>
            <a:r>
              <a:rPr lang="ka-GE" sz="3100" dirty="0" err="1"/>
              <a:t>CR</a:t>
            </a:r>
            <a:r>
              <a:rPr lang="ka-GE" sz="3100" dirty="0"/>
              <a:t>)</a:t>
            </a:r>
            <a:br>
              <a:rPr lang="ka-GE" sz="3100" dirty="0"/>
            </a:br>
            <a:r>
              <a:rPr lang="ka-GE" sz="3100" dirty="0"/>
              <a:t>კრიტერიუმი: </a:t>
            </a:r>
            <a:r>
              <a:rPr lang="en-US" sz="3100" dirty="0" err="1"/>
              <a:t>C1a</a:t>
            </a:r>
            <a:r>
              <a:rPr lang="en-US" sz="3100" dirty="0"/>
              <a:t>(</a:t>
            </a:r>
            <a:r>
              <a:rPr lang="en-US" sz="3100" dirty="0" err="1"/>
              <a:t>i</a:t>
            </a:r>
            <a:r>
              <a:rPr lang="en-US" sz="3100" dirty="0"/>
              <a:t>)</a:t>
            </a:r>
            <a:r>
              <a:rPr lang="ka-GE" dirty="0"/>
              <a:t/>
            </a:r>
            <a:br>
              <a:rPr lang="ka-GE" dirty="0"/>
            </a:br>
            <a:endParaRPr lang="ka-GE" dirty="0"/>
          </a:p>
        </p:txBody>
      </p:sp>
      <p:pic>
        <p:nvPicPr>
          <p:cNvPr id="4" name="Picture 10" descr="Fi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90824" y="2395840"/>
            <a:ext cx="5753176" cy="403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9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ka-GE" sz="2800" i="1" dirty="0" err="1" smtClean="0"/>
              <a:t>Crambe</a:t>
            </a:r>
            <a:r>
              <a:rPr lang="ka-GE" sz="2800" i="1" dirty="0" smtClean="0"/>
              <a:t> </a:t>
            </a:r>
            <a:r>
              <a:rPr lang="ka-GE" sz="2800" i="1" dirty="0" err="1" smtClean="0"/>
              <a:t>maritime</a:t>
            </a:r>
            <a:r>
              <a:rPr lang="ka-GE" sz="2800" dirty="0" smtClean="0"/>
              <a:t> </a:t>
            </a:r>
            <a:r>
              <a:rPr lang="ka-GE" sz="2800" dirty="0" smtClean="0">
                <a:effectLst/>
              </a:rPr>
              <a:t/>
            </a:r>
            <a:br>
              <a:rPr lang="ka-GE" sz="2800" dirty="0" smtClean="0">
                <a:effectLst/>
              </a:rPr>
            </a:br>
            <a:r>
              <a:rPr lang="ka-GE" sz="2800" dirty="0" smtClean="0"/>
              <a:t>კატეგორია: გადაშენების  წინაშე მყოფი </a:t>
            </a:r>
            <a:r>
              <a:rPr lang="ka-GE" sz="2800" dirty="0" err="1" smtClean="0"/>
              <a:t>Critically</a:t>
            </a:r>
            <a:r>
              <a:rPr lang="ka-GE" sz="2800" dirty="0" smtClean="0"/>
              <a:t> </a:t>
            </a:r>
            <a:r>
              <a:rPr lang="ka-GE" sz="2800" dirty="0" err="1" smtClean="0"/>
              <a:t>Endangered</a:t>
            </a:r>
            <a:r>
              <a:rPr lang="ka-GE" sz="2800" dirty="0" smtClean="0"/>
              <a:t> (</a:t>
            </a:r>
            <a:r>
              <a:rPr lang="ka-GE" sz="2800" dirty="0" err="1" smtClean="0"/>
              <a:t>CR</a:t>
            </a:r>
            <a:r>
              <a:rPr lang="ka-GE" sz="2800" dirty="0" smtClean="0"/>
              <a:t>)</a:t>
            </a:r>
            <a:br>
              <a:rPr lang="ka-GE" sz="2800" dirty="0" smtClean="0"/>
            </a:br>
            <a:r>
              <a:rPr lang="ka-GE" sz="2800" dirty="0" smtClean="0"/>
              <a:t>კრიტერიუმი: </a:t>
            </a:r>
            <a:r>
              <a:rPr lang="ka-GE" sz="2800" dirty="0" err="1" smtClean="0"/>
              <a:t>C1a</a:t>
            </a:r>
            <a:r>
              <a:rPr lang="ka-GE" sz="2800" dirty="0" smtClean="0"/>
              <a:t>(i)</a:t>
            </a:r>
            <a:br>
              <a:rPr lang="ka-GE" sz="2800" dirty="0" smtClean="0"/>
            </a:br>
            <a:endParaRPr lang="ka-GE" sz="2800" dirty="0"/>
          </a:p>
        </p:txBody>
      </p:sp>
      <p:pic>
        <p:nvPicPr>
          <p:cNvPr id="4" name="Picture 11" descr="IMG_608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22060" y="2312020"/>
            <a:ext cx="5544849" cy="415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66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800" i="1" dirty="0" err="1"/>
              <a:t>Marsilea</a:t>
            </a:r>
            <a:r>
              <a:rPr lang="en-US" sz="2800" i="1" dirty="0"/>
              <a:t> </a:t>
            </a:r>
            <a:r>
              <a:rPr lang="en-US" sz="2800" i="1" dirty="0" err="1"/>
              <a:t>quadrifolia</a:t>
            </a:r>
            <a:r>
              <a:rPr lang="en-US" sz="2800" i="1" dirty="0"/>
              <a:t> L.</a:t>
            </a:r>
            <a:r>
              <a:rPr lang="ka-GE" sz="2800" i="1" dirty="0"/>
              <a:t> - </a:t>
            </a:r>
            <a:r>
              <a:rPr lang="ka-GE" sz="2800" dirty="0" err="1"/>
              <a:t>ოთხფოთოლა</a:t>
            </a:r>
            <a:r>
              <a:rPr lang="ka-GE" sz="2800" dirty="0"/>
              <a:t> </a:t>
            </a:r>
            <a:r>
              <a:rPr lang="ka-GE" sz="2800" dirty="0" err="1"/>
              <a:t>მარსილეა</a:t>
            </a:r>
            <a:r>
              <a:rPr lang="ka-GE" sz="2800" dirty="0"/>
              <a:t/>
            </a:r>
            <a:br>
              <a:rPr lang="ka-GE" sz="2800" dirty="0"/>
            </a:br>
            <a:r>
              <a:rPr lang="ka-GE" sz="2800" dirty="0"/>
              <a:t>კატეგორია: გადაშენების  წინაშე მყოფი </a:t>
            </a:r>
            <a:r>
              <a:rPr lang="ka-GE" sz="2800" dirty="0" err="1"/>
              <a:t>Critically</a:t>
            </a:r>
            <a:r>
              <a:rPr lang="ka-GE" sz="2800" dirty="0"/>
              <a:t> </a:t>
            </a:r>
            <a:r>
              <a:rPr lang="ka-GE" sz="2800" dirty="0" err="1"/>
              <a:t>Endanger</a:t>
            </a:r>
            <a:r>
              <a:rPr lang="ru-RU" sz="2800" dirty="0"/>
              <a:t>ed (CR)</a:t>
            </a:r>
            <a:r>
              <a:rPr lang="ka-GE" sz="2800" dirty="0"/>
              <a:t/>
            </a:r>
            <a:br>
              <a:rPr lang="ka-GE" sz="2800" dirty="0"/>
            </a:br>
            <a:r>
              <a:rPr lang="ka-GE" sz="2800" dirty="0"/>
              <a:t>კრიტერიუმი: </a:t>
            </a:r>
            <a:r>
              <a:rPr lang="en-US" sz="2800" dirty="0" err="1"/>
              <a:t>C1a</a:t>
            </a:r>
            <a:r>
              <a:rPr lang="en-US" sz="2800" dirty="0"/>
              <a:t>(</a:t>
            </a:r>
            <a:r>
              <a:rPr lang="en-US" sz="2800" dirty="0" err="1"/>
              <a:t>i</a:t>
            </a:r>
            <a:r>
              <a:rPr lang="en-US" sz="2800" dirty="0"/>
              <a:t>)</a:t>
            </a:r>
            <a:r>
              <a:rPr lang="ka-GE" sz="2800" dirty="0"/>
              <a:t/>
            </a:r>
            <a:br>
              <a:rPr lang="ka-GE" sz="2800" dirty="0"/>
            </a:br>
            <a:endParaRPr lang="ka-GE" sz="2800" dirty="0"/>
          </a:p>
        </p:txBody>
      </p:sp>
      <p:pic>
        <p:nvPicPr>
          <p:cNvPr id="4" name="Picture 23" descr="სურ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23059" y="2121911"/>
            <a:ext cx="5594349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04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ka-GE" sz="2800" i="1" dirty="0"/>
              <a:t>T</a:t>
            </a:r>
            <a:r>
              <a:rPr lang="ru-RU" sz="2800" i="1" dirty="0"/>
              <a:t>rapa colchica </a:t>
            </a:r>
            <a:r>
              <a:rPr lang="ka-GE" sz="2800" dirty="0"/>
              <a:t>კოლხური წყლის კაკალი</a:t>
            </a:r>
            <a:br>
              <a:rPr lang="ka-GE" sz="2800" dirty="0"/>
            </a:br>
            <a:r>
              <a:rPr lang="ka-GE" sz="2800" dirty="0"/>
              <a:t>კატეგორია </a:t>
            </a:r>
            <a:r>
              <a:rPr lang="ru-RU" sz="2800" dirty="0"/>
              <a:t>: </a:t>
            </a:r>
            <a:r>
              <a:rPr lang="ka-GE" sz="2800" dirty="0"/>
              <a:t>გადაშენების  წინაშე მყოფი </a:t>
            </a:r>
            <a:r>
              <a:rPr lang="ru-RU" sz="2800" dirty="0"/>
              <a:t>Critically Endangered (CR)</a:t>
            </a:r>
            <a:r>
              <a:rPr lang="ka-GE" sz="2800" dirty="0"/>
              <a:t/>
            </a:r>
            <a:br>
              <a:rPr lang="ka-GE" sz="2800" dirty="0"/>
            </a:br>
            <a:r>
              <a:rPr lang="ka-GE" sz="2800" dirty="0"/>
              <a:t>კრიტერიუმი</a:t>
            </a:r>
            <a:r>
              <a:rPr lang="en-US" sz="2800" dirty="0"/>
              <a:t>: </a:t>
            </a:r>
            <a:r>
              <a:rPr lang="en-US" sz="2800" dirty="0" err="1"/>
              <a:t>C1a</a:t>
            </a:r>
            <a:r>
              <a:rPr lang="en-US" sz="2800" dirty="0"/>
              <a:t>(</a:t>
            </a:r>
            <a:r>
              <a:rPr lang="en-US" sz="2800" dirty="0" err="1"/>
              <a:t>i</a:t>
            </a:r>
            <a:r>
              <a:rPr lang="en-US" sz="2800" dirty="0"/>
              <a:t>)</a:t>
            </a:r>
            <a:r>
              <a:rPr lang="ka-GE" sz="2800" dirty="0"/>
              <a:t/>
            </a:r>
            <a:br>
              <a:rPr lang="ka-GE" sz="2800" dirty="0"/>
            </a:br>
            <a:endParaRPr lang="ka-GE" sz="2800" dirty="0"/>
          </a:p>
        </p:txBody>
      </p:sp>
      <p:pic>
        <p:nvPicPr>
          <p:cNvPr id="4" name="Рисунок 4" descr="C:\Users\user\Desktop\DSC_970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18435" y="2168626"/>
            <a:ext cx="5471929" cy="430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0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3600" dirty="0"/>
              <a:t>სემინარის მიზანია კოლხეთის დაბლობის იმ ჰაბიტატებისა და ფლორის სახეობების შესახებ ინფორმაცია, რომელიც განიხილება  გლობალური IUCN Red List   და საქართველოს წითელი ნუსხისათვის. 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28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ka-GE" sz="2800" i="1" dirty="0" err="1"/>
              <a:t>Salvinia</a:t>
            </a:r>
            <a:r>
              <a:rPr lang="ka-GE" sz="2800" i="1" dirty="0"/>
              <a:t> </a:t>
            </a:r>
            <a:r>
              <a:rPr lang="ka-GE" sz="2800" i="1" dirty="0" err="1"/>
              <a:t>natans</a:t>
            </a:r>
            <a:r>
              <a:rPr lang="ka-GE" sz="2800" i="1" dirty="0"/>
              <a:t>  </a:t>
            </a:r>
            <a:r>
              <a:rPr lang="ka-GE" sz="2800" dirty="0"/>
              <a:t>(L.)</a:t>
            </a:r>
            <a:r>
              <a:rPr lang="en-US" sz="2800" dirty="0"/>
              <a:t> All</a:t>
            </a:r>
            <a:r>
              <a:rPr lang="en-US" sz="2800" i="1" dirty="0"/>
              <a:t> - </a:t>
            </a:r>
            <a:r>
              <a:rPr lang="ka-GE" sz="2800" dirty="0"/>
              <a:t>მოცურავე </a:t>
            </a:r>
            <a:r>
              <a:rPr lang="ka-GE" sz="2800" dirty="0" err="1"/>
              <a:t>სალვინია</a:t>
            </a:r>
            <a:r>
              <a:rPr lang="ka-GE" sz="2800" dirty="0"/>
              <a:t> </a:t>
            </a:r>
            <a:br>
              <a:rPr lang="ka-GE" sz="2800" dirty="0"/>
            </a:br>
            <a:r>
              <a:rPr lang="ka-GE" sz="2800" dirty="0"/>
              <a:t>კატეგორია: გადაშენების საფრთხის წინაშე მყოფი (</a:t>
            </a:r>
            <a:r>
              <a:rPr lang="ka-GE" sz="2800" dirty="0" err="1"/>
              <a:t>EN</a:t>
            </a:r>
            <a:r>
              <a:rPr lang="ka-GE" sz="2800" dirty="0"/>
              <a:t>)</a:t>
            </a:r>
            <a:br>
              <a:rPr lang="ka-GE" sz="2800" dirty="0"/>
            </a:br>
            <a:r>
              <a:rPr lang="ka-GE" sz="2800" dirty="0"/>
              <a:t>კრიტერიუმი: </a:t>
            </a:r>
            <a:r>
              <a:rPr lang="ka-GE" sz="2800" dirty="0" err="1"/>
              <a:t>C1a</a:t>
            </a:r>
            <a:r>
              <a:rPr lang="ka-GE" sz="2800" dirty="0"/>
              <a:t>(i)</a:t>
            </a:r>
            <a:br>
              <a:rPr lang="ka-GE" sz="2800" dirty="0"/>
            </a:br>
            <a:endParaRPr lang="ka-GE" sz="2800" dirty="0"/>
          </a:p>
        </p:txBody>
      </p:sp>
      <p:pic>
        <p:nvPicPr>
          <p:cNvPr id="4" name="Объект 3" descr="C:\Users\user\Desktop\DSC_970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04694" y="2052940"/>
            <a:ext cx="5733270" cy="455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87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9600" dirty="0" smtClean="0"/>
              <a:t>მადლობა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251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075" y="383446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ka-GE" sz="4900" b="1" dirty="0">
                <a:solidFill>
                  <a:srgbClr val="FF0000"/>
                </a:solidFill>
              </a:rPr>
              <a:t>გლობალური წითელი ნუსხა</a:t>
            </a:r>
            <a:br>
              <a:rPr lang="ka-GE" sz="4900" b="1" dirty="0">
                <a:solidFill>
                  <a:srgbClr val="FF0000"/>
                </a:solidFill>
              </a:rPr>
            </a:br>
            <a:r>
              <a:rPr lang="ka-GE" sz="4900" b="1" dirty="0">
                <a:solidFill>
                  <a:srgbClr val="FF0000"/>
                </a:solidFill>
              </a:rPr>
              <a:t>IUCN Red List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18870" cy="4195481"/>
          </a:xfrm>
        </p:spPr>
        <p:txBody>
          <a:bodyPr>
            <a:normAutofit lnSpcReduction="10000"/>
          </a:bodyPr>
          <a:lstStyle/>
          <a:p>
            <a:r>
              <a:rPr lang="ka-GE" sz="2800" dirty="0" smtClean="0"/>
              <a:t>2012 </a:t>
            </a:r>
            <a:r>
              <a:rPr lang="ka-GE" sz="2800" dirty="0"/>
              <a:t>წლიდან მუდმივად მიმდინარებს ფლორის შემდეგი სახეობების  გლობალური სტატუსით მსოფლიო მასშტაბით შეფასება, რომელთა განთავსება ხდება შემდეგ </a:t>
            </a:r>
            <a:r>
              <a:rPr lang="en-US" sz="2800" dirty="0"/>
              <a:t>IUCN Red List </a:t>
            </a:r>
            <a:r>
              <a:rPr lang="ka-GE" sz="2800" dirty="0"/>
              <a:t>ვებ გვერდზე.  ფლორის ეს სახეობებია:</a:t>
            </a:r>
            <a:endParaRPr lang="en-US" sz="2800" dirty="0"/>
          </a:p>
          <a:p>
            <a:r>
              <a:rPr lang="ka-GE" sz="2800" b="1" i="1" dirty="0"/>
              <a:t>Kosteletzkya </a:t>
            </a:r>
            <a:r>
              <a:rPr lang="ka-GE" sz="2800" b="1" i="1" dirty="0" smtClean="0"/>
              <a:t>pentacarpos</a:t>
            </a:r>
            <a:r>
              <a:rPr lang="ka-GE" sz="2800" b="1" dirty="0" smtClean="0"/>
              <a:t>, </a:t>
            </a:r>
            <a:r>
              <a:rPr lang="ka-GE" sz="2800" b="1" i="1" dirty="0" smtClean="0"/>
              <a:t>Hib</a:t>
            </a:r>
            <a:r>
              <a:rPr lang="en-US" sz="2800" b="1" i="1" dirty="0" err="1"/>
              <a:t>iscus</a:t>
            </a:r>
            <a:r>
              <a:rPr lang="en-US" sz="2800" b="1" i="1" dirty="0"/>
              <a:t> </a:t>
            </a:r>
            <a:r>
              <a:rPr lang="en-US" sz="2800" b="1" i="1" dirty="0" err="1"/>
              <a:t>ponticus</a:t>
            </a:r>
            <a:r>
              <a:rPr lang="ka-GE" sz="2800" b="1" dirty="0"/>
              <a:t>, </a:t>
            </a:r>
            <a:r>
              <a:rPr lang="en-US" sz="2800" b="1" i="1" dirty="0" err="1"/>
              <a:t>Rhynchospora</a:t>
            </a:r>
            <a:r>
              <a:rPr lang="en-US" sz="2800" b="1" i="1" dirty="0"/>
              <a:t> alba</a:t>
            </a:r>
            <a:r>
              <a:rPr lang="ka-GE" sz="2800" b="1" dirty="0"/>
              <a:t>, </a:t>
            </a:r>
            <a:r>
              <a:rPr lang="en-US" sz="2800" b="1" i="1" dirty="0" err="1"/>
              <a:t>Epipactis</a:t>
            </a:r>
            <a:r>
              <a:rPr lang="en-US" sz="2800" b="1" i="1" dirty="0"/>
              <a:t> </a:t>
            </a:r>
            <a:r>
              <a:rPr lang="en-US" sz="2800" b="1" i="1" dirty="0" err="1"/>
              <a:t>palustris</a:t>
            </a:r>
            <a:r>
              <a:rPr lang="ka-GE" sz="2800" b="1" dirty="0"/>
              <a:t>, </a:t>
            </a:r>
            <a:r>
              <a:rPr lang="en-US" sz="2800" b="1" i="1" dirty="0"/>
              <a:t>Salix </a:t>
            </a:r>
            <a:r>
              <a:rPr lang="en-US" sz="2800" b="1" i="1" dirty="0" err="1"/>
              <a:t>caprea</a:t>
            </a:r>
            <a:r>
              <a:rPr lang="ka-GE" sz="2800" b="1" dirty="0"/>
              <a:t>, </a:t>
            </a:r>
            <a:r>
              <a:rPr lang="en-US" sz="2800" b="1" i="1" dirty="0" err="1"/>
              <a:t>Quercus</a:t>
            </a:r>
            <a:r>
              <a:rPr lang="en-US" sz="2800" b="1" i="1" dirty="0"/>
              <a:t> </a:t>
            </a:r>
            <a:r>
              <a:rPr lang="en-US" sz="2800" b="1" i="1" dirty="0" err="1"/>
              <a:t>harwissiana</a:t>
            </a:r>
            <a:r>
              <a:rPr lang="ka-GE" sz="2800" b="1" dirty="0"/>
              <a:t>, </a:t>
            </a:r>
            <a:r>
              <a:rPr lang="en-US" sz="2800" b="1" i="1" dirty="0" err="1"/>
              <a:t>Pterocarpa</a:t>
            </a:r>
            <a:r>
              <a:rPr lang="en-US" sz="2800" b="1" i="1" dirty="0"/>
              <a:t> </a:t>
            </a:r>
            <a:r>
              <a:rPr lang="en-US" sz="2800" b="1" i="1" dirty="0" err="1"/>
              <a:t>fraxinifolia</a:t>
            </a:r>
            <a:r>
              <a:rPr lang="ka-GE" sz="2800" b="1" dirty="0"/>
              <a:t>, </a:t>
            </a:r>
            <a:r>
              <a:rPr lang="en-US" sz="2800" b="1" i="1" dirty="0" err="1"/>
              <a:t>Rhynchospora</a:t>
            </a:r>
            <a:r>
              <a:rPr lang="en-US" sz="2800" b="1" i="1" dirty="0"/>
              <a:t> </a:t>
            </a:r>
            <a:r>
              <a:rPr lang="en-US" sz="2800" b="1" i="1" dirty="0" err="1"/>
              <a:t>caucasica</a:t>
            </a:r>
            <a:r>
              <a:rPr lang="ka-GE" sz="2800" b="1" dirty="0"/>
              <a:t>.</a:t>
            </a:r>
            <a:r>
              <a:rPr lang="en-US" sz="2800" b="1" i="1" dirty="0" err="1"/>
              <a:t>Buxus</a:t>
            </a:r>
            <a:r>
              <a:rPr lang="en-US" sz="2800" b="1" i="1" dirty="0"/>
              <a:t> </a:t>
            </a:r>
            <a:r>
              <a:rPr lang="en-US" sz="2800" b="1" i="1" dirty="0" err="1"/>
              <a:t>colchica</a:t>
            </a:r>
            <a:r>
              <a:rPr lang="ka-GE" sz="2800" b="1" dirty="0"/>
              <a:t>, </a:t>
            </a:r>
            <a:r>
              <a:rPr lang="en-US" sz="2800" b="1" i="1" dirty="0" err="1"/>
              <a:t>Osmunda</a:t>
            </a:r>
            <a:r>
              <a:rPr lang="en-US" sz="2800" b="1" i="1" dirty="0"/>
              <a:t> </a:t>
            </a:r>
            <a:r>
              <a:rPr lang="en-US" sz="2800" b="1" i="1" dirty="0" err="1"/>
              <a:t>regalis</a:t>
            </a:r>
            <a:r>
              <a:rPr lang="ka-GE" sz="2800" b="1" dirty="0"/>
              <a:t>, </a:t>
            </a:r>
            <a:r>
              <a:rPr lang="en-US" sz="2800" b="1" i="1" dirty="0" err="1"/>
              <a:t>Spiranthes</a:t>
            </a:r>
            <a:r>
              <a:rPr lang="en-US" sz="2800" b="1" i="1" dirty="0"/>
              <a:t> </a:t>
            </a:r>
            <a:r>
              <a:rPr lang="en-US" sz="2800" b="1" i="1" dirty="0" err="1"/>
              <a:t>amoena</a:t>
            </a:r>
            <a:r>
              <a:rPr lang="ka-GE" sz="2800" b="1" dirty="0"/>
              <a:t>, </a:t>
            </a:r>
            <a:r>
              <a:rPr lang="en-US" sz="2800" b="1" i="1" dirty="0"/>
              <a:t>Rhododendron luteum</a:t>
            </a:r>
            <a:r>
              <a:rPr lang="ka-GE" sz="2800" b="1" dirty="0"/>
              <a:t>, </a:t>
            </a:r>
            <a:r>
              <a:rPr lang="en-US" sz="2800" b="1" i="1" dirty="0" err="1"/>
              <a:t>Spiranthes</a:t>
            </a:r>
            <a:r>
              <a:rPr lang="en-US" sz="2800" b="1" i="1" dirty="0"/>
              <a:t> </a:t>
            </a:r>
            <a:r>
              <a:rPr lang="en-US" sz="2800" b="1" i="1" dirty="0" err="1"/>
              <a:t>sinensis</a:t>
            </a:r>
            <a:r>
              <a:rPr lang="ka-GE" sz="2800" b="1" dirty="0"/>
              <a:t>, </a:t>
            </a:r>
            <a:r>
              <a:rPr lang="en-US" sz="2800" b="1" i="1" dirty="0"/>
              <a:t>Ilex </a:t>
            </a:r>
            <a:r>
              <a:rPr lang="en-US" sz="2800" b="1" i="1" dirty="0" err="1"/>
              <a:t>colchica</a:t>
            </a:r>
            <a:r>
              <a:rPr lang="ka-GE" sz="2800" b="1" dirty="0"/>
              <a:t>, </a:t>
            </a:r>
            <a:r>
              <a:rPr lang="en-US" sz="2800" b="1" i="1" dirty="0" err="1"/>
              <a:t>Solidago</a:t>
            </a:r>
            <a:r>
              <a:rPr lang="en-US" sz="2800" b="1" i="1" dirty="0"/>
              <a:t> </a:t>
            </a:r>
            <a:r>
              <a:rPr lang="en-US" sz="2800" b="1" i="1" dirty="0" err="1"/>
              <a:t>turfosa</a:t>
            </a:r>
            <a:r>
              <a:rPr lang="ka-GE" sz="2800" b="1" dirty="0"/>
              <a:t>, </a:t>
            </a:r>
            <a:r>
              <a:rPr lang="en-US" sz="2800" b="1" i="1" dirty="0" err="1"/>
              <a:t>Trapa</a:t>
            </a:r>
            <a:r>
              <a:rPr lang="en-US" sz="2800" b="1" i="1" dirty="0"/>
              <a:t> </a:t>
            </a:r>
            <a:r>
              <a:rPr lang="en-US" sz="2800" b="1" i="1" dirty="0" err="1"/>
              <a:t>colchica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4400" b="1" dirty="0">
                <a:solidFill>
                  <a:srgbClr val="FF0000"/>
                </a:solidFill>
              </a:rPr>
              <a:t>გლობალური წითელი ნუსხა</a:t>
            </a:r>
            <a:br>
              <a:rPr lang="ka-GE" sz="4400" b="1" dirty="0">
                <a:solidFill>
                  <a:srgbClr val="FF0000"/>
                </a:solidFill>
              </a:rPr>
            </a:br>
            <a:r>
              <a:rPr lang="ka-GE" sz="4400" b="1" dirty="0">
                <a:solidFill>
                  <a:srgbClr val="FF0000"/>
                </a:solidFill>
              </a:rPr>
              <a:t>IUCN Red List</a:t>
            </a:r>
            <a:endParaRPr lang="ka-GE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471055" y="2052918"/>
            <a:ext cx="10903527" cy="4195481"/>
          </a:xfrm>
        </p:spPr>
        <p:txBody>
          <a:bodyPr>
            <a:noAutofit/>
          </a:bodyPr>
          <a:lstStyle/>
          <a:p>
            <a:r>
              <a:rPr lang="ka-GE" sz="3200" b="1" dirty="0"/>
              <a:t>ხდება მუდმივი განახლება შემდეგი ინფორმაციებისა, როგორიცაა: გავრცელება (მსოფლიო მასშტაბით), პოპულაციის ზომები, ჰაბიტატი და ეკოლოგია, გამოყენება, საფრთხეები, კონსერვაცია, ეკოსისტემური სერვისები, შეფასება და შეჯამება. ამ მონაცემების შეგროვებას მოითხოვს გლობალური წითელი ნუსხა სახეობათა გლობალური სტატუსით შეფასებისას.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207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4400" b="1" dirty="0">
                <a:solidFill>
                  <a:srgbClr val="FF0000"/>
                </a:solidFill>
              </a:rPr>
              <a:t>გლობალური წითელი ნუსხა</a:t>
            </a:r>
            <a:br>
              <a:rPr lang="ka-GE" sz="4400" b="1" dirty="0">
                <a:solidFill>
                  <a:srgbClr val="FF0000"/>
                </a:solidFill>
              </a:rPr>
            </a:br>
            <a:r>
              <a:rPr lang="ka-GE" sz="4400" b="1" dirty="0">
                <a:solidFill>
                  <a:srgbClr val="FF0000"/>
                </a:solidFill>
              </a:rPr>
              <a:t>IUCN Red </a:t>
            </a:r>
            <a:r>
              <a:rPr lang="ka-GE" sz="4400" b="1" dirty="0" smtClean="0">
                <a:solidFill>
                  <a:srgbClr val="FF0000"/>
                </a:solidFill>
              </a:rPr>
              <a:t>List </a:t>
            </a:r>
            <a:r>
              <a:rPr lang="en-US" sz="4400" b="1" dirty="0" smtClean="0">
                <a:solidFill>
                  <a:srgbClr val="FF0000"/>
                </a:solidFill>
              </a:rPr>
              <a:t>SIS</a:t>
            </a:r>
            <a:endParaRPr lang="ka-GE" dirty="0"/>
          </a:p>
        </p:txBody>
      </p:sp>
      <p:pic>
        <p:nvPicPr>
          <p:cNvPr id="5" name="შიგთავსის ჩანაცვლების ველი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37" y="2052638"/>
            <a:ext cx="8387102" cy="4195762"/>
          </a:xfrm>
        </p:spPr>
      </p:pic>
      <p:graphicFrame>
        <p:nvGraphicFramePr>
          <p:cNvPr id="4" name="ობიექტ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126447"/>
              </p:ext>
            </p:extLst>
          </p:nvPr>
        </p:nvGraphicFramePr>
        <p:xfrm>
          <a:off x="98425" y="98425"/>
          <a:ext cx="8034758" cy="128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4" imgW="3013920" imgH="482400" progId="Package">
                  <p:embed/>
                </p:oleObj>
              </mc:Choice>
              <mc:Fallback>
                <p:oleObj name="Packager Shell Object" showAsIcon="1" r:id="rId4" imgW="3013920" imgH="482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8034758" cy="128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29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ჰაბიტატები</a:t>
            </a:r>
            <a:r>
              <a:rPr lang="en-US" dirty="0" smtClean="0"/>
              <a:t> IUCN Red List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54397" cy="4195481"/>
          </a:xfrm>
        </p:spPr>
        <p:txBody>
          <a:bodyPr>
            <a:normAutofit fontScale="85000" lnSpcReduction="10000"/>
          </a:bodyPr>
          <a:lstStyle/>
          <a:p>
            <a:r>
              <a:rPr lang="ka-GE" sz="2800" dirty="0"/>
              <a:t>2015 წელს მსოფლიო წითელმა ნუსხამ ხმელთაშუა ზღვისპირეთის მტკნარწყლიან ტბორებს (მოიცავს კოლხეთის დაბლობსაც) ოფიციალურად  მიანიჭა გლობალური მოწყვლადი </a:t>
            </a:r>
            <a:r>
              <a:rPr lang="de-DE" sz="2800" dirty="0"/>
              <a:t>(VU) </a:t>
            </a:r>
            <a:r>
              <a:rPr lang="ka-GE" sz="2800" dirty="0"/>
              <a:t>სტატუსი. ეს შეფასება განხილულია ორ შრომაში: „აღმოსავლეთ ხმელთაშუაზღვისპირეთის მტკნარწყლიანი ჰაბიტატების ბიომრავალფეროვნების გლობალური სტატუსი“ და „ხმელთაშუაზღვისპირეთის ცხელი წერტილების მტკნარწყლიანი ჰაბიტატების ბიომრავალფეროვნება“. მტკნარწყლიანი ტბორების ფლორის ინდიკატორი სახეობებია: წყლის კაკალი (</a:t>
            </a:r>
            <a:r>
              <a:rPr lang="ka-GE" sz="2800" i="1" dirty="0"/>
              <a:t>Trapa colchica</a:t>
            </a:r>
            <a:r>
              <a:rPr lang="ka-GE" sz="2800" dirty="0"/>
              <a:t>),</a:t>
            </a:r>
            <a:r>
              <a:rPr lang="ka-GE" sz="2800" i="1" dirty="0"/>
              <a:t> </a:t>
            </a:r>
            <a:r>
              <a:rPr lang="ka-GE" sz="2800" dirty="0"/>
              <a:t>წყლის გვიმრა სალვინია (</a:t>
            </a:r>
            <a:r>
              <a:rPr lang="ka-GE" sz="2800" i="1" dirty="0"/>
              <a:t>Salvinia natans</a:t>
            </a:r>
            <a:r>
              <a:rPr lang="ka-GE" sz="2800" dirty="0"/>
              <a:t>,). ბუშტოსანა (</a:t>
            </a:r>
            <a:r>
              <a:rPr lang="ka-GE" sz="2800" i="1" dirty="0"/>
              <a:t>Utricularia vulgaris).</a:t>
            </a:r>
            <a:r>
              <a:rPr lang="ka-GE" sz="2800" dirty="0"/>
              <a:t> ასეთი მცირე ზომის  მტკნარწყლიანი ტბორები გვხვდება ანაკლიაში და იმნათის ტორფნარის მიმდებარედ.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smtClean="0"/>
              <a:t>საქართველოს განახლებული წითელი ნუსხა</a:t>
            </a:r>
            <a:endParaRPr lang="ka-GE" b="1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ოჯახი</a:t>
            </a:r>
          </a:p>
          <a:p>
            <a:r>
              <a:rPr lang="ka-GE" dirty="0" smtClean="0"/>
              <a:t>სახეობის დასახელება</a:t>
            </a:r>
          </a:p>
          <a:p>
            <a:r>
              <a:rPr lang="ka-GE" dirty="0" smtClean="0"/>
              <a:t>დასახელება ლათინური </a:t>
            </a:r>
            <a:r>
              <a:rPr lang="ka-GE" dirty="0" err="1" smtClean="0"/>
              <a:t>ვალიდური</a:t>
            </a:r>
            <a:endParaRPr lang="ka-GE" dirty="0" smtClean="0"/>
          </a:p>
          <a:p>
            <a:r>
              <a:rPr lang="ka-GE" dirty="0" smtClean="0"/>
              <a:t>ქვესახეობა ლათინური </a:t>
            </a:r>
            <a:r>
              <a:rPr lang="ka-GE" dirty="0" err="1" smtClean="0"/>
              <a:t>ვალიდური</a:t>
            </a:r>
            <a:endParaRPr lang="ka-GE" dirty="0" smtClean="0"/>
          </a:p>
          <a:p>
            <a:r>
              <a:rPr lang="ka-GE" dirty="0" smtClean="0"/>
              <a:t>დასახელება ინგლისური</a:t>
            </a:r>
          </a:p>
          <a:p>
            <a:r>
              <a:rPr lang="ka-GE" dirty="0" smtClean="0"/>
              <a:t>დასახელება ქართული</a:t>
            </a:r>
          </a:p>
          <a:p>
            <a:r>
              <a:rPr lang="ka-GE" dirty="0" smtClean="0"/>
              <a:t>სინონიმები</a:t>
            </a:r>
          </a:p>
          <a:p>
            <a:r>
              <a:rPr lang="ka-GE" dirty="0" err="1" smtClean="0"/>
              <a:t>ტაქსინომიის</a:t>
            </a:r>
            <a:r>
              <a:rPr lang="ka-GE" dirty="0" smtClean="0"/>
              <a:t> წყარო</a:t>
            </a:r>
          </a:p>
          <a:p>
            <a:r>
              <a:rPr lang="ka-GE" dirty="0" smtClean="0"/>
              <a:t>კომენტარი </a:t>
            </a:r>
            <a:r>
              <a:rPr lang="ka-GE" dirty="0" err="1" smtClean="0"/>
              <a:t>ტაქსონის</a:t>
            </a:r>
            <a:r>
              <a:rPr lang="ka-GE" dirty="0" smtClean="0"/>
              <a:t> შესახებ</a:t>
            </a:r>
          </a:p>
          <a:p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41234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საქართველოს განახლებული წითელი ნუსხა</a:t>
            </a:r>
            <a:endParaRPr lang="ka-GE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err="1" smtClean="0"/>
              <a:t>ენდემიზმი</a:t>
            </a:r>
            <a:endParaRPr lang="ka-GE" dirty="0" smtClean="0"/>
          </a:p>
          <a:p>
            <a:r>
              <a:rPr lang="ka-GE" dirty="0" smtClean="0"/>
              <a:t>პოპულაციის ზომის შემცირება</a:t>
            </a:r>
          </a:p>
          <a:p>
            <a:r>
              <a:rPr lang="ka-GE" dirty="0" smtClean="0"/>
              <a:t>გავრცელების ფართობი</a:t>
            </a:r>
          </a:p>
          <a:p>
            <a:r>
              <a:rPr lang="ka-GE" dirty="0" smtClean="0"/>
              <a:t>დაკავებული ტერიტორია</a:t>
            </a:r>
          </a:p>
          <a:p>
            <a:r>
              <a:rPr lang="ka-GE" dirty="0" smtClean="0"/>
              <a:t>არეალის მდგომარეობა</a:t>
            </a:r>
          </a:p>
          <a:p>
            <a:r>
              <a:rPr lang="ka-GE" dirty="0" smtClean="0"/>
              <a:t>არეალის ფრაგმენტების რაოდენობა</a:t>
            </a:r>
          </a:p>
          <a:p>
            <a:r>
              <a:rPr lang="ka-GE" dirty="0" err="1" smtClean="0"/>
              <a:t>ჰაბიტატის</a:t>
            </a:r>
            <a:r>
              <a:rPr lang="ka-GE" dirty="0" smtClean="0"/>
              <a:t> შემცირება</a:t>
            </a:r>
          </a:p>
          <a:p>
            <a:r>
              <a:rPr lang="ka-GE" dirty="0"/>
              <a:t>ზ</a:t>
            </a:r>
            <a:r>
              <a:rPr lang="ka-GE" dirty="0" smtClean="0"/>
              <a:t>რდასრული ინდივიდების რაოდენობა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1229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საქართველოს განახლებული წითელი ნუსხა</a:t>
            </a:r>
            <a:endParaRPr lang="ka-GE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ზრდასრული ინდივიდების სამომავლო კლება</a:t>
            </a:r>
          </a:p>
          <a:p>
            <a:r>
              <a:rPr lang="ka-GE" dirty="0" smtClean="0"/>
              <a:t>ძალიან მცირე ან შეზღუდული პოპულაცია</a:t>
            </a:r>
          </a:p>
          <a:p>
            <a:r>
              <a:rPr lang="ka-GE" dirty="0" smtClean="0"/>
              <a:t>გადაშენების ალბათობა</a:t>
            </a:r>
          </a:p>
          <a:p>
            <a:r>
              <a:rPr lang="ka-GE" dirty="0" smtClean="0"/>
              <a:t>ახალი სტატუსი</a:t>
            </a:r>
          </a:p>
          <a:p>
            <a:r>
              <a:rPr lang="ka-GE" dirty="0" smtClean="0"/>
              <a:t>ლიტერატურული წყაროები</a:t>
            </a: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25111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</TotalTime>
  <Words>403</Words>
  <Application>Microsoft Office PowerPoint</Application>
  <PresentationFormat>Широкоэкранный</PresentationFormat>
  <Paragraphs>53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Sylfaen</vt:lpstr>
      <vt:lpstr>Wingdings 3</vt:lpstr>
      <vt:lpstr>Ион</vt:lpstr>
      <vt:lpstr>Packager Shell Object</vt:lpstr>
      <vt:lpstr>Презентация PowerPoint</vt:lpstr>
      <vt:lpstr>Презентация PowerPoint</vt:lpstr>
      <vt:lpstr>გლობალური წითელი ნუსხა IUCN Red List </vt:lpstr>
      <vt:lpstr>გლობალური წითელი ნუსხა IUCN Red List</vt:lpstr>
      <vt:lpstr>გლობალური წითელი ნუსხა IUCN Red List SIS</vt:lpstr>
      <vt:lpstr>ჰაბიტატები IUCN Red List</vt:lpstr>
      <vt:lpstr>საქართველოს განახლებული წითელი ნუსხა</vt:lpstr>
      <vt:lpstr>საქართველოს განახლებული წითელი ნუსხა</vt:lpstr>
      <vt:lpstr>საქართველოს განახლებული წითელი ნუსხა</vt:lpstr>
      <vt:lpstr>Otanthus maritimus  (L.) Hoffingg &amp; Link - ზღვისპირეთის ოთანთუსი კატეგორია: გადაშენების  წინაშე მყოფი Critically Endangered (CR) </vt:lpstr>
      <vt:lpstr>Cakile euxina Pobed. - ევქსინის კაკილე კატეგორია: გადაშენების  წინაშე მყოფი Critically Endangered (CR) </vt:lpstr>
      <vt:lpstr>Convolvulus persicus L. - სპარსული ხვართქლა  კატეგორია: გადაშენების  წინაშე მყოფი Critically Endangered (CR) კრიტერიუმი: C1a(i) </vt:lpstr>
      <vt:lpstr>Argusia  sibirica (L.) Dandy - ციმბირული არგუზია კატეგორია: გადაშენების  წინაშე მყოფი Critically Endangered (CR) კრიტერიუმი: C1a(i) </vt:lpstr>
      <vt:lpstr>Imperata cylindica (L.) -  მაწაქი კატეგორია: გადაშენების  წინაშე მყოფი Critically Endangered (CR) კრიტერიუმი: D </vt:lpstr>
      <vt:lpstr>Asparagus litoralis -  სატაცური  კატეგორია: გადაშენების  წინაშე მყოფი Critically Endangered (CR) კრიტერიუმი: კრიტერიუმი: C1a(i) </vt:lpstr>
      <vt:lpstr>Medicago maritime  - ზღვისპირა იონჯა  კატეგორია: გადაშენების  წინაშე მყოფი Critically Endangered (CR) კრიტერიუმი: C1a(i) </vt:lpstr>
      <vt:lpstr>Crambe maritime  კატეგორია: გადაშენების  წინაშე მყოფი Critically Endangered (CR) კრიტერიუმი: C1a(i) </vt:lpstr>
      <vt:lpstr>Marsilea quadrifolia L. - ოთხფოთოლა მარსილეა კატეგორია: გადაშენების  წინაშე მყოფი Critically Endangered (CR) კრიტერიუმი: C1a(i) </vt:lpstr>
      <vt:lpstr>Trapa colchica კოლხური წყლის კაკალი კატეგორია : გადაშენების  წინაშე მყოფი Critically Endangered (CR) კრიტერიუმი: C1a(i) </vt:lpstr>
      <vt:lpstr>Salvinia natans  (L.) All - მოცურავე სალვინია  კატეგორია: გადაშენების საფრთხის წინაშე მყოფი (EN) კრიტერიუმი: C1a(i)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AVAZA</cp:lastModifiedBy>
  <cp:revision>7</cp:revision>
  <dcterms:created xsi:type="dcterms:W3CDTF">2021-05-17T07:54:09Z</dcterms:created>
  <dcterms:modified xsi:type="dcterms:W3CDTF">2021-05-18T07:26:29Z</dcterms:modified>
</cp:coreProperties>
</file>