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74" r:id="rId4"/>
    <p:sldId id="258" r:id="rId5"/>
    <p:sldId id="267" r:id="rId6"/>
    <p:sldId id="259" r:id="rId7"/>
    <p:sldId id="262" r:id="rId8"/>
    <p:sldId id="271" r:id="rId9"/>
    <p:sldId id="272" r:id="rId10"/>
    <p:sldId id="273" r:id="rId11"/>
    <p:sldId id="263" r:id="rId12"/>
    <p:sldId id="275" r:id="rId13"/>
    <p:sldId id="260" r:id="rId14"/>
    <p:sldId id="264" r:id="rId15"/>
    <p:sldId id="266" r:id="rId16"/>
    <p:sldId id="276" r:id="rId17"/>
    <p:sldId id="270" r:id="rId18"/>
    <p:sldId id="269" r:id="rId19"/>
    <p:sldId id="268" r:id="rId20"/>
  </p:sldIdLst>
  <p:sldSz cx="12192000" cy="6858000"/>
  <p:notesSz cx="6858000" cy="9144000"/>
  <p:defaultTextStyle>
    <a:defPPr>
      <a:defRPr lang="ka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smtClean="0"/>
              <a:t>დააწკაპუნეთ მთავარი ქვესათაურის სტილის რედაქტირებისთვის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7693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სათაური და წარწერ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8606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ციტატა წარწერი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9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სახელის ბარათ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995583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სახელის ბარათის ციტატ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85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ჭეშმარიტება თუ სიცრუ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26374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შვეულ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03561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შვეულ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947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91923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62373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96215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31126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21742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29121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55296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a-GE" smtClean="0"/>
              <a:t>სურათის დასამატებლად დააწკაპუნეთ ხატულაზე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01223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6A5E-E1A2-4E06-ABDC-58D177ED819F}" type="datetimeFigureOut">
              <a:rPr lang="ka-GE" smtClean="0"/>
              <a:t>17.05.2021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D771BF-F0EC-48FC-9C18-3886529E66E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4662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91441" y="235131"/>
            <a:ext cx="11643360" cy="3944983"/>
          </a:xfrm>
        </p:spPr>
        <p:txBody>
          <a:bodyPr>
            <a:noAutofit/>
          </a:bodyPr>
          <a:lstStyle/>
          <a:p>
            <a:pPr algn="ctr"/>
            <a:r>
              <a:rPr lang="ka-GE" sz="2800" b="1" i="1" dirty="0" smtClean="0"/>
              <a:t>ბათუმის </a:t>
            </a:r>
            <a:r>
              <a:rPr lang="ka-GE" sz="2800" b="1" i="1" dirty="0"/>
              <a:t>შოთა რუსთაველის სახელმწიფო </a:t>
            </a:r>
            <a:r>
              <a:rPr lang="ka-GE" sz="2800" b="1" i="1" dirty="0" smtClean="0"/>
              <a:t>უნივერსიტეტი</a:t>
            </a:r>
            <a:br>
              <a:rPr lang="ka-GE" sz="2800" b="1" i="1" dirty="0" smtClean="0"/>
            </a:br>
            <a:r>
              <a:rPr lang="ka-GE" sz="2800" b="1" i="1" dirty="0" smtClean="0"/>
              <a:t/>
            </a:r>
            <a:br>
              <a:rPr lang="ka-GE" sz="2800" b="1" i="1" dirty="0" smtClean="0"/>
            </a:br>
            <a:r>
              <a:rPr lang="ka-GE" sz="4000" b="1" dirty="0" smtClean="0"/>
              <a:t>სემინარი :</a:t>
            </a: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i="1" dirty="0" smtClean="0"/>
              <a:t>მ</a:t>
            </a:r>
            <a:r>
              <a:rPr lang="ka-GE" sz="4000" i="1" dirty="0" smtClean="0"/>
              <a:t>ი</a:t>
            </a:r>
            <a:r>
              <a:rPr lang="ka-GE" sz="4000" i="1" dirty="0" smtClean="0"/>
              <a:t>კოტოქსინების </a:t>
            </a:r>
            <a:r>
              <a:rPr lang="ka-GE" sz="4000" i="1" dirty="0" smtClean="0"/>
              <a:t>გავლენა ადამიანისა და ცხოველის ჯანმრთელობაზე</a:t>
            </a:r>
            <a:endParaRPr lang="ka-GE" sz="4000" i="1" dirty="0"/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2259874" y="4493623"/>
            <a:ext cx="9244739" cy="1410039"/>
          </a:xfrm>
        </p:spPr>
        <p:txBody>
          <a:bodyPr>
            <a:normAutofit fontScale="92500" lnSpcReduction="20000"/>
          </a:bodyPr>
          <a:lstStyle/>
          <a:p>
            <a:r>
              <a:rPr lang="ka-GE" sz="2200" b="1" dirty="0" smtClean="0">
                <a:latin typeface="+mj-lt"/>
              </a:rPr>
              <a:t>მომხსენებელი </a:t>
            </a:r>
            <a:r>
              <a:rPr lang="ka-GE" sz="2200" dirty="0" smtClean="0">
                <a:latin typeface="+mj-lt"/>
              </a:rPr>
              <a:t>: ქეთინო სიხარულიძე  </a:t>
            </a:r>
          </a:p>
          <a:p>
            <a:r>
              <a:rPr lang="ka-GE" sz="2200" dirty="0" smtClean="0">
                <a:latin typeface="+mj-lt"/>
              </a:rPr>
              <a:t>(</a:t>
            </a:r>
            <a:r>
              <a:rPr lang="ka-GE" sz="2200" i="1" dirty="0" smtClean="0">
                <a:latin typeface="+mj-lt"/>
              </a:rPr>
              <a:t>ფიტოპათოლოგიისა </a:t>
            </a:r>
            <a:r>
              <a:rPr lang="ka-GE" sz="2200" i="1" dirty="0">
                <a:latin typeface="+mj-lt"/>
              </a:rPr>
              <a:t>და ბიომრავალფეროვნების </a:t>
            </a:r>
            <a:r>
              <a:rPr lang="ka-GE" sz="2200" i="1" dirty="0" smtClean="0">
                <a:latin typeface="+mj-lt"/>
              </a:rPr>
              <a:t>ინსტიტუტი)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4627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557349" y="182881"/>
            <a:ext cx="10947263" cy="57283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a-GE" sz="2000" b="1" i="1" dirty="0"/>
              <a:t>კლასიფიკაცია სამიზნე სისტემების მიხედვით</a:t>
            </a:r>
          </a:p>
          <a:p>
            <a:r>
              <a:rPr lang="ka-GE" sz="2000" b="1" i="1" dirty="0"/>
              <a:t>სისხლძარღვთა სისტემა</a:t>
            </a:r>
            <a:r>
              <a:rPr lang="ka-GE" sz="2000" dirty="0"/>
              <a:t>: გაზრდილი სისხლძარღვთა, სისხლდენა სხეულის ქსოვილებში, ან ფილტვებში,  </a:t>
            </a:r>
            <a:r>
              <a:rPr lang="ka-GE" sz="2000" u="sng" dirty="0" err="1"/>
              <a:t>აფლატოქსინი</a:t>
            </a:r>
            <a:r>
              <a:rPr lang="ka-GE" sz="2000" dirty="0"/>
              <a:t>, </a:t>
            </a:r>
            <a:r>
              <a:rPr lang="ka-GE" sz="2000" dirty="0" err="1"/>
              <a:t>სატრატოქსინი</a:t>
            </a:r>
            <a:r>
              <a:rPr lang="ka-GE" sz="2000" dirty="0"/>
              <a:t>, </a:t>
            </a:r>
            <a:r>
              <a:rPr lang="en-US" sz="2000" dirty="0" err="1"/>
              <a:t>roridins</a:t>
            </a:r>
            <a:r>
              <a:rPr lang="en-US" sz="2000" dirty="0"/>
              <a:t> .</a:t>
            </a:r>
          </a:p>
          <a:p>
            <a:r>
              <a:rPr lang="ka-GE" sz="2000" b="1" i="1" dirty="0"/>
              <a:t>კუჭ-ნაწლავის სისტემა</a:t>
            </a:r>
            <a:r>
              <a:rPr lang="ka-GE" sz="2000" dirty="0"/>
              <a:t>: დიარეა, ღებინება, ნაწლავური </a:t>
            </a:r>
            <a:r>
              <a:rPr lang="ka-GE" sz="2000" dirty="0" err="1"/>
              <a:t>სისხლდენა,ღვიძლის</a:t>
            </a:r>
            <a:r>
              <a:rPr lang="ka-GE" sz="2000" dirty="0"/>
              <a:t> ეფექტები, ნეკროზი, ფიბროზი: </a:t>
            </a:r>
            <a:r>
              <a:rPr lang="ka-GE" sz="2000" dirty="0" err="1"/>
              <a:t>აფლატოქსინი</a:t>
            </a:r>
            <a:r>
              <a:rPr lang="ka-GE" sz="2000" dirty="0"/>
              <a:t>; </a:t>
            </a:r>
            <a:r>
              <a:rPr lang="en-US" sz="2000" dirty="0"/>
              <a:t>caustic </a:t>
            </a:r>
            <a:r>
              <a:rPr lang="ka-GE" sz="2000" dirty="0"/>
              <a:t>ეფექტი ლორწოვანი გარსები: </a:t>
            </a:r>
            <a:r>
              <a:rPr lang="en-US" sz="2000" u="sng" dirty="0"/>
              <a:t>T-2 </a:t>
            </a:r>
            <a:r>
              <a:rPr lang="ka-GE" sz="2000" u="sng" dirty="0"/>
              <a:t>ტოქსინი</a:t>
            </a:r>
            <a:r>
              <a:rPr lang="ka-GE" sz="2000" dirty="0"/>
              <a:t>; </a:t>
            </a:r>
            <a:r>
              <a:rPr lang="ka-GE" sz="2000" dirty="0" err="1"/>
              <a:t>ანორექსია</a:t>
            </a:r>
            <a:r>
              <a:rPr lang="ka-GE" sz="2000" dirty="0"/>
              <a:t>: </a:t>
            </a:r>
            <a:r>
              <a:rPr lang="en-US" sz="2000" dirty="0" err="1"/>
              <a:t>vomitoxin</a:t>
            </a:r>
            <a:endParaRPr lang="en-US" sz="2000" dirty="0"/>
          </a:p>
          <a:p>
            <a:r>
              <a:rPr lang="ka-GE" sz="2000" b="1" i="1" dirty="0"/>
              <a:t>რესპირატორული სისტემა</a:t>
            </a:r>
            <a:r>
              <a:rPr lang="ka-GE" sz="2000" dirty="0"/>
              <a:t>: რესპირატორული </a:t>
            </a:r>
            <a:r>
              <a:rPr lang="ka-GE" sz="2000" dirty="0" err="1"/>
              <a:t>დისტრესი</a:t>
            </a:r>
            <a:r>
              <a:rPr lang="ka-GE" sz="2000" dirty="0"/>
              <a:t>, ფილტვების სისხლდენა </a:t>
            </a:r>
            <a:r>
              <a:rPr lang="en-US" sz="2000" dirty="0" err="1"/>
              <a:t>trichothecenes</a:t>
            </a:r>
            <a:endParaRPr lang="en-US" sz="2000" dirty="0"/>
          </a:p>
          <a:p>
            <a:r>
              <a:rPr lang="ka-GE" sz="2000" b="1" i="1" dirty="0"/>
              <a:t>ნერვული სისტემა: </a:t>
            </a:r>
            <a:r>
              <a:rPr lang="ka-GE" sz="2000" dirty="0" err="1"/>
              <a:t>ტრემორი</a:t>
            </a:r>
            <a:r>
              <a:rPr lang="ka-GE" sz="2000" dirty="0"/>
              <a:t>, დაუმორჩილებლობა, დეპრესია, თავის ტკივილი, </a:t>
            </a:r>
            <a:r>
              <a:rPr lang="en-US" sz="2000" dirty="0" err="1"/>
              <a:t>tremorgens</a:t>
            </a:r>
            <a:r>
              <a:rPr lang="en-US" sz="2000" dirty="0"/>
              <a:t>, </a:t>
            </a:r>
            <a:r>
              <a:rPr lang="en-US" sz="2000" dirty="0" err="1"/>
              <a:t>trichothecenes</a:t>
            </a:r>
            <a:endParaRPr lang="en-US" sz="2000" dirty="0"/>
          </a:p>
          <a:p>
            <a:r>
              <a:rPr lang="ka-GE" sz="2000" b="1" i="1" dirty="0"/>
              <a:t>კუჭ-ნაწლავის სისტემა</a:t>
            </a:r>
            <a:r>
              <a:rPr lang="ka-GE" sz="2000" dirty="0"/>
              <a:t>: გამონაყარი, კანის სენსაცია, </a:t>
            </a:r>
            <a:r>
              <a:rPr lang="ka-GE" sz="2000" dirty="0" err="1"/>
              <a:t>ფოტოსესიბილიზაცია</a:t>
            </a:r>
            <a:r>
              <a:rPr lang="ka-GE" sz="2000" dirty="0"/>
              <a:t>,  </a:t>
            </a:r>
            <a:r>
              <a:rPr lang="en-US" sz="2000" u="sng" dirty="0" err="1" smtClean="0"/>
              <a:t>trichothecenes</a:t>
            </a:r>
            <a:endParaRPr lang="en-US" sz="2000" u="sng" dirty="0"/>
          </a:p>
          <a:p>
            <a:r>
              <a:rPr lang="ka-GE" sz="2000" b="1" i="1" dirty="0"/>
              <a:t>შარდის სისტემა</a:t>
            </a:r>
            <a:r>
              <a:rPr lang="ka-GE" sz="2000" dirty="0"/>
              <a:t>: </a:t>
            </a:r>
            <a:r>
              <a:rPr lang="ka-GE" sz="2000" dirty="0" err="1"/>
              <a:t>ნეფროტოქსიურობა</a:t>
            </a:r>
            <a:r>
              <a:rPr lang="ka-GE" sz="2000" dirty="0"/>
              <a:t>,  </a:t>
            </a:r>
            <a:r>
              <a:rPr lang="en-US" sz="2000" u="sng" dirty="0" err="1"/>
              <a:t>ochratoxin</a:t>
            </a:r>
            <a:r>
              <a:rPr lang="en-US" sz="2000" u="sng" dirty="0"/>
              <a:t>, </a:t>
            </a:r>
            <a:r>
              <a:rPr lang="en-US" sz="2000" u="sng" dirty="0" err="1"/>
              <a:t>citrinin</a:t>
            </a:r>
            <a:r>
              <a:rPr lang="en-US" sz="2000" u="sng" dirty="0"/>
              <a:t> </a:t>
            </a:r>
          </a:p>
          <a:p>
            <a:r>
              <a:rPr lang="ka-GE" sz="2000" b="1" i="1" dirty="0"/>
              <a:t>რეპროდუქციული სისტემა; </a:t>
            </a:r>
            <a:r>
              <a:rPr lang="ka-GE" sz="2000" dirty="0"/>
              <a:t>უშვილობა, რეპროდუქციული ცვლილებები, </a:t>
            </a:r>
            <a:r>
              <a:rPr lang="en-US" sz="2000" u="sng" dirty="0"/>
              <a:t>T-2 toxin</a:t>
            </a:r>
            <a:r>
              <a:rPr lang="en-US" sz="2000" dirty="0"/>
              <a:t>, </a:t>
            </a:r>
            <a:r>
              <a:rPr lang="en-US" sz="2000" dirty="0" err="1"/>
              <a:t>zearalenone</a:t>
            </a:r>
            <a:endParaRPr lang="en-US" sz="2000" dirty="0"/>
          </a:p>
          <a:p>
            <a:r>
              <a:rPr lang="ka-GE" sz="2000" b="1" i="1" dirty="0"/>
              <a:t>იმუნური სისტემა: </a:t>
            </a:r>
            <a:r>
              <a:rPr lang="ka-GE" sz="2000" dirty="0"/>
              <a:t>ცვლილებები ან სხვსა ტიპის ცვლილებები. </a:t>
            </a:r>
            <a:r>
              <a:rPr lang="ka-GE" sz="2000" u="sng" dirty="0"/>
              <a:t>სხვადასხვა </a:t>
            </a:r>
            <a:r>
              <a:rPr lang="ka-GE" sz="2000" u="sng" dirty="0" err="1"/>
              <a:t>მიკოტოქსინი</a:t>
            </a:r>
            <a:endParaRPr lang="ka-GE" sz="2000" u="sng" dirty="0"/>
          </a:p>
          <a:p>
            <a:endParaRPr lang="ru-RU" sz="2000" dirty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2754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68968" y="0"/>
            <a:ext cx="11823032" cy="1395663"/>
          </a:xfrm>
        </p:spPr>
        <p:txBody>
          <a:bodyPr/>
          <a:lstStyle/>
          <a:p>
            <a:pPr algn="ctr"/>
            <a:r>
              <a:rPr lang="ka-GE" b="1" dirty="0"/>
              <a:t>მოქმედების დონეები, საკონსულტაციო დონეები და სახელმძღვანელო დონეები</a:t>
            </a: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767042" y="1369537"/>
            <a:ext cx="10750633" cy="2444817"/>
          </a:xfrm>
        </p:spPr>
        <p:txBody>
          <a:bodyPr>
            <a:noAutofit/>
          </a:bodyPr>
          <a:lstStyle/>
          <a:p>
            <a:pPr algn="just"/>
            <a:r>
              <a:rPr lang="ka-GE" sz="2000" b="1" dirty="0"/>
              <a:t>მოქმედების დონე</a:t>
            </a:r>
            <a:r>
              <a:rPr lang="ka-GE" sz="2000" dirty="0"/>
              <a:t>: დონე, რომლის ზემოთ შხამიანი ნივთიერებები საზიანოა ადამიანისა და ცხოველებისათვის. </a:t>
            </a:r>
            <a:r>
              <a:rPr lang="en-US" sz="2000" dirty="0"/>
              <a:t>FDA </a:t>
            </a:r>
            <a:r>
              <a:rPr lang="ka-GE" sz="2000" dirty="0"/>
              <a:t>მზად არის საჭიროების შემთხვევაში ამ დონეზე </a:t>
            </a:r>
            <a:r>
              <a:rPr lang="ka-GE" sz="2000" dirty="0" smtClean="0"/>
              <a:t>ჩარევისთვის</a:t>
            </a:r>
            <a:endParaRPr lang="en-US" sz="2000" dirty="0" smtClean="0"/>
          </a:p>
          <a:p>
            <a:pPr algn="just"/>
            <a:r>
              <a:rPr lang="ka-GE" sz="2000" b="1" dirty="0" smtClean="0"/>
              <a:t>მრჩეველთა </a:t>
            </a:r>
            <a:r>
              <a:rPr lang="ka-GE" sz="2000" b="1" dirty="0"/>
              <a:t>დონე</a:t>
            </a:r>
            <a:r>
              <a:rPr lang="ka-GE" sz="2000" dirty="0"/>
              <a:t>: დონე, რომლის ქვემოთ არ არის მოსალოდნელი ჯანმრთელობის უარყოფითი ზემოქმედება. </a:t>
            </a:r>
            <a:r>
              <a:rPr lang="en-US" sz="2000" dirty="0"/>
              <a:t>FDA </a:t>
            </a:r>
            <a:r>
              <a:rPr lang="ka-GE" sz="2000" dirty="0"/>
              <a:t>შეიძლება ჩაერიოს, მაგრამ ხშირად არ </a:t>
            </a:r>
            <a:r>
              <a:rPr lang="ka-GE" sz="2000" dirty="0" smtClean="0"/>
              <a:t>ჩაერევა</a:t>
            </a:r>
            <a:endParaRPr lang="en-US" sz="2000" dirty="0" smtClean="0"/>
          </a:p>
          <a:p>
            <a:pPr algn="just"/>
            <a:r>
              <a:rPr lang="ka-GE" sz="2000" b="1" dirty="0" smtClean="0"/>
              <a:t>მითითებების </a:t>
            </a:r>
            <a:r>
              <a:rPr lang="ka-GE" sz="2000" b="1" dirty="0"/>
              <a:t>დონე: </a:t>
            </a:r>
            <a:r>
              <a:rPr lang="ka-GE" sz="2000" dirty="0"/>
              <a:t>დონე, </a:t>
            </a:r>
            <a:r>
              <a:rPr lang="ka-GE" sz="2000" dirty="0" smtClean="0"/>
              <a:t>როდესაც არასაკმარისია </a:t>
            </a:r>
            <a:r>
              <a:rPr lang="ka-GE" sz="2000" dirty="0"/>
              <a:t>სამეცნიერო მონაცემები სამოქმედო ან </a:t>
            </a:r>
            <a:r>
              <a:rPr lang="ka-GE" sz="2000" dirty="0" smtClean="0"/>
              <a:t>საკონსულტაციო </a:t>
            </a:r>
            <a:r>
              <a:rPr lang="ka-GE" sz="2000" dirty="0"/>
              <a:t>დონის დასადგენად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4" y="3553697"/>
            <a:ext cx="4575265" cy="3304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0" y="3971108"/>
            <a:ext cx="4921787" cy="276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5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4" y="160338"/>
            <a:ext cx="11635831" cy="1744662"/>
          </a:xfrm>
        </p:spPr>
        <p:txBody>
          <a:bodyPr>
            <a:normAutofit/>
          </a:bodyPr>
          <a:lstStyle/>
          <a:p>
            <a:pPr algn="ctr"/>
            <a:r>
              <a:rPr lang="ka-GE" b="1" dirty="0">
                <a:solidFill>
                  <a:srgbClr val="FF0000"/>
                </a:solidFill>
              </a:rPr>
              <a:t>საკვებისა და საკვების ჯაჭვში მიკოტოქსინის წარმოქმნაზე მოქმედი </a:t>
            </a:r>
            <a:r>
              <a:rPr lang="ka-GE" b="1" dirty="0" smtClean="0">
                <a:solidFill>
                  <a:srgbClr val="FF0000"/>
                </a:solidFill>
              </a:rPr>
              <a:t>ფაქტორები და დაბიძურების რისკები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https://ars.els-cdn.com/content/image/1-s2.0-S030438942030073X-g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4217">
            <a:off x="460376" y="2657916"/>
            <a:ext cx="5789432" cy="313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4" t="-241" r="8748" b="241"/>
          <a:stretch/>
        </p:blipFill>
        <p:spPr bwMode="auto">
          <a:xfrm rot="1356500">
            <a:off x="7239916" y="1517361"/>
            <a:ext cx="3958046" cy="5419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" y="78377"/>
            <a:ext cx="12192000" cy="1079864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dirty="0"/>
              <a:t>სოკოების და მათი მეტაბოლიტების მიერ წარმოქმნილი ეფექტები</a:t>
            </a: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22217" y="1480457"/>
            <a:ext cx="11869784" cy="4430765"/>
          </a:xfrm>
        </p:spPr>
        <p:txBody>
          <a:bodyPr/>
          <a:lstStyle/>
          <a:p>
            <a:r>
              <a:rPr lang="ka-GE" sz="3200" dirty="0"/>
              <a:t>სოკოების და მათი მეტაბოლიტების მიერ წარმოქმნილი ეფექტები იყოფა </a:t>
            </a:r>
            <a:r>
              <a:rPr lang="ka-GE" sz="3200" dirty="0" smtClean="0"/>
              <a:t>ძირითად  ჯგუფად: </a:t>
            </a:r>
          </a:p>
          <a:p>
            <a:pPr algn="r">
              <a:buAutoNum type="arabicPeriod"/>
            </a:pPr>
            <a:r>
              <a:rPr lang="ka-GE" sz="3200" b="1" i="1" dirty="0" err="1" smtClean="0"/>
              <a:t>მიკოტოქსიკოზები</a:t>
            </a:r>
            <a:r>
              <a:rPr lang="ka-GE" sz="3200" b="1" i="1" dirty="0" smtClean="0"/>
              <a:t> </a:t>
            </a:r>
            <a:r>
              <a:rPr lang="ka-GE" sz="3200" b="1" i="1" dirty="0"/>
              <a:t>2. </a:t>
            </a:r>
            <a:r>
              <a:rPr lang="ka-GE" sz="3200" b="1" i="1" dirty="0" err="1" smtClean="0"/>
              <a:t>მიცეტიზმი</a:t>
            </a:r>
            <a:endParaRPr lang="ka-GE" sz="3200" b="1" i="1" dirty="0" smtClean="0"/>
          </a:p>
          <a:p>
            <a:pPr marL="0" indent="0" algn="r">
              <a:buNone/>
            </a:pPr>
            <a:endParaRPr lang="ka-GE" sz="3200" b="1" i="1" dirty="0"/>
          </a:p>
          <a:p>
            <a:pPr marL="0" indent="0" algn="just">
              <a:buNone/>
            </a:pPr>
            <a:r>
              <a:rPr lang="ka-GE" sz="3200" b="1" dirty="0" smtClean="0"/>
              <a:t>ძირითადი </a:t>
            </a:r>
            <a:r>
              <a:rPr lang="ka-GE" sz="3200" b="1" dirty="0"/>
              <a:t>ტიპები</a:t>
            </a:r>
            <a:r>
              <a:rPr lang="ka-GE" sz="3200" dirty="0"/>
              <a:t>: მწვავე, ქრონიკული, </a:t>
            </a:r>
            <a:r>
              <a:rPr lang="ka-GE" sz="3200" dirty="0" err="1"/>
              <a:t>მუტაგენური</a:t>
            </a:r>
            <a:r>
              <a:rPr lang="ka-GE" sz="3200" dirty="0"/>
              <a:t> და </a:t>
            </a:r>
            <a:r>
              <a:rPr lang="ka-GE" sz="3200" dirty="0" err="1"/>
              <a:t>ტერატოგენული</a:t>
            </a:r>
            <a:endParaRPr lang="ka-GE" sz="3200" dirty="0" smtClean="0"/>
          </a:p>
          <a:p>
            <a:pPr marL="0" indent="0" algn="just">
              <a:buNone/>
            </a:pPr>
            <a:endParaRPr lang="ka-GE" b="1" i="1" dirty="0"/>
          </a:p>
        </p:txBody>
      </p:sp>
    </p:spTree>
    <p:extLst>
      <p:ext uri="{BB962C8B-B14F-4D97-AF65-F5344CB8AC3E}">
        <p14:creationId xmlns:p14="http://schemas.microsoft.com/office/powerpoint/2010/main" val="33143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978567" y="160421"/>
            <a:ext cx="10526045" cy="1026695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 err="1" smtClean="0"/>
              <a:t>მიკოტოქსიკოზი</a:t>
            </a:r>
            <a:r>
              <a:rPr lang="ka-GE" dirty="0" smtClean="0"/>
              <a:t> </a:t>
            </a:r>
            <a:br>
              <a:rPr lang="ka-GE" dirty="0" smtClean="0"/>
            </a:b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235131" y="1254034"/>
            <a:ext cx="11812490" cy="4657188"/>
          </a:xfrm>
        </p:spPr>
        <p:txBody>
          <a:bodyPr>
            <a:normAutofit/>
          </a:bodyPr>
          <a:lstStyle/>
          <a:p>
            <a:pPr algn="just"/>
            <a:r>
              <a:rPr lang="ka-GE" sz="2400" dirty="0" err="1"/>
              <a:t>მიკოტოქსიკოზები</a:t>
            </a:r>
            <a:r>
              <a:rPr lang="ka-GE" sz="2400" dirty="0"/>
              <a:t> მწვავე და ქრონიკული ტოქსიკური დაავადებებია, რომლებიც გამოწვეულია </a:t>
            </a:r>
            <a:r>
              <a:rPr lang="ka-GE" sz="2400" dirty="0" err="1"/>
              <a:t>მიკოტოქსინებით</a:t>
            </a:r>
            <a:r>
              <a:rPr lang="ka-GE" sz="2400" dirty="0" smtClean="0"/>
              <a:t>.</a:t>
            </a:r>
          </a:p>
          <a:p>
            <a:pPr algn="just"/>
            <a:r>
              <a:rPr lang="ka-GE" sz="2400" dirty="0" smtClean="0"/>
              <a:t> </a:t>
            </a:r>
            <a:r>
              <a:rPr lang="ka-GE" sz="2400" dirty="0"/>
              <a:t>მათი კლინიკური მახასიათებლები, სამიზნე ორგანოები და შედეგი დამოკიდებულია </a:t>
            </a:r>
            <a:r>
              <a:rPr lang="ka-GE" sz="2400" dirty="0" err="1"/>
              <a:t>მიკოტოქსინის</a:t>
            </a:r>
            <a:r>
              <a:rPr lang="ka-GE" sz="2400" dirty="0"/>
              <a:t> შინაგან ტოქსიკურ მახასიათებლებზე და ზემოქმედების რაოდენობაზე და ხანგრძლივობაზე, აგრეთვე დაუცველი </a:t>
            </a:r>
            <a:r>
              <a:rPr lang="ka-GE" sz="2400" dirty="0" smtClean="0"/>
              <a:t> ორგანიზმის ჯანმრთელობის </a:t>
            </a:r>
            <a:r>
              <a:rPr lang="ka-GE" sz="2400" dirty="0"/>
              <a:t>მდგომარეობაზე</a:t>
            </a:r>
            <a:r>
              <a:rPr lang="ka-GE" sz="2400" dirty="0" smtClean="0"/>
              <a:t>.</a:t>
            </a:r>
          </a:p>
          <a:p>
            <a:pPr algn="just"/>
            <a:r>
              <a:rPr lang="ka-GE" sz="2400" dirty="0" err="1"/>
              <a:t>მიკოტოქსიკოზი</a:t>
            </a:r>
            <a:r>
              <a:rPr lang="ka-GE" sz="2400" dirty="0"/>
              <a:t> - ეს არის დაავადებების ან მოწამვლის ფართო სპექტრი, რომელიც გამოწვეულია </a:t>
            </a:r>
            <a:r>
              <a:rPr lang="ka-GE" sz="2400" dirty="0" err="1"/>
              <a:t>სოკოვანი</a:t>
            </a:r>
            <a:r>
              <a:rPr lang="ka-GE" sz="2400" dirty="0"/>
              <a:t> წარმოშობის ტოქსინის მიღებით საკვებში, რომლებიც შეიცვალა ან დაზიანდა ტოქსინის წარმომქმნელი ფორმების ზრდის შედეგად. </a:t>
            </a:r>
            <a:endParaRPr lang="ka-GE" sz="2400" dirty="0" smtClean="0"/>
          </a:p>
          <a:p>
            <a:pPr algn="just"/>
            <a:r>
              <a:rPr lang="ka-GE" sz="2400" dirty="0"/>
              <a:t> </a:t>
            </a:r>
            <a:r>
              <a:rPr lang="ka-GE" sz="2400" dirty="0" err="1"/>
              <a:t>მიკოტოქსიკოლოგია</a:t>
            </a:r>
            <a:r>
              <a:rPr lang="ka-GE" sz="2400" dirty="0"/>
              <a:t> - მიკოტოქსინების და </a:t>
            </a:r>
            <a:r>
              <a:rPr lang="ka-GE" sz="2400" dirty="0" err="1"/>
              <a:t>მიკოტოქსიკოზის</a:t>
            </a:r>
            <a:r>
              <a:rPr lang="ka-GE" sz="2400" dirty="0"/>
              <a:t> შესწავლა. </a:t>
            </a:r>
          </a:p>
        </p:txBody>
      </p:sp>
    </p:spTree>
    <p:extLst>
      <p:ext uri="{BB962C8B-B14F-4D97-AF65-F5344CB8AC3E}">
        <p14:creationId xmlns:p14="http://schemas.microsoft.com/office/powerpoint/2010/main" val="592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632857" y="182880"/>
            <a:ext cx="9871755" cy="1123406"/>
          </a:xfrm>
        </p:spPr>
        <p:txBody>
          <a:bodyPr/>
          <a:lstStyle/>
          <a:p>
            <a:pPr algn="ctr"/>
            <a:r>
              <a:rPr lang="ka-GE" dirty="0" err="1" smtClean="0"/>
              <a:t>მიკოზი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264022" y="770709"/>
            <a:ext cx="11927977" cy="4382867"/>
          </a:xfrm>
        </p:spPr>
        <p:txBody>
          <a:bodyPr/>
          <a:lstStyle/>
          <a:p>
            <a:r>
              <a:rPr lang="ka-GE" dirty="0" err="1">
                <a:ea typeface="Sylfaen" panose="010A0502050306030303" pitchFamily="18" charset="0"/>
                <a:cs typeface="Times New Roman" panose="02020603050405020304" pitchFamily="18" charset="0"/>
              </a:rPr>
              <a:t>მიკოზი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 - დაავადებები, რომლებიც წარმოიქმნება დაავადების გამომწვევი სოკოების პირდაპირი შეჭრის 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შედეგად</a:t>
            </a:r>
            <a:endParaRPr lang="ka-GE" dirty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dirty="0" err="1"/>
              <a:t>Mycetismus</a:t>
            </a:r>
            <a:r>
              <a:rPr lang="ka-GE" dirty="0"/>
              <a:t> / </a:t>
            </a:r>
            <a:r>
              <a:rPr lang="ka-GE" dirty="0" err="1"/>
              <a:t>Muscarinism</a:t>
            </a:r>
            <a:r>
              <a:rPr lang="ka-GE" dirty="0"/>
              <a:t> / </a:t>
            </a:r>
            <a:r>
              <a:rPr lang="ka-GE" dirty="0" err="1"/>
              <a:t>Mycetism</a:t>
            </a:r>
            <a:r>
              <a:rPr lang="ka-GE" dirty="0"/>
              <a:t> - არის კლინიკური ერთეული, რომელიც წარმოიქმნება ტოქსინის მიღებით სოკოებთან ერთად.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7" y="2681226"/>
            <a:ext cx="2999287" cy="3066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50" y="2233264"/>
            <a:ext cx="3948255" cy="1981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4638131"/>
            <a:ext cx="3699782" cy="2219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0"/>
            <a:ext cx="11038114" cy="1905000"/>
          </a:xfrm>
        </p:spPr>
        <p:txBody>
          <a:bodyPr>
            <a:normAutofit/>
          </a:bodyPr>
          <a:lstStyle/>
          <a:p>
            <a:pPr algn="ctr"/>
            <a:r>
              <a:rPr lang="ka-GE" sz="2800" dirty="0"/>
              <a:t>ზოგიერთი </a:t>
            </a:r>
            <a:r>
              <a:rPr lang="ka-GE" sz="2800" dirty="0" smtClean="0"/>
              <a:t>მიკოტოქსინის </a:t>
            </a:r>
            <a:r>
              <a:rPr lang="ka-GE" sz="2800" dirty="0"/>
              <a:t>წარმომქმნელი </a:t>
            </a:r>
            <a:r>
              <a:rPr lang="ka-GE" sz="2800" dirty="0" smtClean="0"/>
              <a:t>სოკოები, და ზემოქმედება </a:t>
            </a:r>
            <a:r>
              <a:rPr lang="ka-GE" sz="2800" dirty="0"/>
              <a:t>ადამიანებზე და ცხოველებზე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2150"/>
            <a:ext cx="12191999" cy="5904412"/>
          </a:xfrm>
        </p:spPr>
        <p:txBody>
          <a:bodyPr>
            <a:normAutofit lnSpcReduction="10000"/>
          </a:bodyPr>
          <a:lstStyle/>
          <a:p>
            <a:pPr algn="just"/>
            <a:r>
              <a:rPr lang="ka-GE" dirty="0" smtClean="0">
                <a:solidFill>
                  <a:srgbClr val="FF0000"/>
                </a:solidFill>
              </a:rPr>
              <a:t>აფლატოქსინი</a:t>
            </a:r>
            <a:r>
              <a:rPr lang="ka-GE" dirty="0" smtClean="0"/>
              <a:t> -</a:t>
            </a:r>
            <a:r>
              <a:rPr lang="en-US" i="1" dirty="0" err="1">
                <a:latin typeface="Sylfaen" pitchFamily="18" charset="0"/>
              </a:rPr>
              <a:t>Aspergillus</a:t>
            </a:r>
            <a:r>
              <a:rPr lang="en-US" i="1" dirty="0">
                <a:latin typeface="Sylfaen" pitchFamily="18" charset="0"/>
              </a:rPr>
              <a:t> </a:t>
            </a:r>
            <a:r>
              <a:rPr lang="en-US" i="1" dirty="0" err="1" smtClean="0">
                <a:latin typeface="Sylfaen" pitchFamily="18" charset="0"/>
              </a:rPr>
              <a:t>flavus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i="1" dirty="0" smtClean="0">
                <a:latin typeface="Sylfaen" pitchFamily="18" charset="0"/>
              </a:rPr>
              <a:t>A</a:t>
            </a:r>
            <a:r>
              <a:rPr lang="en-US" i="1" dirty="0">
                <a:latin typeface="Sylfaen" pitchFamily="18" charset="0"/>
              </a:rPr>
              <a:t>. </a:t>
            </a:r>
            <a:r>
              <a:rPr lang="en-US" i="1" dirty="0" err="1" smtClean="0">
                <a:latin typeface="Sylfaen" pitchFamily="18" charset="0"/>
              </a:rPr>
              <a:t>Parasiticus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i="1" dirty="0" smtClean="0">
                <a:latin typeface="Sylfaen" pitchFamily="18" charset="0"/>
              </a:rPr>
              <a:t>A</a:t>
            </a:r>
            <a:r>
              <a:rPr lang="en-US" i="1" dirty="0">
                <a:latin typeface="Sylfaen" pitchFamily="18" charset="0"/>
              </a:rPr>
              <a:t>. </a:t>
            </a:r>
            <a:r>
              <a:rPr lang="en-US" i="1" dirty="0" err="1" smtClean="0">
                <a:latin typeface="Sylfaen" pitchFamily="18" charset="0"/>
              </a:rPr>
              <a:t>Nomius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i="1" dirty="0" err="1" smtClean="0">
                <a:latin typeface="Sylfaen" pitchFamily="18" charset="0"/>
              </a:rPr>
              <a:t>Penicillium</a:t>
            </a:r>
            <a:r>
              <a:rPr lang="en-US" i="1" dirty="0" smtClean="0">
                <a:latin typeface="Sylfaen" pitchFamily="18" charset="0"/>
              </a:rPr>
              <a:t>-</a:t>
            </a:r>
            <a:r>
              <a:rPr lang="ka-GE" i="1" dirty="0">
                <a:latin typeface="Sylfaen" pitchFamily="18" charset="0"/>
              </a:rPr>
              <a:t>ბურღულეული, საკვები, ზეთოვანი თესლი და რბილობი, </a:t>
            </a:r>
            <a:r>
              <a:rPr lang="ka-GE" i="1" dirty="0" smtClean="0">
                <a:latin typeface="Sylfaen" pitchFamily="18" charset="0"/>
              </a:rPr>
              <a:t>ქოქოსი</a:t>
            </a:r>
            <a:r>
              <a:rPr lang="en-US" i="1" dirty="0" smtClean="0">
                <a:latin typeface="Sylfaen" pitchFamily="18" charset="0"/>
              </a:rPr>
              <a:t>- </a:t>
            </a:r>
            <a:r>
              <a:rPr lang="ka-GE" b="1" i="1" dirty="0">
                <a:solidFill>
                  <a:srgbClr val="FF0000"/>
                </a:solidFill>
                <a:latin typeface="Sylfaen" pitchFamily="18" charset="0"/>
              </a:rPr>
              <a:t>კანცეროგენული, ჰეპატოტოქსიკურობა, ტერატოგენობა, იმუნური სისტემის შემცირება, დნმ-ის სტრუქტურაზე ზემოქმედება, ჰეპატიტი, სისხლდენა, თირკმლის </a:t>
            </a:r>
            <a:r>
              <a:rPr lang="ka-GE" b="1" i="1" dirty="0" smtClean="0">
                <a:solidFill>
                  <a:srgbClr val="FF0000"/>
                </a:solidFill>
                <a:latin typeface="Sylfaen" pitchFamily="18" charset="0"/>
              </a:rPr>
              <a:t>დაზიანება</a:t>
            </a:r>
            <a:endParaRPr lang="en-US" b="1" i="1" dirty="0" smtClean="0">
              <a:solidFill>
                <a:srgbClr val="FF0000"/>
              </a:solidFill>
              <a:latin typeface="Sylfaen" pitchFamily="18" charset="0"/>
            </a:endParaRPr>
          </a:p>
          <a:p>
            <a:pPr algn="just"/>
            <a:r>
              <a:rPr lang="ka-GE" b="1" i="1" dirty="0" smtClean="0">
                <a:solidFill>
                  <a:srgbClr val="FF0000"/>
                </a:solidFill>
                <a:latin typeface="Sylfaen" pitchFamily="18" charset="0"/>
              </a:rPr>
              <a:t>ფუმონიზინი-</a:t>
            </a:r>
            <a:r>
              <a:rPr lang="en-US" i="1" dirty="0" err="1"/>
              <a:t>Fusarium</a:t>
            </a:r>
            <a:r>
              <a:rPr lang="en-US" i="1" dirty="0"/>
              <a:t> </a:t>
            </a:r>
            <a:r>
              <a:rPr lang="en-US" i="1" dirty="0" err="1" smtClean="0"/>
              <a:t>verticillioides</a:t>
            </a:r>
            <a:r>
              <a:rPr lang="ka-GE" dirty="0" smtClean="0"/>
              <a:t> </a:t>
            </a:r>
            <a:r>
              <a:rPr lang="en-US" i="1" dirty="0" smtClean="0"/>
              <a:t>F</a:t>
            </a:r>
            <a:r>
              <a:rPr lang="en-US" i="1" dirty="0"/>
              <a:t>. </a:t>
            </a:r>
            <a:r>
              <a:rPr lang="en-US" i="1" dirty="0" err="1" smtClean="0"/>
              <a:t>Culmorum</a:t>
            </a:r>
            <a:r>
              <a:rPr lang="ka-GE" i="1" dirty="0"/>
              <a:t>-ბურღულეული, სიმინდი </a:t>
            </a:r>
            <a:r>
              <a:rPr lang="ka-GE" i="1" dirty="0" smtClean="0"/>
              <a:t>-</a:t>
            </a:r>
            <a:r>
              <a:rPr lang="ka-GE" i="1" dirty="0" smtClean="0">
                <a:solidFill>
                  <a:srgbClr val="FF0000"/>
                </a:solidFill>
              </a:rPr>
              <a:t>ენცეფალომალაცია</a:t>
            </a:r>
            <a:r>
              <a:rPr lang="ka-GE" i="1" dirty="0">
                <a:solidFill>
                  <a:srgbClr val="FF0000"/>
                </a:solidFill>
              </a:rPr>
              <a:t>, ფილტვის შეშუპება, კანცეროგენული, ნეიროტოქსიკურობა, ღვიძლის დაზიანება, გულის უკმარისობა, საყლაპავის კიბო </a:t>
            </a:r>
            <a:r>
              <a:rPr lang="ka-GE" i="1" dirty="0" smtClean="0">
                <a:solidFill>
                  <a:srgbClr val="FF0000"/>
                </a:solidFill>
              </a:rPr>
              <a:t>ადამიანებში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  <a:latin typeface="Sylfaen" pitchFamily="18" charset="0"/>
              </a:rPr>
              <a:t>Ochratoxin</a:t>
            </a:r>
            <a:r>
              <a:rPr lang="ka-GE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lfaen" pitchFamily="18" charset="0"/>
              </a:rPr>
              <a:t>OTA</a:t>
            </a:r>
            <a:r>
              <a:rPr lang="ka-GE" dirty="0" smtClean="0">
                <a:latin typeface="Sylfaen" pitchFamily="18" charset="0"/>
              </a:rPr>
              <a:t>-</a:t>
            </a:r>
            <a:r>
              <a:rPr lang="en-US" i="1" dirty="0" err="1" smtClean="0">
                <a:solidFill>
                  <a:srgbClr val="000000"/>
                </a:solidFill>
                <a:latin typeface="Sylfaen" pitchFamily="18" charset="0"/>
              </a:rPr>
              <a:t>Aspergillus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Sylfaen" pitchFamily="18" charset="0"/>
              </a:rPr>
              <a:t>Penicillium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lfaen" pitchFamily="18" charset="0"/>
              </a:rPr>
              <a:t>A</a:t>
            </a:r>
            <a:r>
              <a:rPr lang="en-US" i="1" dirty="0">
                <a:solidFill>
                  <a:srgbClr val="000000"/>
                </a:solidFill>
                <a:latin typeface="Sylfaen" pitchFamily="18" charset="0"/>
              </a:rPr>
              <a:t>. </a:t>
            </a:r>
            <a:r>
              <a:rPr lang="en-US" i="1" dirty="0" err="1" smtClean="0">
                <a:solidFill>
                  <a:srgbClr val="000000"/>
                </a:solidFill>
                <a:latin typeface="Sylfaen" pitchFamily="18" charset="0"/>
              </a:rPr>
              <a:t>Ochraceus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lfaen" pitchFamily="18" charset="0"/>
              </a:rPr>
              <a:t>P</a:t>
            </a:r>
            <a:r>
              <a:rPr lang="en-US" i="1" dirty="0">
                <a:solidFill>
                  <a:srgbClr val="000000"/>
                </a:solidFill>
                <a:latin typeface="Sylfaen" pitchFamily="18" charset="0"/>
              </a:rPr>
              <a:t>. </a:t>
            </a:r>
            <a:r>
              <a:rPr lang="en-US" i="1" dirty="0" err="1" smtClean="0">
                <a:solidFill>
                  <a:srgbClr val="000000"/>
                </a:solidFill>
                <a:latin typeface="Sylfaen" pitchFamily="18" charset="0"/>
              </a:rPr>
              <a:t>Nordicum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lfaen" pitchFamily="18" charset="0"/>
              </a:rPr>
              <a:t>P</a:t>
            </a:r>
            <a:r>
              <a:rPr lang="en-US" i="1" dirty="0">
                <a:solidFill>
                  <a:srgbClr val="000000"/>
                </a:solidFill>
                <a:latin typeface="Sylfaen" pitchFamily="18" charset="0"/>
              </a:rPr>
              <a:t>. </a:t>
            </a:r>
            <a:r>
              <a:rPr lang="en-US" i="1" dirty="0" err="1" smtClean="0">
                <a:solidFill>
                  <a:srgbClr val="000000"/>
                </a:solidFill>
                <a:latin typeface="Sylfaen" pitchFamily="18" charset="0"/>
              </a:rPr>
              <a:t>Verrucosum</a:t>
            </a:r>
            <a:r>
              <a:rPr lang="ka-GE" i="1" dirty="0">
                <a:solidFill>
                  <a:srgbClr val="000000"/>
                </a:solidFill>
                <a:latin typeface="Sylfaen" pitchFamily="18" charset="0"/>
              </a:rPr>
              <a:t>-ბურღულეული, მწვანილი, ზეთის თესლი, ლეღვი, ძროხის ხორცი, ხილი და </a:t>
            </a:r>
            <a:r>
              <a:rPr lang="ka-GE" i="1" dirty="0" smtClean="0">
                <a:solidFill>
                  <a:srgbClr val="000000"/>
                </a:solidFill>
                <a:latin typeface="Sylfaen" pitchFamily="18" charset="0"/>
              </a:rPr>
              <a:t>ღვინო- </a:t>
            </a:r>
            <a:r>
              <a:rPr lang="ka-GE" i="1" dirty="0" smtClean="0">
                <a:solidFill>
                  <a:srgbClr val="FF0000"/>
                </a:solidFill>
                <a:latin typeface="Sylfaen" pitchFamily="18" charset="0"/>
              </a:rPr>
              <a:t>თირკმელების და ღვიძლის დაზიანება, მადის დაკარგვა, გულისრევა, ღებინება, იმუნური სისტემის ჩახშობა, კანცეროგენული</a:t>
            </a:r>
          </a:p>
          <a:p>
            <a:pPr algn="just"/>
            <a:r>
              <a:rPr lang="ka-GE" b="1" i="1" dirty="0" smtClean="0">
                <a:solidFill>
                  <a:srgbClr val="FF0000"/>
                </a:solidFill>
                <a:latin typeface="Sylfaen" pitchFamily="18" charset="0"/>
              </a:rPr>
              <a:t>პატულინი- </a:t>
            </a:r>
            <a:r>
              <a:rPr lang="en-US" i="1" dirty="0" err="1">
                <a:solidFill>
                  <a:schemeClr val="tx1"/>
                </a:solidFill>
                <a:latin typeface="Sylfaen" pitchFamily="18" charset="0"/>
              </a:rPr>
              <a:t>Aspergillus</a:t>
            </a:r>
            <a:r>
              <a:rPr lang="en-US" i="1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terreus</a:t>
            </a:r>
            <a:r>
              <a:rPr lang="ka-GE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Sylfaen" pitchFamily="18" charset="0"/>
              </a:rPr>
              <a:t>A</a:t>
            </a:r>
            <a:r>
              <a:rPr lang="en-US" i="1" dirty="0">
                <a:solidFill>
                  <a:schemeClr val="tx1"/>
                </a:solidFill>
                <a:latin typeface="Sylfaen" pitchFamily="18" charset="0"/>
              </a:rPr>
              <a:t>.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Clavatus</a:t>
            </a:r>
            <a:r>
              <a:rPr lang="ka-GE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Penicillium</a:t>
            </a:r>
            <a:r>
              <a:rPr lang="ka-GE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Penicillium</a:t>
            </a:r>
            <a:r>
              <a:rPr lang="en-US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carneum</a:t>
            </a:r>
            <a:r>
              <a:rPr lang="ka-GE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Sylfaen" pitchFamily="18" charset="0"/>
              </a:rPr>
              <a:t>P</a:t>
            </a:r>
            <a:r>
              <a:rPr lang="en-US" i="1" dirty="0">
                <a:solidFill>
                  <a:schemeClr val="tx1"/>
                </a:solidFill>
                <a:latin typeface="Sylfaen" pitchFamily="18" charset="0"/>
              </a:rPr>
              <a:t>.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Clavigerum</a:t>
            </a:r>
            <a:r>
              <a:rPr lang="ka-GE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Sylfaen" pitchFamily="18" charset="0"/>
              </a:rPr>
              <a:t>P</a:t>
            </a:r>
            <a:r>
              <a:rPr lang="en-US" i="1" dirty="0">
                <a:solidFill>
                  <a:schemeClr val="tx1"/>
                </a:solidFill>
                <a:latin typeface="Sylfaen" pitchFamily="18" charset="0"/>
              </a:rPr>
              <a:t>.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Griseofulvu</a:t>
            </a:r>
            <a:r>
              <a:rPr lang="ka-GE" i="1" dirty="0">
                <a:solidFill>
                  <a:schemeClr val="tx1"/>
                </a:solidFill>
                <a:latin typeface="Sylfaen" pitchFamily="18" charset="0"/>
              </a:rPr>
              <a:t>- ხორბალი, საკვები, ვაშლი, ყურძენი, ატამი, მსხალი, გარგარი, ზეთისხილი, ბურღულეული- ნერვული სინდრომები, თავის ტვინის სისხლდენა, კანის დაზიანება, კანის კიბო, ფილტვები, </a:t>
            </a:r>
            <a:r>
              <a:rPr lang="ka-GE" i="1" dirty="0" smtClean="0">
                <a:solidFill>
                  <a:schemeClr val="tx1"/>
                </a:solidFill>
                <a:latin typeface="Sylfaen" pitchFamily="18" charset="0"/>
              </a:rPr>
              <a:t>მუტაგენურობა</a:t>
            </a:r>
          </a:p>
          <a:p>
            <a:pPr algn="just"/>
            <a:r>
              <a:rPr lang="de-DE" b="1" dirty="0" err="1" smtClean="0">
                <a:solidFill>
                  <a:srgbClr val="FF0000"/>
                </a:solidFill>
                <a:latin typeface="Sylfaen" pitchFamily="18" charset="0"/>
              </a:rPr>
              <a:t>Trichothecenes</a:t>
            </a:r>
            <a:r>
              <a:rPr lang="ka-GE" b="1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Sylfaen" pitchFamily="18" charset="0"/>
              </a:rPr>
              <a:t>(T2</a:t>
            </a:r>
            <a:r>
              <a:rPr lang="de-DE" b="1" dirty="0">
                <a:solidFill>
                  <a:srgbClr val="FF0000"/>
                </a:solidFill>
                <a:latin typeface="Sylfaen" pitchFamily="18" charset="0"/>
              </a:rPr>
              <a:t>, DON, DAS, HT2</a:t>
            </a:r>
            <a:r>
              <a:rPr lang="de-DE" b="1" dirty="0" smtClean="0">
                <a:solidFill>
                  <a:srgbClr val="FF0000"/>
                </a:solidFill>
                <a:latin typeface="Sylfaen" pitchFamily="18" charset="0"/>
              </a:rPr>
              <a:t>)</a:t>
            </a:r>
            <a:r>
              <a:rPr lang="ka-GE" b="1" dirty="0" smtClean="0">
                <a:solidFill>
                  <a:srgbClr val="FF0000"/>
                </a:solidFill>
                <a:latin typeface="Sylfaen" pitchFamily="18" charset="0"/>
              </a:rPr>
              <a:t>-</a:t>
            </a:r>
            <a:r>
              <a:rPr lang="ka-GE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Fusarium</a:t>
            </a:r>
            <a:r>
              <a:rPr lang="ka-GE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Cephalosporium</a:t>
            </a:r>
            <a:r>
              <a:rPr lang="ka-GE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Trichoderma</a:t>
            </a:r>
            <a:r>
              <a:rPr lang="ka-GE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Fusarium</a:t>
            </a:r>
            <a:r>
              <a:rPr lang="en-US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ylfaen" pitchFamily="18" charset="0"/>
              </a:rPr>
              <a:t>oxysporum</a:t>
            </a:r>
            <a:r>
              <a:rPr lang="ka-GE" dirty="0">
                <a:solidFill>
                  <a:schemeClr val="tx1"/>
                </a:solidFill>
                <a:latin typeface="Sylfaen" pitchFamily="18" charset="0"/>
              </a:rPr>
              <a:t>- ბურღულეული, საკვები, </a:t>
            </a:r>
            <a:r>
              <a:rPr lang="ka-GE" dirty="0" smtClean="0">
                <a:solidFill>
                  <a:schemeClr val="tx1"/>
                </a:solidFill>
                <a:latin typeface="Sylfaen" pitchFamily="18" charset="0"/>
              </a:rPr>
              <a:t>პარკოსნები</a:t>
            </a:r>
            <a:r>
              <a:rPr lang="ka-GE" dirty="0">
                <a:solidFill>
                  <a:schemeClr val="tx1"/>
                </a:solidFill>
                <a:latin typeface="Sylfaen" pitchFamily="18" charset="0"/>
              </a:rPr>
              <a:t>, ხილი და </a:t>
            </a:r>
            <a:r>
              <a:rPr lang="ka-GE" dirty="0">
                <a:solidFill>
                  <a:srgbClr val="FF0000"/>
                </a:solidFill>
                <a:latin typeface="Sylfaen" pitchFamily="18" charset="0"/>
              </a:rPr>
              <a:t>ბოსტნეული-იმუნური ჩახშობა,ციტოტოქსიური,კანის ნეკროზი, სისხლნაჟღენთი, ანემია, გრანულოციტოპენია, პირის ღრუს ეპითელური დაზიანება, </a:t>
            </a:r>
            <a:r>
              <a:rPr lang="en-US" dirty="0">
                <a:solidFill>
                  <a:srgbClr val="FF0000"/>
                </a:solidFill>
                <a:latin typeface="Sylfaen" pitchFamily="18" charset="0"/>
              </a:rPr>
              <a:t>GIS </a:t>
            </a:r>
            <a:r>
              <a:rPr lang="ka-GE" dirty="0">
                <a:solidFill>
                  <a:srgbClr val="FF0000"/>
                </a:solidFill>
                <a:latin typeface="Sylfaen" pitchFamily="18" charset="0"/>
              </a:rPr>
              <a:t>დაზიანება, ჰემატოპოეზური, ალიმენტური ტოქსიკური ალეუკია (</a:t>
            </a:r>
            <a:r>
              <a:rPr lang="en-US" dirty="0">
                <a:solidFill>
                  <a:srgbClr val="FF0000"/>
                </a:solidFill>
                <a:latin typeface="Sylfaen" pitchFamily="18" charset="0"/>
              </a:rPr>
              <a:t>ATA), </a:t>
            </a:r>
            <a:r>
              <a:rPr lang="ka-GE" dirty="0">
                <a:solidFill>
                  <a:srgbClr val="FF0000"/>
                </a:solidFill>
                <a:latin typeface="Sylfaen" pitchFamily="18" charset="0"/>
              </a:rPr>
              <a:t>ჰიპოტენზია, </a:t>
            </a:r>
            <a:r>
              <a:rPr lang="ka-GE" dirty="0" smtClean="0">
                <a:solidFill>
                  <a:srgbClr val="FF0000"/>
                </a:solidFill>
                <a:latin typeface="Sylfaen" pitchFamily="18" charset="0"/>
              </a:rPr>
              <a:t>კოაგულოპათია</a:t>
            </a:r>
          </a:p>
          <a:p>
            <a:pPr algn="just"/>
            <a:r>
              <a:rPr lang="en-US" b="1" dirty="0" err="1" smtClean="0">
                <a:latin typeface="Sylfaen" pitchFamily="18" charset="0"/>
              </a:rPr>
              <a:t>Zearalenon</a:t>
            </a:r>
            <a:r>
              <a:rPr lang="en-US" dirty="0" err="1" smtClean="0">
                <a:latin typeface="Sylfaen" pitchFamily="18" charset="0"/>
              </a:rPr>
              <a:t>e</a:t>
            </a:r>
            <a:r>
              <a:rPr lang="ka-GE" dirty="0" smtClean="0">
                <a:latin typeface="Sylfaen" pitchFamily="18" charset="0"/>
              </a:rPr>
              <a:t>-</a:t>
            </a:r>
            <a:r>
              <a:rPr lang="pt-BR" i="1" dirty="0" smtClean="0">
                <a:solidFill>
                  <a:srgbClr val="000000"/>
                </a:solidFill>
                <a:latin typeface="Sylfaen" pitchFamily="18" charset="0"/>
              </a:rPr>
              <a:t>Fusarium</a:t>
            </a:r>
            <a:r>
              <a:rPr lang="ka-GE" i="1" dirty="0" smtClean="0">
                <a:latin typeface="Sylfaen" pitchFamily="18" charset="0"/>
              </a:rPr>
              <a:t>  </a:t>
            </a:r>
            <a:r>
              <a:rPr lang="pt-BR" i="1" dirty="0" smtClean="0">
                <a:solidFill>
                  <a:srgbClr val="000000"/>
                </a:solidFill>
                <a:latin typeface="Sylfaen" pitchFamily="18" charset="0"/>
              </a:rPr>
              <a:t>F</a:t>
            </a:r>
            <a:r>
              <a:rPr lang="pt-BR" i="1" dirty="0">
                <a:solidFill>
                  <a:srgbClr val="000000"/>
                </a:solidFill>
                <a:latin typeface="Sylfaen" pitchFamily="18" charset="0"/>
              </a:rPr>
              <a:t>. </a:t>
            </a:r>
            <a:r>
              <a:rPr lang="pt-BR" i="1" dirty="0" smtClean="0">
                <a:solidFill>
                  <a:srgbClr val="000000"/>
                </a:solidFill>
                <a:latin typeface="Sylfaen" pitchFamily="18" charset="0"/>
              </a:rPr>
              <a:t>Graminearum</a:t>
            </a:r>
            <a:r>
              <a:rPr lang="ka-GE" i="1" dirty="0" smtClean="0">
                <a:latin typeface="Sylfaen" pitchFamily="18" charset="0"/>
              </a:rPr>
              <a:t> </a:t>
            </a:r>
            <a:r>
              <a:rPr lang="pt-BR" i="1" dirty="0" smtClean="0">
                <a:solidFill>
                  <a:srgbClr val="000000"/>
                </a:solidFill>
                <a:latin typeface="Sylfaen" pitchFamily="18" charset="0"/>
              </a:rPr>
              <a:t>F</a:t>
            </a:r>
            <a:r>
              <a:rPr lang="pt-BR" i="1" dirty="0">
                <a:solidFill>
                  <a:srgbClr val="000000"/>
                </a:solidFill>
                <a:latin typeface="Sylfaen" pitchFamily="18" charset="0"/>
              </a:rPr>
              <a:t>. </a:t>
            </a:r>
            <a:r>
              <a:rPr lang="ka-GE" i="1" dirty="0" smtClean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pt-BR" i="1" dirty="0" smtClean="0">
                <a:solidFill>
                  <a:srgbClr val="000000"/>
                </a:solidFill>
                <a:latin typeface="Sylfaen" pitchFamily="18" charset="0"/>
              </a:rPr>
              <a:t>Culmorum</a:t>
            </a:r>
            <a:r>
              <a:rPr lang="ka-GE" i="1" dirty="0">
                <a:solidFill>
                  <a:srgbClr val="000000"/>
                </a:solidFill>
                <a:latin typeface="Sylfaen" pitchFamily="18" charset="0"/>
              </a:rPr>
              <a:t>- ბურღულეული, სიმინდი, სილა, ტიმოტი ბალახი, საკვები </a:t>
            </a:r>
            <a:r>
              <a:rPr lang="ka-GE" i="1" dirty="0">
                <a:solidFill>
                  <a:srgbClr val="FF0000"/>
                </a:solidFill>
                <a:latin typeface="Sylfaen" pitchFamily="18" charset="0"/>
              </a:rPr>
              <a:t>კანცეროგენული, ჰორმონალური დისბალანსი ესტროგენული ეფექტი, რეპროდუქციული პრობლემები, ტერატოგენული</a:t>
            </a:r>
            <a:endParaRPr lang="ru-RU" i="1" dirty="0">
              <a:solidFill>
                <a:srgbClr val="FF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11234" y="195943"/>
            <a:ext cx="9793379" cy="1267097"/>
          </a:xfrm>
        </p:spPr>
        <p:txBody>
          <a:bodyPr/>
          <a:lstStyle/>
          <a:p>
            <a:pPr algn="ctr"/>
            <a:r>
              <a:rPr lang="ka-GE" dirty="0" smtClean="0"/>
              <a:t>მიკოტოქსინის მოქმედება სხვადასხვა ორგანოზე</a:t>
            </a:r>
            <a:endParaRPr lang="ka-G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1384086"/>
            <a:ext cx="9692640" cy="534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502229" y="209006"/>
            <a:ext cx="10002383" cy="1695994"/>
          </a:xfrm>
        </p:spPr>
        <p:txBody>
          <a:bodyPr/>
          <a:lstStyle/>
          <a:p>
            <a:r>
              <a:rPr lang="ka-GE" b="1" dirty="0" smtClean="0">
                <a:latin typeface="Sylfaen" pitchFamily="18" charset="0"/>
              </a:rPr>
              <a:t>ონკოლოგიის სართაშორისო სააგენტო </a:t>
            </a:r>
            <a:r>
              <a:rPr lang="en-US" b="1" dirty="0" smtClean="0">
                <a:latin typeface="Sylfaen" pitchFamily="18" charset="0"/>
              </a:rPr>
              <a:t>IARC</a:t>
            </a:r>
            <a:endParaRPr lang="ka-GE" b="1" dirty="0">
              <a:latin typeface="Sylfaen" pitchFamily="18" charset="0"/>
            </a:endParaRP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287383" y="1319350"/>
            <a:ext cx="8699863" cy="3762102"/>
          </a:xfrm>
        </p:spPr>
        <p:txBody>
          <a:bodyPr/>
          <a:lstStyle/>
          <a:p>
            <a:r>
              <a:rPr lang="en-US" sz="3600" dirty="0" smtClean="0"/>
              <a:t>1988</a:t>
            </a:r>
            <a:r>
              <a:rPr lang="ka-GE" sz="3600" dirty="0" smtClean="0"/>
              <a:t>წ.- აფლატოქსინი</a:t>
            </a:r>
          </a:p>
          <a:p>
            <a:r>
              <a:rPr lang="ka-GE" sz="3600" dirty="0" smtClean="0"/>
              <a:t>1986წ-პატულინი</a:t>
            </a:r>
          </a:p>
          <a:p>
            <a:r>
              <a:rPr lang="ka-GE" sz="3600" dirty="0" smtClean="0"/>
              <a:t>1992წ-</a:t>
            </a:r>
            <a:r>
              <a:rPr lang="ka-GE" sz="3600" dirty="0"/>
              <a:t>ოქრატოქსინი</a:t>
            </a:r>
          </a:p>
          <a:p>
            <a:pPr marL="0" indent="0">
              <a:buNone/>
            </a:pPr>
            <a:endParaRPr lang="ka-G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18" y="1214846"/>
            <a:ext cx="5818273" cy="4717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6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1572126" y="1347536"/>
            <a:ext cx="9932486" cy="4563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8800" dirty="0" smtClean="0"/>
              <a:t>გმადლობთ</a:t>
            </a:r>
          </a:p>
          <a:p>
            <a:pPr marL="0" indent="0" algn="ctr">
              <a:buNone/>
            </a:pPr>
            <a:r>
              <a:rPr lang="ka-GE" sz="8800" dirty="0" smtClean="0"/>
              <a:t>ყურადღებისთვის</a:t>
            </a:r>
            <a:endParaRPr lang="ka-GE" sz="8800" dirty="0"/>
          </a:p>
        </p:txBody>
      </p:sp>
    </p:spTree>
    <p:extLst>
      <p:ext uri="{BB962C8B-B14F-4D97-AF65-F5344CB8AC3E}">
        <p14:creationId xmlns:p14="http://schemas.microsoft.com/office/powerpoint/2010/main" val="34505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2207623" y="953589"/>
            <a:ext cx="9296989" cy="4957633"/>
          </a:xfrm>
        </p:spPr>
        <p:txBody>
          <a:bodyPr>
            <a:normAutofit/>
          </a:bodyPr>
          <a:lstStyle/>
          <a:p>
            <a:r>
              <a:rPr lang="ka-GE" sz="4000" dirty="0"/>
              <a:t>ისტორია </a:t>
            </a:r>
            <a:endParaRPr lang="ka-GE" sz="4000" dirty="0" smtClean="0"/>
          </a:p>
          <a:p>
            <a:r>
              <a:rPr lang="ka-GE" sz="4000" dirty="0" smtClean="0"/>
              <a:t>ეპიდემიოლოგია  </a:t>
            </a:r>
          </a:p>
          <a:p>
            <a:r>
              <a:rPr lang="ka-GE" sz="4000" dirty="0" smtClean="0"/>
              <a:t>მიკოტოქსინების </a:t>
            </a:r>
            <a:r>
              <a:rPr lang="ka-GE" sz="4000" dirty="0"/>
              <a:t>გამოვლენა </a:t>
            </a:r>
            <a:endParaRPr lang="ka-GE" sz="4000" dirty="0" smtClean="0"/>
          </a:p>
          <a:p>
            <a:r>
              <a:rPr lang="ka-GE" sz="4000" dirty="0" smtClean="0"/>
              <a:t> </a:t>
            </a:r>
            <a:r>
              <a:rPr lang="ka-GE" sz="4000" dirty="0"/>
              <a:t>პრევენცია და </a:t>
            </a:r>
            <a:r>
              <a:rPr lang="ka-GE" sz="4000" dirty="0" smtClean="0"/>
              <a:t>კონტროლი</a:t>
            </a:r>
            <a:endParaRPr lang="ka-GE" sz="4000" dirty="0"/>
          </a:p>
        </p:txBody>
      </p:sp>
    </p:spTree>
    <p:extLst>
      <p:ext uri="{BB962C8B-B14F-4D97-AF65-F5344CB8AC3E}">
        <p14:creationId xmlns:p14="http://schemas.microsoft.com/office/powerpoint/2010/main" val="13428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1" y="404949"/>
            <a:ext cx="9950132" cy="1500051"/>
          </a:xfrm>
        </p:spPr>
        <p:txBody>
          <a:bodyPr/>
          <a:lstStyle/>
          <a:p>
            <a:pPr algn="ctr"/>
            <a:r>
              <a:rPr lang="ka-GE" b="1" dirty="0" smtClean="0"/>
              <a:t>რატომ არის მიშვნელოვანი მიკოტოქსინების შესწავლა?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897" y="2103120"/>
            <a:ext cx="10694715" cy="3808102"/>
          </a:xfrm>
        </p:spPr>
        <p:txBody>
          <a:bodyPr>
            <a:normAutofit/>
          </a:bodyPr>
          <a:lstStyle/>
          <a:p>
            <a:r>
              <a:rPr lang="ka-GE" sz="4000" dirty="0" smtClean="0"/>
              <a:t>პროდუქტების უსაფრთხოება</a:t>
            </a:r>
          </a:p>
          <a:p>
            <a:r>
              <a:rPr lang="ka-GE" sz="4000" dirty="0" smtClean="0"/>
              <a:t>ჯანმრთელობისთვის საშიში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t="17659" r="3076" b="16699"/>
          <a:stretch/>
        </p:blipFill>
        <p:spPr bwMode="auto">
          <a:xfrm>
            <a:off x="8077104" y="2821576"/>
            <a:ext cx="4222325" cy="403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8" y="3684874"/>
            <a:ext cx="4107342" cy="3173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290355" y="156754"/>
            <a:ext cx="9214258" cy="844732"/>
          </a:xfrm>
        </p:spPr>
        <p:txBody>
          <a:bodyPr>
            <a:normAutofit/>
          </a:bodyPr>
          <a:lstStyle/>
          <a:p>
            <a:r>
              <a:rPr lang="ka-GE" dirty="0" smtClean="0"/>
              <a:t>ისტორია 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226423" y="757646"/>
            <a:ext cx="11686903" cy="5773783"/>
          </a:xfrm>
        </p:spPr>
        <p:txBody>
          <a:bodyPr>
            <a:normAutofit/>
          </a:bodyPr>
          <a:lstStyle/>
          <a:p>
            <a:pPr lvl="0" algn="just">
              <a:buClr>
                <a:srgbClr val="A53010"/>
              </a:buClr>
            </a:pP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კონცეფცია ნათელი გახდა ბოლო 50 წლის </a:t>
            </a:r>
            <a:r>
              <a:rPr lang="ka-G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განმავლობაში</a:t>
            </a:r>
            <a:endParaRPr lang="ka-GE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A53010"/>
              </a:buClr>
            </a:pP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ბოლო ხანებში გამოიწვია ძირითადი ეპიდემიები ადამიანებში და </a:t>
            </a:r>
            <a:r>
              <a:rPr lang="ka-G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ცხოველებში</a:t>
            </a:r>
            <a:endParaRPr lang="ka-GE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A53010"/>
              </a:buClr>
            </a:pP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გასულ საუკუნეში, ერგოტიზმმა ათასობით ადამიანი იმსხვერპლა </a:t>
            </a:r>
            <a:r>
              <a:rPr lang="ka-G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ევროპაში</a:t>
            </a:r>
            <a:endParaRPr lang="ka-GE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A53010"/>
              </a:buClr>
            </a:pP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1930 წელს - მოკლა ათასობით ცხენი </a:t>
            </a:r>
            <a:r>
              <a:rPr lang="ka-GE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სსრკ</a:t>
            </a:r>
            <a:r>
              <a:rPr lang="ka-G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-ში </a:t>
            </a:r>
            <a:endParaRPr lang="ka-GE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A53010"/>
              </a:buClr>
            </a:pP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1942-48 -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a-G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მიკოტოქსინებით</a:t>
            </a: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იყო გამოწვეული მინიმუმ 100,000 ადამიანის გარდაცვალებაზე რუსეთში </a:t>
            </a:r>
          </a:p>
          <a:p>
            <a:pPr lvl="0" algn="just">
              <a:buClr>
                <a:srgbClr val="A53010"/>
              </a:buClr>
            </a:pP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1953 წელს - </a:t>
            </a:r>
            <a:r>
              <a:rPr lang="ka-G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ერგოტით</a:t>
            </a: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მოწამვლის ფაქტებია </a:t>
            </a:r>
            <a:r>
              <a:rPr lang="ka-G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აღწერილი </a:t>
            </a: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საფრანგეთში </a:t>
            </a:r>
          </a:p>
          <a:p>
            <a:pPr lvl="0" algn="just">
              <a:buClr>
                <a:srgbClr val="A53010"/>
              </a:buClr>
            </a:pP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1960 </a:t>
            </a:r>
            <a:r>
              <a:rPr lang="ka-GE" sz="2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წ- </a:t>
            </a:r>
            <a:r>
              <a:rPr lang="ka-GE" sz="2400" dirty="0" err="1">
                <a:solidFill>
                  <a:prstClr val="black">
                    <a:lumMod val="75000"/>
                    <a:lumOff val="25000"/>
                  </a:prst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აფლატოქსიკოზმა</a:t>
            </a: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 მოკლა დაახლოებით 1000000  ინდაური გაერთიანებულ სამეფოში და უწოდეს </a:t>
            </a:r>
            <a:r>
              <a:rPr lang="ka-GE" sz="2400" dirty="0" err="1">
                <a:solidFill>
                  <a:prstClr val="black">
                    <a:lumMod val="75000"/>
                    <a:lumOff val="25000"/>
                  </a:prst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Turkey</a:t>
            </a: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-x- დაავადებას</a:t>
            </a:r>
          </a:p>
          <a:p>
            <a:pPr lvl="0" algn="just">
              <a:buClr>
                <a:srgbClr val="A53010"/>
              </a:buClr>
            </a:pP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1960 წლიდან - 1971 წელს აშშ-ს სამხედროებმა მილიონობით ლიტრი ტოქსიკური ჰერბიციდები </a:t>
            </a:r>
            <a:r>
              <a:rPr lang="ka-G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შეასხურეს მცენარეებს </a:t>
            </a:r>
            <a:r>
              <a:rPr lang="ka-G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გასანადგურებლად, რომლებსაც განმათავისუფლებელი ძალები იყენებდნენ საფარისა და საკვების მისაღებად</a:t>
            </a:r>
            <a:endParaRPr lang="ka-GE" sz="2400" dirty="0">
              <a:solidFill>
                <a:prstClr val="black">
                  <a:lumMod val="75000"/>
                  <a:lumOff val="25000"/>
                </a:prstClr>
              </a:solidFill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35595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296091" y="148047"/>
            <a:ext cx="11735487" cy="6541512"/>
          </a:xfrm>
        </p:spPr>
        <p:txBody>
          <a:bodyPr>
            <a:normAutofit/>
          </a:bodyPr>
          <a:lstStyle/>
          <a:p>
            <a:r>
              <a:rPr lang="ka-GE" sz="2000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1974 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წელს - </a:t>
            </a:r>
            <a:r>
              <a:rPr lang="ka-GE" sz="2000" dirty="0" err="1">
                <a:ea typeface="Sylfaen" panose="010A0502050306030303" pitchFamily="18" charset="0"/>
                <a:cs typeface="Times New Roman" panose="02020603050405020304" pitchFamily="18" charset="0"/>
              </a:rPr>
              <a:t>აფლატოქსიკოზის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 აფეთქება რაჯასტანის მომიჯნავე რაიონებში და </a:t>
            </a:r>
            <a:r>
              <a:rPr lang="ka-GE" sz="2000" dirty="0" err="1">
                <a:ea typeface="Sylfaen" panose="010A0502050306030303" pitchFamily="18" charset="0"/>
                <a:cs typeface="Times New Roman" panose="02020603050405020304" pitchFamily="18" charset="0"/>
              </a:rPr>
              <a:t>გუჯარატის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 შტატებში. დაზარალდა 400 ადამიანი, გარდაიცვალა </a:t>
            </a:r>
            <a:endParaRPr lang="ka-GE" sz="2000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sz="2000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1975 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წლის მეოთხედი - ერგოტიზმი ინდოეთში - კრუნჩხვითი ფორმა - ინტოქსიკაცია </a:t>
            </a:r>
            <a:r>
              <a:rPr lang="ka-GE" sz="2000" dirty="0" err="1">
                <a:ea typeface="Sylfaen" panose="010A0502050306030303" pitchFamily="18" charset="0"/>
                <a:cs typeface="Times New Roman" panose="02020603050405020304" pitchFamily="18" charset="0"/>
              </a:rPr>
              <a:t>კლავინეტის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2000" dirty="0" err="1">
                <a:ea typeface="Sylfaen" panose="010A0502050306030303" pitchFamily="18" charset="0"/>
                <a:cs typeface="Times New Roman" panose="02020603050405020304" pitchFamily="18" charset="0"/>
              </a:rPr>
              <a:t>ალკალოიდებით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2000" dirty="0" err="1">
                <a:ea typeface="Sylfaen" panose="010A0502050306030303" pitchFamily="18" charset="0"/>
                <a:cs typeface="Times New Roman" panose="02020603050405020304" pitchFamily="18" charset="0"/>
              </a:rPr>
              <a:t>Claviceps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2000" dirty="0" err="1" smtClean="0">
                <a:ea typeface="Sylfaen" panose="010A0502050306030303" pitchFamily="18" charset="0"/>
                <a:cs typeface="Times New Roman" panose="02020603050405020304" pitchFamily="18" charset="0"/>
              </a:rPr>
              <a:t>fusiformis</a:t>
            </a:r>
            <a:endParaRPr lang="ka-GE" sz="2000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sz="2000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 1987 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- </a:t>
            </a:r>
            <a:r>
              <a:rPr lang="ka-GE" sz="2000" dirty="0" err="1">
                <a:ea typeface="Sylfaen" panose="010A0502050306030303" pitchFamily="18" charset="0"/>
                <a:cs typeface="Times New Roman" panose="02020603050405020304" pitchFamily="18" charset="0"/>
              </a:rPr>
              <a:t>ტრიქოციტების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 აფეთქება ქაშმირის ხეობაში. ეს </a:t>
            </a:r>
            <a:r>
              <a:rPr lang="ka-GE" sz="2000" dirty="0" err="1">
                <a:ea typeface="Sylfaen" panose="010A0502050306030303" pitchFamily="18" charset="0"/>
                <a:cs typeface="Times New Roman" panose="02020603050405020304" pitchFamily="18" charset="0"/>
              </a:rPr>
              <a:t>თვითშეზღუდული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2000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იყო </a:t>
            </a:r>
          </a:p>
          <a:p>
            <a:r>
              <a:rPr lang="ka-GE" sz="2000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1994 წ. - </a:t>
            </a:r>
            <a:r>
              <a:rPr lang="ka-GE" sz="2000" dirty="0" err="1">
                <a:ea typeface="Sylfaen" panose="010A0502050306030303" pitchFamily="18" charset="0"/>
                <a:cs typeface="Times New Roman" panose="02020603050405020304" pitchFamily="18" charset="0"/>
              </a:rPr>
              <a:t>ფუმონისინის</a:t>
            </a:r>
            <a:r>
              <a:rPr lang="ka-GE" sz="2000" dirty="0">
                <a:ea typeface="Sylfaen" panose="010A0502050306030303" pitchFamily="18" charset="0"/>
                <a:cs typeface="Times New Roman" panose="02020603050405020304" pitchFamily="18" charset="0"/>
              </a:rPr>
              <a:t> ტოქსიკურობის აფეთქება სამხრეთ ინდოეთში. დაზარალდა ათასობით ადამიანი, მაგრამ არ დაიღუპა</a:t>
            </a:r>
            <a:r>
              <a:rPr lang="ka-GE" sz="2000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A53010"/>
              </a:buClr>
            </a:pP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1997 წ. - იანვარში სოკოთი </a:t>
            </a:r>
            <a:r>
              <a:rPr lang="ka-GE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ციკლოპეპტიდებით</a:t>
            </a: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მოწამვლა აღწერილია  ჩრდილო კალიფორნიასა და აშშ – ში</a:t>
            </a:r>
          </a:p>
          <a:p>
            <a:pPr lvl="0">
              <a:buClr>
                <a:srgbClr val="A53010"/>
              </a:buClr>
            </a:pP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2004 წ. - </a:t>
            </a:r>
            <a:r>
              <a:rPr lang="ka-GE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აფლატოქსიკოზი</a:t>
            </a: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კენიაში, 125 ადამიანი გარდაიცვალა </a:t>
            </a:r>
          </a:p>
          <a:p>
            <a:pPr lvl="0">
              <a:buClr>
                <a:srgbClr val="A53010"/>
              </a:buClr>
            </a:pP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2013 წლის თებერვალი – მარტი - რუმინეთიდან, სერბიიდან, ხორვატიიდან დასავლეთ ევროპაში იმპორტირებული რძის </a:t>
            </a:r>
            <a:r>
              <a:rPr lang="ka-GE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აფლატოქსინებით</a:t>
            </a: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დაბინძურება</a:t>
            </a:r>
          </a:p>
          <a:p>
            <a:pPr lvl="0">
              <a:buClr>
                <a:srgbClr val="A53010"/>
              </a:buClr>
            </a:pP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აფრიკაში და სამხრეთ-აღმოსავლეთ აზიაში, </a:t>
            </a:r>
            <a:r>
              <a:rPr lang="ka-GE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აფლატოქსინის</a:t>
            </a: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გადაჭარბებული დონე, რომელიც გვხვდება საკვებისა და სისხლის ნიმუშებში</a:t>
            </a:r>
          </a:p>
          <a:p>
            <a:pPr marL="0" indent="0">
              <a:buNone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2591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50423" y="113211"/>
            <a:ext cx="9754189" cy="560557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 err="1" smtClean="0"/>
              <a:t>მიკოტოქსინი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288759" y="949234"/>
            <a:ext cx="11758862" cy="4961988"/>
          </a:xfrm>
        </p:spPr>
        <p:txBody>
          <a:bodyPr/>
          <a:lstStyle/>
          <a:p>
            <a:r>
              <a:rPr lang="ka-GE" dirty="0" err="1"/>
              <a:t>მიკოტოქსინები</a:t>
            </a:r>
            <a:r>
              <a:rPr lang="ka-GE" dirty="0"/>
              <a:t> არის </a:t>
            </a:r>
            <a:r>
              <a:rPr lang="ka-GE" i="1" u="sng" dirty="0" smtClean="0"/>
              <a:t>სოკოების მიერ წარმოქმნილი </a:t>
            </a:r>
            <a:r>
              <a:rPr lang="ka-GE" i="1" u="sng" dirty="0"/>
              <a:t>დაბალი მოლეკულური წონის მეორადი </a:t>
            </a:r>
            <a:r>
              <a:rPr lang="ka-GE" i="1" u="sng" dirty="0" err="1" smtClean="0"/>
              <a:t>მეტაბოლიტები</a:t>
            </a:r>
            <a:endParaRPr lang="ka-GE" i="1" u="sng" dirty="0" smtClean="0"/>
          </a:p>
          <a:p>
            <a:r>
              <a:rPr lang="ka-GE" i="1" u="sng" dirty="0"/>
              <a:t>ზოგიერთი სოკოების მიერ წარმოებული ქიმიური </a:t>
            </a:r>
            <a:r>
              <a:rPr lang="ka-GE" i="1" u="sng" dirty="0" smtClean="0"/>
              <a:t>ნაერთები</a:t>
            </a:r>
          </a:p>
          <a:p>
            <a:r>
              <a:rPr lang="ka-GE" dirty="0" smtClean="0"/>
              <a:t> იწვევს მსოფლიოს მრავალ ქვეყანაში მარცვლეულისა და  საკვების დაბინძურებას</a:t>
            </a:r>
          </a:p>
          <a:p>
            <a:r>
              <a:rPr lang="ka-GE" dirty="0" smtClean="0"/>
              <a:t>დღეისათვის მსოფლიოში ცნობილია 100-ობით  </a:t>
            </a:r>
            <a:r>
              <a:rPr lang="ka-GE" dirty="0" err="1" smtClean="0"/>
              <a:t>მიკოტოქსინი</a:t>
            </a:r>
            <a:endParaRPr lang="ka-GE" dirty="0" smtClean="0"/>
          </a:p>
          <a:p>
            <a:r>
              <a:rPr lang="ka-GE" dirty="0" smtClean="0"/>
              <a:t>30-ია </a:t>
            </a:r>
            <a:r>
              <a:rPr lang="ka-GE" dirty="0"/>
              <a:t>ჯანმრთელობისთვის მნიშვნელოვანი </a:t>
            </a:r>
            <a:r>
              <a:rPr lang="ka-GE" dirty="0" smtClean="0"/>
              <a:t>საფრთხის მომტანი</a:t>
            </a:r>
          </a:p>
          <a:p>
            <a:r>
              <a:rPr lang="ka-GE" dirty="0"/>
              <a:t>5 </a:t>
            </a:r>
            <a:r>
              <a:rPr lang="ka-GE" dirty="0" smtClean="0"/>
              <a:t>ძირითადი </a:t>
            </a:r>
            <a:r>
              <a:rPr lang="ka-GE" dirty="0" err="1" smtClean="0"/>
              <a:t>მიკოტოქსინი</a:t>
            </a:r>
            <a:r>
              <a:rPr lang="ka-GE" dirty="0" smtClean="0"/>
              <a:t> ახდენს გავლენას მარცვლეულზე </a:t>
            </a:r>
            <a:r>
              <a:rPr lang="ka-GE" i="1" u="sng" dirty="0" smtClean="0"/>
              <a:t>(სიმინდი</a:t>
            </a:r>
            <a:r>
              <a:rPr lang="ka-GE" i="1" u="sng" dirty="0"/>
              <a:t>, ხორბალი, ჭვავი, ქერი, შვრია</a:t>
            </a:r>
            <a:r>
              <a:rPr lang="ka-GE" dirty="0" smtClean="0"/>
              <a:t>) </a:t>
            </a:r>
            <a:r>
              <a:rPr lang="ka-GE" b="1" i="1" dirty="0" err="1" smtClean="0"/>
              <a:t>აფლატოქსინები</a:t>
            </a:r>
            <a:r>
              <a:rPr lang="ka-GE" b="1" i="1" dirty="0"/>
              <a:t>, </a:t>
            </a:r>
            <a:r>
              <a:rPr lang="ka-GE" b="1" i="1" dirty="0" err="1"/>
              <a:t>ფუმონიზინები</a:t>
            </a:r>
            <a:r>
              <a:rPr lang="ka-GE" b="1" i="1" dirty="0"/>
              <a:t>, </a:t>
            </a:r>
            <a:r>
              <a:rPr lang="ka-GE" b="1" i="1" dirty="0" err="1"/>
              <a:t>ოქრატოქსინი</a:t>
            </a:r>
            <a:r>
              <a:rPr lang="ka-GE" b="1" i="1" dirty="0"/>
              <a:t> </a:t>
            </a:r>
            <a:r>
              <a:rPr lang="en-US" b="1" i="1" dirty="0"/>
              <a:t>A, </a:t>
            </a:r>
            <a:r>
              <a:rPr lang="ka-GE" b="1" i="1" dirty="0" err="1"/>
              <a:t>დეოქსინივალენოლოლი</a:t>
            </a:r>
            <a:r>
              <a:rPr lang="ka-GE" b="1" i="1" dirty="0"/>
              <a:t> (</a:t>
            </a:r>
            <a:r>
              <a:rPr lang="ka-GE" b="1" i="1" dirty="0" err="1"/>
              <a:t>ვომიტოქსინი</a:t>
            </a:r>
            <a:r>
              <a:rPr lang="ka-GE" b="1" i="1" dirty="0"/>
              <a:t>) და </a:t>
            </a:r>
            <a:r>
              <a:rPr lang="ka-GE" b="1" i="1" dirty="0" err="1"/>
              <a:t>ზეარალენონი</a:t>
            </a:r>
            <a:endParaRPr lang="ka-GE" b="1" i="1" dirty="0" smtClean="0"/>
          </a:p>
          <a:p>
            <a:r>
              <a:rPr lang="ka-GE" i="1" u="sng" dirty="0" smtClean="0"/>
              <a:t>მიკოტოქსინების </a:t>
            </a:r>
            <a:r>
              <a:rPr lang="ka-GE" i="1" u="sng" dirty="0"/>
              <a:t>მიერ წარმოქმნილ დაავადებას მეტწილად უწოდებენ </a:t>
            </a:r>
            <a:r>
              <a:rPr lang="ka-GE" i="1" u="sng" dirty="0" err="1" smtClean="0"/>
              <a:t>მიკოტოქსიკოზებს</a:t>
            </a:r>
            <a:endParaRPr lang="ka-GE" i="1" u="sng" dirty="0" smtClean="0"/>
          </a:p>
          <a:p>
            <a:r>
              <a:rPr lang="ka-GE" dirty="0"/>
              <a:t>მიკოტოქსინების წარმოება დამოკიდებულია ისეთ ფაქტორებზე, </a:t>
            </a:r>
            <a:r>
              <a:rPr lang="ka-GE" dirty="0" smtClean="0"/>
              <a:t>როგორიცაა: ტემპერატურა</a:t>
            </a:r>
            <a:r>
              <a:rPr lang="ka-GE" dirty="0"/>
              <a:t>, ტენიანობა, აერაცია და სუბსტრატი, რომელზეც სოკო იზრდება</a:t>
            </a:r>
            <a:r>
              <a:rPr lang="ka-GE" dirty="0" smtClean="0"/>
              <a:t>.</a:t>
            </a:r>
          </a:p>
          <a:p>
            <a:endParaRPr lang="ka-GE" dirty="0" smtClean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9393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459832" y="208547"/>
            <a:ext cx="10044781" cy="882316"/>
          </a:xfrm>
        </p:spPr>
        <p:txBody>
          <a:bodyPr>
            <a:normAutofit/>
          </a:bodyPr>
          <a:lstStyle/>
          <a:p>
            <a:pPr algn="ctr"/>
            <a:r>
              <a:rPr lang="ka-GE" dirty="0" err="1" smtClean="0"/>
              <a:t>მიკოტოქსინი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272716" y="898359"/>
            <a:ext cx="11231896" cy="5012864"/>
          </a:xfrm>
        </p:spPr>
        <p:txBody>
          <a:bodyPr/>
          <a:lstStyle/>
          <a:p>
            <a:r>
              <a:rPr lang="ka-GE" dirty="0" err="1"/>
              <a:t>მიკოტოქსინები</a:t>
            </a:r>
            <a:r>
              <a:rPr lang="ka-GE" dirty="0"/>
              <a:t> </a:t>
            </a:r>
            <a:r>
              <a:rPr lang="ka-GE" dirty="0" smtClean="0"/>
              <a:t>სტაბილური ნაერთებია</a:t>
            </a:r>
            <a:endParaRPr lang="ka-GE" dirty="0"/>
          </a:p>
          <a:p>
            <a:r>
              <a:rPr lang="ka-GE" dirty="0" smtClean="0"/>
              <a:t> </a:t>
            </a:r>
            <a:r>
              <a:rPr lang="ka-GE" dirty="0"/>
              <a:t>პროდუქტში მოხვედრის შემდეგ ძნელია მათი </a:t>
            </a:r>
            <a:r>
              <a:rPr lang="ka-GE" dirty="0" smtClean="0"/>
              <a:t>გამოტანა გამოდევნა </a:t>
            </a:r>
          </a:p>
          <a:p>
            <a:r>
              <a:rPr lang="ka-GE" dirty="0" smtClean="0"/>
              <a:t> </a:t>
            </a:r>
            <a:r>
              <a:rPr lang="ka-GE" dirty="0"/>
              <a:t>მიკოტოქსინების უმეტესობა უცვლელი რჩება დამუშავების პირობებში, როგორიცაა გათბობა, </a:t>
            </a:r>
            <a:r>
              <a:rPr lang="ka-GE" dirty="0" smtClean="0"/>
              <a:t>ხარშვა </a:t>
            </a:r>
            <a:r>
              <a:rPr lang="ka-GE" dirty="0"/>
              <a:t>გაყინვა, გამოშრობა ან შენახვის ხანგრძლივი </a:t>
            </a:r>
            <a:r>
              <a:rPr lang="ka-GE" dirty="0" smtClean="0"/>
              <a:t>პერიოდები</a:t>
            </a:r>
          </a:p>
          <a:p>
            <a:r>
              <a:rPr lang="ka-GE" dirty="0" smtClean="0"/>
              <a:t>მიკოტოქსინების </a:t>
            </a:r>
            <a:r>
              <a:rPr lang="ka-GE" dirty="0"/>
              <a:t>მდგრადობა </a:t>
            </a:r>
            <a:r>
              <a:rPr lang="ka-GE" dirty="0" smtClean="0"/>
              <a:t>საკვებ პროდუქტებში </a:t>
            </a:r>
            <a:r>
              <a:rPr lang="ka-GE" dirty="0"/>
              <a:t>და საკვებ მარაგში წარმოადგენს </a:t>
            </a:r>
            <a:r>
              <a:rPr lang="ka-GE" dirty="0" smtClean="0"/>
              <a:t>რისკს</a:t>
            </a:r>
          </a:p>
          <a:p>
            <a:r>
              <a:rPr lang="ka-GE" dirty="0" smtClean="0"/>
              <a:t>ბევრ </a:t>
            </a:r>
            <a:r>
              <a:rPr lang="ka-GE" dirty="0" err="1"/>
              <a:t>მიკოტოქსინს</a:t>
            </a:r>
            <a:r>
              <a:rPr lang="ka-GE" dirty="0"/>
              <a:t> შეუძლია ჯანმრთელობის სერიოზული პრობლემების გამოწვევა შედარებით დაბალი დოზებით - მილიონიან ნაწილზე (</a:t>
            </a:r>
            <a:r>
              <a:rPr lang="ka-GE" dirty="0" err="1"/>
              <a:t>ppm</a:t>
            </a:r>
            <a:r>
              <a:rPr lang="ka-GE" dirty="0"/>
              <a:t>) ან მილიარდ ნაწილებში (</a:t>
            </a:r>
            <a:r>
              <a:rPr lang="ka-GE" dirty="0" err="1"/>
              <a:t>ppb</a:t>
            </a:r>
            <a:r>
              <a:rPr lang="ka-GE" dirty="0"/>
              <a:t>). </a:t>
            </a:r>
            <a:endParaRPr lang="ka-GE" dirty="0" smtClean="0"/>
          </a:p>
          <a:p>
            <a:r>
              <a:rPr lang="ka-GE" dirty="0" err="1"/>
              <a:t>მიკოტოქსინით</a:t>
            </a:r>
            <a:r>
              <a:rPr lang="ka-GE" dirty="0"/>
              <a:t> მოწამვლის მკურნალობა არ ხდება (</a:t>
            </a:r>
            <a:r>
              <a:rPr lang="ka-GE" dirty="0" err="1"/>
              <a:t>მიკოტოქსიკოზი</a:t>
            </a:r>
            <a:r>
              <a:rPr lang="ka-GE" dirty="0" smtClean="0"/>
              <a:t>)</a:t>
            </a:r>
          </a:p>
          <a:p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ლეტალური ან საზიანო დაბალი კონცენტრაციით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7845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513806" y="165463"/>
            <a:ext cx="10990806" cy="5745759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90C226"/>
              </a:buClr>
              <a:buSzPct val="80000"/>
              <a:buNone/>
            </a:pPr>
            <a:r>
              <a:rPr lang="ka-GE" sz="3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კლასიფიკაცია მათი მოქმედების  მიხედვით</a:t>
            </a:r>
            <a:endParaRPr lang="ka-GE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ka-G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ციტოტოქსიური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პატულინი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და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penicillic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მჟავა.</a:t>
            </a:r>
          </a:p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Emetic: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Vomitoxin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და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T-2 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ტოქსინები</a:t>
            </a:r>
          </a:p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იმუნოსუპრესიული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აფლატოქსინი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B1</a:t>
            </a:r>
          </a:p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კარცენოგენური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აფლატოქსინები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ფუსარონნი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პატულინი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rugulosin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რუგოლოსინი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მუტაგენური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ალატატოქსინები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სტერგმატოტოცინი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ტრიქეცენები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ასტეროგენული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ზიერალენონი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Zearalenon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ტერტატოგენური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აფლატოქსინები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a-GE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ციტრინინი</a:t>
            </a:r>
            <a:r>
              <a:rPr lang="ka-G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ochratoxin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5023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78971" y="365760"/>
            <a:ext cx="11025641" cy="554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3200" b="1" i="1" dirty="0">
                <a:latin typeface="+mj-lt"/>
              </a:rPr>
              <a:t>კლასიფიკაცია სამიზნე ორგანოების მიხედვით</a:t>
            </a:r>
          </a:p>
          <a:p>
            <a:endParaRPr lang="ka-GE" sz="2400" dirty="0">
              <a:latin typeface="+mj-lt"/>
            </a:endParaRPr>
          </a:p>
          <a:p>
            <a:r>
              <a:rPr lang="ka-GE" sz="2400" dirty="0" err="1">
                <a:latin typeface="+mj-lt"/>
              </a:rPr>
              <a:t>ჰეპატოტოქსინები</a:t>
            </a:r>
            <a:r>
              <a:rPr lang="ka-GE" sz="2400" dirty="0">
                <a:latin typeface="+mj-lt"/>
              </a:rPr>
              <a:t> (ღვიძლის ქსოვილები) : </a:t>
            </a:r>
            <a:r>
              <a:rPr lang="ka-GE" sz="2400" dirty="0" err="1">
                <a:latin typeface="+mj-lt"/>
              </a:rPr>
              <a:t>აფლატოქსინები</a:t>
            </a:r>
            <a:r>
              <a:rPr lang="ka-GE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ochratoxins</a:t>
            </a:r>
            <a:r>
              <a:rPr lang="en-US" sz="2400" dirty="0">
                <a:latin typeface="+mj-lt"/>
              </a:rPr>
              <a:t>, </a:t>
            </a:r>
            <a:r>
              <a:rPr lang="ka-GE" sz="2400" dirty="0" err="1">
                <a:latin typeface="+mj-lt"/>
              </a:rPr>
              <a:t>რუბრატოქსინები</a:t>
            </a:r>
            <a:r>
              <a:rPr lang="ka-GE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sporidesmin</a:t>
            </a:r>
            <a:r>
              <a:rPr lang="en-US" sz="2400" dirty="0">
                <a:latin typeface="+mj-lt"/>
              </a:rPr>
              <a:t>, </a:t>
            </a:r>
            <a:r>
              <a:rPr lang="ka-GE" sz="2400" dirty="0" err="1">
                <a:latin typeface="+mj-lt"/>
              </a:rPr>
              <a:t>სტერგმატოტოცინი</a:t>
            </a:r>
            <a:r>
              <a:rPr lang="ka-GE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luteoskyrin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rugulosin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islanditoxin</a:t>
            </a:r>
            <a:endParaRPr lang="en-US" sz="2400" dirty="0">
              <a:latin typeface="+mj-lt"/>
            </a:endParaRPr>
          </a:p>
          <a:p>
            <a:r>
              <a:rPr lang="ka-GE" sz="2400" dirty="0" err="1">
                <a:latin typeface="+mj-lt"/>
              </a:rPr>
              <a:t>ნეფროტოქსინები</a:t>
            </a:r>
            <a:r>
              <a:rPr lang="ka-GE" sz="2400" dirty="0">
                <a:latin typeface="+mj-lt"/>
              </a:rPr>
              <a:t> (თირკმლის ქსოვილები): </a:t>
            </a:r>
            <a:r>
              <a:rPr lang="ka-GE" sz="2400" dirty="0" err="1">
                <a:latin typeface="+mj-lt"/>
              </a:rPr>
              <a:t>ციტრინინი</a:t>
            </a:r>
            <a:r>
              <a:rPr lang="ka-GE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ochratoxin</a:t>
            </a:r>
            <a:r>
              <a:rPr lang="en-US" sz="2400" dirty="0">
                <a:latin typeface="+mj-lt"/>
              </a:rPr>
              <a:t> A, oxalic  </a:t>
            </a:r>
            <a:r>
              <a:rPr lang="ka-GE" sz="2400" dirty="0">
                <a:latin typeface="+mj-lt"/>
              </a:rPr>
              <a:t>მჟავა.</a:t>
            </a:r>
          </a:p>
          <a:p>
            <a:r>
              <a:rPr lang="ka-GE" sz="2400" dirty="0">
                <a:latin typeface="+mj-lt"/>
              </a:rPr>
              <a:t>ნეიროტოქსინები (ნერვული სისტემის ქსოვილები): </a:t>
            </a:r>
            <a:r>
              <a:rPr lang="ka-GE" sz="2400" dirty="0" err="1">
                <a:latin typeface="+mj-lt"/>
              </a:rPr>
              <a:t>ციტროვირიდინი</a:t>
            </a:r>
            <a:r>
              <a:rPr lang="ka-GE" sz="2400" dirty="0">
                <a:latin typeface="+mj-lt"/>
              </a:rPr>
              <a:t>, </a:t>
            </a:r>
            <a:r>
              <a:rPr lang="ka-GE" sz="2400" dirty="0" err="1">
                <a:latin typeface="+mj-lt"/>
              </a:rPr>
              <a:t>პატულინი</a:t>
            </a:r>
            <a:r>
              <a:rPr lang="ka-GE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cyclopiazonic</a:t>
            </a:r>
            <a:r>
              <a:rPr lang="en-US" sz="2400" dirty="0">
                <a:latin typeface="+mj-lt"/>
              </a:rPr>
              <a:t> </a:t>
            </a:r>
            <a:r>
              <a:rPr lang="ka-GE" sz="2400" dirty="0">
                <a:latin typeface="+mj-lt"/>
              </a:rPr>
              <a:t>მჟავა,  </a:t>
            </a:r>
            <a:r>
              <a:rPr lang="en-US" sz="2400" dirty="0" err="1">
                <a:latin typeface="+mj-lt"/>
              </a:rPr>
              <a:t>fumitremorgen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territrems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verruculogen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Enterotoxins </a:t>
            </a:r>
            <a:r>
              <a:rPr lang="ka-GE" sz="2400" dirty="0" err="1">
                <a:latin typeface="+mj-lt"/>
              </a:rPr>
              <a:t>ენტეროტოქსინი</a:t>
            </a:r>
            <a:r>
              <a:rPr lang="ka-GE" sz="2400" dirty="0">
                <a:latin typeface="+mj-lt"/>
              </a:rPr>
              <a:t> : საჭმლის მომნელებელ ორგანოთა ქსოვილები</a:t>
            </a:r>
          </a:p>
          <a:p>
            <a:r>
              <a:rPr lang="ka-GE" sz="2400" dirty="0" err="1">
                <a:latin typeface="+mj-lt"/>
              </a:rPr>
              <a:t>დერმატოქსინები</a:t>
            </a:r>
            <a:r>
              <a:rPr lang="ka-GE" sz="2400" dirty="0">
                <a:latin typeface="+mj-lt"/>
              </a:rPr>
              <a:t> (კანის):</a:t>
            </a:r>
            <a:r>
              <a:rPr lang="en-US" sz="2400" dirty="0" err="1">
                <a:latin typeface="+mj-lt"/>
              </a:rPr>
              <a:t>Trichothecenes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verrucarin</a:t>
            </a:r>
            <a:endParaRPr lang="ka-GE" sz="2400" dirty="0">
              <a:latin typeface="+mj-lt"/>
            </a:endParaRPr>
          </a:p>
          <a:p>
            <a:pPr marL="0" indent="0">
              <a:buNone/>
            </a:pPr>
            <a:endParaRPr lang="ka-G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55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ფრაგმენტები">
  <a:themeElements>
    <a:clrScheme name="ფრაგმენტები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ფრაგმენტები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ფრაგმენტები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674</TotalTime>
  <Words>1140</Words>
  <Application>Microsoft Office PowerPoint</Application>
  <PresentationFormat>Произвольный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ფრაგმენტები</vt:lpstr>
      <vt:lpstr>ბათუმის შოთა რუსთაველის სახელმწიფო უნივერსიტეტი  სემინარი : მიკოტოქსინების გავლენა ადამიანისა და ცხოველის ჯანმრთელობაზე</vt:lpstr>
      <vt:lpstr>Презентация PowerPoint</vt:lpstr>
      <vt:lpstr>რატომ არის მიშვნელოვანი მიკოტოქსინების შესწავლა?</vt:lpstr>
      <vt:lpstr>ისტორია </vt:lpstr>
      <vt:lpstr>Презентация PowerPoint</vt:lpstr>
      <vt:lpstr>მიკოტოქსინი</vt:lpstr>
      <vt:lpstr>მიკოტოქსინი</vt:lpstr>
      <vt:lpstr>Презентация PowerPoint</vt:lpstr>
      <vt:lpstr>Презентация PowerPoint</vt:lpstr>
      <vt:lpstr>Презентация PowerPoint</vt:lpstr>
      <vt:lpstr>მოქმედების დონეები, საკონსულტაციო დონეები და სახელმძღვანელო დონეები</vt:lpstr>
      <vt:lpstr>საკვებისა და საკვების ჯაჭვში მიკოტოქსინის წარმოქმნაზე მოქმედი ფაქტორები და დაბიძურების რისკები</vt:lpstr>
      <vt:lpstr>სოკოების და მათი მეტაბოლიტების მიერ წარმოქმნილი ეფექტები</vt:lpstr>
      <vt:lpstr>მიკოტოქსიკოზი  </vt:lpstr>
      <vt:lpstr>მიკოზი</vt:lpstr>
      <vt:lpstr>ზოგიერთი მიკოტოქსინის წარმომქმნელი სოკოები, და ზემოქმედება ადამიანებზე და ცხოველებზე</vt:lpstr>
      <vt:lpstr>მიკოტოქსინის მოქმედება სხვადასხვა ორგანოზე</vt:lpstr>
      <vt:lpstr>ონკოლოგიის სართაშორისო სააგენტო IARC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სემინარი : მოკოტოქინების გავლენა ადამიანისა და ცხოველის ჯანმრთელობაზე</dc:title>
  <dc:creator>USER</dc:creator>
  <cp:lastModifiedBy>user</cp:lastModifiedBy>
  <cp:revision>32</cp:revision>
  <dcterms:created xsi:type="dcterms:W3CDTF">2021-04-22T06:55:28Z</dcterms:created>
  <dcterms:modified xsi:type="dcterms:W3CDTF">2021-05-17T08:30:43Z</dcterms:modified>
</cp:coreProperties>
</file>