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61" r:id="rId4"/>
    <p:sldId id="266" r:id="rId5"/>
    <p:sldId id="267" r:id="rId6"/>
    <p:sldId id="268" r:id="rId7"/>
    <p:sldId id="269" r:id="rId8"/>
    <p:sldId id="270" r:id="rId9"/>
    <p:sldId id="262" r:id="rId10"/>
    <p:sldId id="263" r:id="rId11"/>
    <p:sldId id="264" r:id="rId12"/>
    <p:sldId id="265"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8D4999E-5097-4E15-AB35-CA984E9C1FDF}">
          <p14:sldIdLst>
            <p14:sldId id="256"/>
            <p14:sldId id="257"/>
            <p14:sldId id="261"/>
            <p14:sldId id="266"/>
            <p14:sldId id="267"/>
            <p14:sldId id="268"/>
            <p14:sldId id="269"/>
            <p14:sldId id="270"/>
          </p14:sldIdLst>
        </p14:section>
        <p14:section name="Untitled Section" id="{DC766AD7-A224-46FD-83A7-6BE3DC9C3B3A}">
          <p14:sldIdLst>
            <p14:sldId id="262"/>
            <p14:sldId id="263"/>
            <p14:sldId id="264"/>
            <p14:sldId id="265"/>
            <p14:sldId id="27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baseline="0">
                <a:solidFill>
                  <a:schemeClr val="dk1">
                    <a:lumMod val="65000"/>
                    <a:lumOff val="35000"/>
                  </a:schemeClr>
                </a:solidFill>
                <a:latin typeface="Sylfaen" panose="010A0502050306030303" pitchFamily="18" charset="0"/>
                <a:ea typeface="+mn-ea"/>
                <a:cs typeface="+mn-cs"/>
              </a:defRPr>
            </a:pPr>
            <a:r>
              <a:rPr lang="ka-GE"/>
              <a:t>დიაგრამა 1. გრანტის ფარგლებში გაცემული თანხა (ლარი)</a:t>
            </a:r>
            <a:endParaRPr lang="ru-RU"/>
          </a:p>
        </c:rich>
      </c:tx>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B07B-4F27-9975-9943E2D1A457}"/>
              </c:ext>
            </c:extLst>
          </c:dPt>
          <c:dPt>
            <c:idx val="1"/>
            <c:bubble3D val="0"/>
            <c:spPr>
              <a:solidFill>
                <a:schemeClr val="accent3"/>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B07B-4F27-9975-9943E2D1A457}"/>
              </c:ext>
            </c:extLst>
          </c:dPt>
          <c:dPt>
            <c:idx val="2"/>
            <c:bubble3D val="0"/>
            <c:spPr>
              <a:solidFill>
                <a:schemeClr val="accent5"/>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5-B07B-4F27-9975-9943E2D1A457}"/>
              </c:ext>
            </c:extLst>
          </c:dPt>
          <c:dPt>
            <c:idx val="3"/>
            <c:bubble3D val="0"/>
            <c:spPr>
              <a:solidFill>
                <a:schemeClr val="accent1">
                  <a:lumMod val="60000"/>
                </a:schemeClr>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7-B07B-4F27-9975-9943E2D1A457}"/>
              </c:ext>
            </c:extLst>
          </c:dPt>
          <c:dLbls>
            <c:spPr>
              <a:noFill/>
              <a:ln>
                <a:noFill/>
              </a:ln>
              <a:effectLst/>
            </c:spPr>
            <c:txPr>
              <a:bodyPr rot="0" spcFirstLastPara="1" vertOverflow="ellipsis" vert="horz" wrap="square" anchor="ctr" anchorCtr="1"/>
              <a:lstStyle/>
              <a:p>
                <a:pPr>
                  <a:defRPr sz="1600" b="1" i="0" u="none" strike="noStrike" kern="1200" baseline="0">
                    <a:solidFill>
                      <a:schemeClr val="lt1"/>
                    </a:solidFill>
                    <a:latin typeface="Sylfaen" panose="010A0502050306030303" pitchFamily="18" charset="0"/>
                    <a:ea typeface="+mn-ea"/>
                    <a:cs typeface="+mn-cs"/>
                  </a:defRPr>
                </a:pPr>
                <a:endParaRPr lang="ru-RU"/>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numRef>
              <c:f>Sheet1!$A$3:$A$6</c:f>
              <c:numCache>
                <c:formatCode>General</c:formatCode>
                <c:ptCount val="4"/>
                <c:pt idx="0">
                  <c:v>2019</c:v>
                </c:pt>
                <c:pt idx="1">
                  <c:v>2018</c:v>
                </c:pt>
                <c:pt idx="2">
                  <c:v>2017</c:v>
                </c:pt>
                <c:pt idx="3">
                  <c:v>2016</c:v>
                </c:pt>
              </c:numCache>
            </c:numRef>
          </c:cat>
          <c:val>
            <c:numRef>
              <c:f>Sheet1!$B$3:$B$6</c:f>
              <c:numCache>
                <c:formatCode>#,##0</c:formatCode>
                <c:ptCount val="4"/>
                <c:pt idx="0">
                  <c:v>649000</c:v>
                </c:pt>
                <c:pt idx="1">
                  <c:v>610810</c:v>
                </c:pt>
                <c:pt idx="2">
                  <c:v>290000</c:v>
                </c:pt>
                <c:pt idx="3">
                  <c:v>1100000</c:v>
                </c:pt>
              </c:numCache>
            </c:numRef>
          </c:val>
          <c:extLst xmlns:c16r2="http://schemas.microsoft.com/office/drawing/2015/06/chart">
            <c:ext xmlns:c16="http://schemas.microsoft.com/office/drawing/2014/chart" uri="{C3380CC4-5D6E-409C-BE32-E72D297353CC}">
              <c16:uniqueId val="{00000008-B07B-4F27-9975-9943E2D1A457}"/>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Sylfaen" panose="010A0502050306030303" pitchFamily="18" charset="0"/>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sz="1600">
          <a:latin typeface="Sylfaen" panose="010A0502050306030303" pitchFamily="18" charset="0"/>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DA258D-0381-4420-A028-3AF7B4021B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94E3C-A85E-4277-BA76-6E20B80769D4}" type="slidenum">
              <a:rPr lang="en-US" smtClean="0"/>
              <a:t>‹#›</a:t>
            </a:fld>
            <a:endParaRPr lang="en-US"/>
          </a:p>
        </p:txBody>
      </p:sp>
    </p:spTree>
    <p:extLst>
      <p:ext uri="{BB962C8B-B14F-4D97-AF65-F5344CB8AC3E}">
        <p14:creationId xmlns:p14="http://schemas.microsoft.com/office/powerpoint/2010/main" val="192599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5/13/2021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gita.gov.ge/geo/static/151/it-hub"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838200"/>
          </a:xfrm>
        </p:spPr>
        <p:txBody>
          <a:bodyPr>
            <a:noAutofit/>
          </a:bodyPr>
          <a:lstStyle/>
          <a:p>
            <a:pPr algn="ctr">
              <a:defRPr/>
            </a:pPr>
            <a:r>
              <a:rPr lang="ka-GE" sz="3200" dirty="0">
                <a:solidFill>
                  <a:schemeClr val="tx1">
                    <a:lumMod val="65000"/>
                    <a:lumOff val="35000"/>
                  </a:schemeClr>
                </a:solidFill>
              </a:rPr>
              <a:t/>
            </a:r>
            <a:br>
              <a:rPr lang="ka-GE" sz="3200" dirty="0">
                <a:solidFill>
                  <a:schemeClr val="tx1">
                    <a:lumMod val="65000"/>
                    <a:lumOff val="35000"/>
                  </a:schemeClr>
                </a:solidFill>
              </a:rPr>
            </a:br>
            <a:r>
              <a:rPr lang="ru-RU" sz="3200" b="1" dirty="0">
                <a:solidFill>
                  <a:schemeClr val="tx1"/>
                </a:solidFill>
              </a:rPr>
              <a:t/>
            </a:r>
            <a:br>
              <a:rPr lang="ru-RU" sz="3200" b="1" dirty="0">
                <a:solidFill>
                  <a:schemeClr val="tx1"/>
                </a:solidFill>
              </a:rPr>
            </a:br>
            <a:r>
              <a:rPr lang="ka-GE" sz="3200" dirty="0">
                <a:solidFill>
                  <a:schemeClr val="tx1">
                    <a:lumMod val="65000"/>
                    <a:lumOff val="35000"/>
                  </a:schemeClr>
                </a:solidFill>
                <a:latin typeface="Sylfaen" panose="010A0502050306030303" pitchFamily="18" charset="0"/>
              </a:rPr>
              <a:t>ბათუმის </a:t>
            </a:r>
            <a:r>
              <a:rPr lang="af-ZA" sz="3200" dirty="0">
                <a:solidFill>
                  <a:schemeClr val="tx1">
                    <a:lumMod val="65000"/>
                    <a:lumOff val="35000"/>
                  </a:schemeClr>
                </a:solidFill>
                <a:latin typeface="Sylfaen" panose="010A0502050306030303" pitchFamily="18" charset="0"/>
              </a:rPr>
              <a:t>შოთა რუსთაველის სახელმწიფო უნივერსიტეტი</a:t>
            </a:r>
            <a:endParaRPr lang="en-US" sz="3200" dirty="0">
              <a:solidFill>
                <a:srgbClr val="FFC000"/>
              </a:solidFill>
              <a:latin typeface="Sylfaen" panose="010A0502050306030303" pitchFamily="18" charset="0"/>
            </a:endParaRPr>
          </a:p>
        </p:txBody>
      </p:sp>
      <p:sp>
        <p:nvSpPr>
          <p:cNvPr id="3" name="Subtitle 2"/>
          <p:cNvSpPr>
            <a:spLocks noGrp="1"/>
          </p:cNvSpPr>
          <p:nvPr>
            <p:ph type="subTitle" idx="1"/>
          </p:nvPr>
        </p:nvSpPr>
        <p:spPr>
          <a:xfrm>
            <a:off x="228600" y="1828800"/>
            <a:ext cx="8153400" cy="4419600"/>
          </a:xfrm>
        </p:spPr>
        <p:txBody>
          <a:bodyPr>
            <a:normAutofit/>
          </a:bodyPr>
          <a:lstStyle/>
          <a:p>
            <a:pPr algn="ctr">
              <a:spcBef>
                <a:spcPts val="0"/>
              </a:spcBef>
            </a:pPr>
            <a:r>
              <a:rPr lang="ka-GE" sz="2400" dirty="0">
                <a:solidFill>
                  <a:schemeClr val="tx1">
                    <a:lumMod val="65000"/>
                    <a:lumOff val="35000"/>
                  </a:schemeClr>
                </a:solidFill>
                <a:latin typeface="Sylfaen" panose="010A0502050306030303" pitchFamily="18" charset="0"/>
              </a:rPr>
              <a:t>ეკონომიკისა და ბიზნესის ფაკულტეტი</a:t>
            </a:r>
          </a:p>
          <a:p>
            <a:pPr algn="ctr">
              <a:spcBef>
                <a:spcPts val="0"/>
              </a:spcBef>
            </a:pPr>
            <a:endParaRPr lang="ka-GE" sz="2400" dirty="0">
              <a:solidFill>
                <a:schemeClr val="tx1">
                  <a:lumMod val="65000"/>
                  <a:lumOff val="35000"/>
                </a:schemeClr>
              </a:solidFill>
              <a:latin typeface="Sylfaen" panose="010A0502050306030303" pitchFamily="18" charset="0"/>
            </a:endParaRPr>
          </a:p>
          <a:p>
            <a:pPr algn="ctr">
              <a:spcBef>
                <a:spcPts val="0"/>
              </a:spcBef>
            </a:pPr>
            <a:r>
              <a:rPr lang="ka-GE" sz="2400" dirty="0">
                <a:solidFill>
                  <a:schemeClr val="tx1">
                    <a:lumMod val="65000"/>
                    <a:lumOff val="35000"/>
                  </a:schemeClr>
                </a:solidFill>
                <a:latin typeface="Sylfaen" panose="010A0502050306030303" pitchFamily="18" charset="0"/>
              </a:rPr>
              <a:t>ბიზნესის ადმინისტრირების, მენეჯმენტისა და მარკეტინგის დარგობრივი დეპარტამენტი</a:t>
            </a:r>
          </a:p>
          <a:p>
            <a:pPr algn="ctr">
              <a:spcBef>
                <a:spcPts val="0"/>
              </a:spcBef>
            </a:pPr>
            <a:endParaRPr lang="ka-GE" sz="2800" dirty="0">
              <a:solidFill>
                <a:schemeClr val="tx1">
                  <a:lumMod val="65000"/>
                  <a:lumOff val="35000"/>
                </a:schemeClr>
              </a:solidFill>
            </a:endParaRPr>
          </a:p>
          <a:p>
            <a:pPr algn="ctr">
              <a:spcBef>
                <a:spcPts val="0"/>
              </a:spcBef>
            </a:pPr>
            <a:r>
              <a:rPr lang="ka-GE" sz="2000" dirty="0">
                <a:solidFill>
                  <a:schemeClr val="tx1">
                    <a:lumMod val="65000"/>
                    <a:lumOff val="35000"/>
                  </a:schemeClr>
                </a:solidFill>
              </a:rPr>
              <a:t>სემინარი თემაზე: </a:t>
            </a:r>
          </a:p>
          <a:p>
            <a:pPr algn="ctr">
              <a:spcBef>
                <a:spcPts val="0"/>
              </a:spcBef>
            </a:pPr>
            <a:r>
              <a:rPr lang="ka-GE" sz="2400" b="1" i="0" dirty="0">
                <a:solidFill>
                  <a:srgbClr val="FFC000"/>
                </a:solidFill>
                <a:effectLst/>
                <a:latin typeface="Segoe UI Historic" panose="020B0502040204020203" pitchFamily="34" charset="0"/>
              </a:rPr>
              <a:t>ინოვაციური პროექტების კომერციალიზაციის პრობლემები თანამედროვე ეტაპზე</a:t>
            </a:r>
            <a:endParaRPr lang="ka-GE" sz="2400" b="1" dirty="0">
              <a:solidFill>
                <a:srgbClr val="FFC000"/>
              </a:solidFill>
            </a:endParaRPr>
          </a:p>
          <a:p>
            <a:pPr algn="ctr">
              <a:spcBef>
                <a:spcPts val="0"/>
              </a:spcBef>
            </a:pPr>
            <a:r>
              <a:rPr lang="ru-RU" sz="2400" b="1" dirty="0"/>
              <a:t/>
            </a:r>
            <a:br>
              <a:rPr lang="ru-RU" sz="2400" b="1" dirty="0"/>
            </a:br>
            <a:r>
              <a:rPr lang="ka-GE" sz="2800" dirty="0">
                <a:solidFill>
                  <a:schemeClr val="tx1">
                    <a:lumMod val="65000"/>
                    <a:lumOff val="35000"/>
                  </a:schemeClr>
                </a:solidFill>
              </a:rPr>
              <a:t/>
            </a:r>
            <a:br>
              <a:rPr lang="ka-GE" sz="2800" dirty="0">
                <a:solidFill>
                  <a:schemeClr val="tx1">
                    <a:lumMod val="65000"/>
                    <a:lumOff val="35000"/>
                  </a:schemeClr>
                </a:solidFill>
              </a:rPr>
            </a:br>
            <a:r>
              <a:rPr lang="ka-GE" sz="2400" b="1" dirty="0"/>
              <a:t>ნანული მახარაძე</a:t>
            </a:r>
            <a:endParaRPr lang="en-US" sz="2400" dirty="0">
              <a:latin typeface="Sylfaen" pitchFamily="18" charset="0"/>
            </a:endParaRPr>
          </a:p>
        </p:txBody>
      </p:sp>
    </p:spTree>
    <p:extLst>
      <p:ext uri="{BB962C8B-B14F-4D97-AF65-F5344CB8AC3E}">
        <p14:creationId xmlns:p14="http://schemas.microsoft.com/office/powerpoint/2010/main" val="371792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marL="0" lvl="0" indent="0">
              <a:buNone/>
            </a:pPr>
            <a:endParaRPr lang="en-US" dirty="0"/>
          </a:p>
          <a:p>
            <a:pPr marL="0" lvl="0" indent="0" algn="ctr">
              <a:buNone/>
            </a:pPr>
            <a:endParaRPr lang="en-US" b="1" dirty="0"/>
          </a:p>
        </p:txBody>
      </p:sp>
      <p:graphicFrame>
        <p:nvGraphicFramePr>
          <p:cNvPr id="4" name="Диаграмма 3">
            <a:extLst>
              <a:ext uri="{FF2B5EF4-FFF2-40B4-BE49-F238E27FC236}">
                <a16:creationId xmlns:a16="http://schemas.microsoft.com/office/drawing/2014/main" xmlns="" id="{49308A8B-CDC0-41C4-B6B8-0594A72B3817}"/>
              </a:ext>
            </a:extLst>
          </p:cNvPr>
          <p:cNvGraphicFramePr/>
          <p:nvPr>
            <p:extLst>
              <p:ext uri="{D42A27DB-BD31-4B8C-83A1-F6EECF244321}">
                <p14:modId xmlns:p14="http://schemas.microsoft.com/office/powerpoint/2010/main" val="4219788791"/>
              </p:ext>
            </p:extLst>
          </p:nvPr>
        </p:nvGraphicFramePr>
        <p:xfrm>
          <a:off x="990600" y="609600"/>
          <a:ext cx="74676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2616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xmlns="" id="{16D5C20E-4596-446D-A7C2-C18FDE7B171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 name="TextBox 36">
            <a:extLst>
              <a:ext uri="{FF2B5EF4-FFF2-40B4-BE49-F238E27FC236}">
                <a16:creationId xmlns:a16="http://schemas.microsoft.com/office/drawing/2014/main" xmlns="" id="{19C9D403-3AEF-49C3-86E6-38E207328B5E}"/>
              </a:ext>
            </a:extLst>
          </p:cNvPr>
          <p:cNvSpPr txBox="1"/>
          <p:nvPr/>
        </p:nvSpPr>
        <p:spPr>
          <a:xfrm>
            <a:off x="609600" y="1426256"/>
            <a:ext cx="8153400" cy="4708981"/>
          </a:xfrm>
          <a:prstGeom prst="rect">
            <a:avLst/>
          </a:prstGeom>
          <a:noFill/>
        </p:spPr>
        <p:txBody>
          <a:bodyPr wrap="square">
            <a:spAutoFit/>
          </a:bodyPr>
          <a:lstStyle/>
          <a:p>
            <a:pPr marL="342900" indent="-342900">
              <a:buFont typeface="Wingdings" panose="05000000000000000000" pitchFamily="2" charset="2"/>
              <a:buChar char="ü"/>
            </a:pPr>
            <a:r>
              <a:rPr lang="ka-GE" sz="2000" dirty="0"/>
              <a:t>ბოლო წლებში შეიცვალა ქართული კომპანიების საერთაშორისო ბაზრებით დაინტერესება</a:t>
            </a:r>
          </a:p>
          <a:p>
            <a:pPr marL="342900" indent="-342900">
              <a:buFont typeface="Wingdings" panose="05000000000000000000" pitchFamily="2" charset="2"/>
              <a:buChar char="ü"/>
            </a:pPr>
            <a:r>
              <a:rPr lang="ka-GE" sz="2000" dirty="0"/>
              <a:t>ასოცირებული ქვეყნის სტატუსის მინიჭების შემდეგ, საქართველოს 2016 წლიდან აქვს წვდომა ევროკავშირის რამდენიმე პროგრამასა და ფინანსურ ინსტრუმენტზე, რომელთა შორისაა </a:t>
            </a:r>
            <a:r>
              <a:rPr lang="en-US" sz="2000" dirty="0"/>
              <a:t>Enterprise Europe Network (EEN). EEN–</a:t>
            </a:r>
            <a:r>
              <a:rPr lang="ka-GE" sz="2000" dirty="0"/>
              <a:t>ის ოფიციალური წარმო­მადგენლები არიან საქართველოს ინოვაციებისა და ტექნოლოგიების სააგენტო და „აწარმოე საქართველოში“ კერძოდ, </a:t>
            </a:r>
            <a:r>
              <a:rPr lang="en-US" sz="2000" dirty="0"/>
              <a:t>EEN-</a:t>
            </a:r>
            <a:r>
              <a:rPr lang="ka-GE" sz="2000" dirty="0"/>
              <a:t>ის </a:t>
            </a:r>
            <a:r>
              <a:rPr lang="en-US" sz="2000" dirty="0"/>
              <a:t>Business Cooperation Center (BCC). </a:t>
            </a:r>
            <a:endParaRPr lang="ka-GE" sz="2000" dirty="0"/>
          </a:p>
          <a:p>
            <a:pPr marL="342900" indent="-342900">
              <a:buFont typeface="Wingdings" panose="05000000000000000000" pitchFamily="2" charset="2"/>
              <a:buChar char="ü"/>
            </a:pPr>
            <a:r>
              <a:rPr lang="ka-GE" sz="2000" dirty="0">
                <a:effectLst/>
                <a:latin typeface="Sylfaen" panose="010A0502050306030303" pitchFamily="18" charset="0"/>
                <a:ea typeface="Times New Roman" panose="02020603050405020304" pitchFamily="18" charset="0"/>
                <a:cs typeface="Sylfaen" panose="010A0502050306030303" pitchFamily="18" charset="0"/>
              </a:rPr>
              <a:t>საქართველოს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ინოვაციების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ტექნოლოგიების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სააგენტო </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Startup Europe Regions Network (SERN)-</a:t>
            </a:r>
            <a:r>
              <a:rPr lang="ka-GE" sz="2000" dirty="0">
                <a:effectLst/>
                <a:latin typeface="Sylfaen" panose="010A0502050306030303" pitchFamily="18" charset="0"/>
                <a:ea typeface="Times New Roman" panose="02020603050405020304" pitchFamily="18" charset="0"/>
                <a:cs typeface="Sylfaen" panose="010A0502050306030303" pitchFamily="18" charset="0"/>
              </a:rPr>
              <a:t>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წევრი</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2017 </a:t>
            </a:r>
            <a:r>
              <a:rPr lang="ka-GE" sz="2000" dirty="0">
                <a:effectLst/>
                <a:latin typeface="Sylfaen" panose="010A0502050306030303" pitchFamily="18" charset="0"/>
                <a:ea typeface="Times New Roman" panose="02020603050405020304" pitchFamily="18" charset="0"/>
                <a:cs typeface="Sylfaen" panose="010A0502050306030303" pitchFamily="18" charset="0"/>
              </a:rPr>
              <a:t>წელს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გახდა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SERN </a:t>
            </a:r>
            <a:r>
              <a:rPr lang="ka-GE" sz="2000" dirty="0">
                <a:effectLst/>
                <a:latin typeface="Sylfaen" panose="010A0502050306030303" pitchFamily="18" charset="0"/>
                <a:ea typeface="Times New Roman" panose="02020603050405020304" pitchFamily="18" charset="0"/>
                <a:cs typeface="Sylfaen" panose="010A0502050306030303" pitchFamily="18" charset="0"/>
              </a:rPr>
              <a:t>არის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რეგიონების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ქსელი</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რომელიც</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მიმართულია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სტარტაპების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მხარდასაჭერად </a:t>
            </a:r>
          </a:p>
          <a:p>
            <a:pPr marL="342900" indent="-342900">
              <a:buFont typeface="Wingdings" panose="05000000000000000000" pitchFamily="2" charset="2"/>
              <a:buChar char="ü"/>
            </a:pP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Horizon 2020 </a:t>
            </a:r>
            <a:r>
              <a:rPr lang="ka-GE" sz="2000" dirty="0">
                <a:effectLst/>
                <a:latin typeface="Sylfaen" panose="010A0502050306030303" pitchFamily="18" charset="0"/>
                <a:ea typeface="Times New Roman" panose="02020603050405020304" pitchFamily="18" charset="0"/>
                <a:cs typeface="Sylfaen" panose="010A0502050306030303" pitchFamily="18" charset="0"/>
              </a:rPr>
              <a:t>არის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ევროკავშირის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კვლევისა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ინოვაციის</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უმსხვილესი</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000" dirty="0">
                <a:effectLst/>
                <a:latin typeface="Sylfaen" panose="010A0502050306030303" pitchFamily="18" charset="0"/>
                <a:ea typeface="Times New Roman" panose="02020603050405020304" pitchFamily="18" charset="0"/>
                <a:cs typeface="Sylfaen" panose="010A0502050306030303" pitchFamily="18" charset="0"/>
              </a:rPr>
              <a:t>პროგრამა</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 </a:t>
            </a:r>
            <a:endParaRPr lang="en-US" sz="2000" dirty="0"/>
          </a:p>
        </p:txBody>
      </p:sp>
    </p:spTree>
    <p:extLst>
      <p:ext uri="{BB962C8B-B14F-4D97-AF65-F5344CB8AC3E}">
        <p14:creationId xmlns:p14="http://schemas.microsoft.com/office/powerpoint/2010/main" val="395617784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791200"/>
          </a:xfrm>
        </p:spPr>
        <p:txBody>
          <a:bodyPr/>
          <a:lstStyle/>
          <a:p>
            <a:pPr marL="0" lvl="0" indent="0">
              <a:buNone/>
            </a:pPr>
            <a:endParaRPr lang="ka-GE" b="1" dirty="0">
              <a:solidFill>
                <a:srgbClr val="C00000"/>
              </a:solidFill>
            </a:endParaRPr>
          </a:p>
          <a:p>
            <a:pPr marL="0" lvl="0" indent="0">
              <a:buNone/>
            </a:pPr>
            <a:endParaRPr lang="en-US" b="1" dirty="0">
              <a:solidFill>
                <a:srgbClr val="C00000"/>
              </a:solidFill>
            </a:endParaRPr>
          </a:p>
          <a:p>
            <a:pPr marL="0" indent="0">
              <a:buNone/>
            </a:pPr>
            <a:endParaRPr lang="ka-GE" dirty="0">
              <a:latin typeface="Sylfaen" pitchFamily="18" charset="0"/>
            </a:endParaRPr>
          </a:p>
          <a:p>
            <a:pPr>
              <a:buFont typeface="Wingdings" pitchFamily="2" charset="2"/>
              <a:buChar char="Ø"/>
            </a:pPr>
            <a:endParaRPr lang="ka-GE" dirty="0">
              <a:latin typeface="Sylfaen" pitchFamily="18" charset="0"/>
            </a:endParaRPr>
          </a:p>
          <a:p>
            <a:pPr>
              <a:buFont typeface="Wingdings" pitchFamily="2" charset="2"/>
              <a:buChar char="Ø"/>
            </a:pPr>
            <a:endParaRPr lang="ka-GE" dirty="0">
              <a:latin typeface="Sylfaen" pitchFamily="18" charset="0"/>
            </a:endParaRPr>
          </a:p>
          <a:p>
            <a:pPr>
              <a:buFont typeface="Wingdings" pitchFamily="2" charset="2"/>
              <a:buChar char="Ø"/>
            </a:pPr>
            <a:endParaRPr lang="ka-GE" dirty="0">
              <a:latin typeface="Sylfaen" pitchFamily="18" charset="0"/>
            </a:endParaRPr>
          </a:p>
          <a:p>
            <a:pPr>
              <a:buFont typeface="Wingdings" pitchFamily="2" charset="2"/>
              <a:buChar char="Ø"/>
            </a:pPr>
            <a:endParaRPr lang="ka-GE" dirty="0">
              <a:latin typeface="Sylfaen" pitchFamily="18" charset="0"/>
            </a:endParaRPr>
          </a:p>
          <a:p>
            <a:pPr>
              <a:buFont typeface="Wingdings" pitchFamily="2" charset="2"/>
              <a:buChar char="Ø"/>
            </a:pPr>
            <a:endParaRPr lang="en-US" dirty="0">
              <a:latin typeface="Sylfaen" pitchFamily="18" charset="0"/>
            </a:endParaRPr>
          </a:p>
        </p:txBody>
      </p:sp>
      <p:sp>
        <p:nvSpPr>
          <p:cNvPr id="39" name="Rectangle 49">
            <a:extLst>
              <a:ext uri="{FF2B5EF4-FFF2-40B4-BE49-F238E27FC236}">
                <a16:creationId xmlns:a16="http://schemas.microsoft.com/office/drawing/2014/main" xmlns="" id="{C755F7C2-CE46-4E0A-8202-7C4A574F4586}"/>
              </a:ext>
            </a:extLst>
          </p:cNvPr>
          <p:cNvSpPr>
            <a:spLocks noChangeArrowheads="1"/>
          </p:cNvSpPr>
          <p:nvPr/>
        </p:nvSpPr>
        <p:spPr bwMode="auto">
          <a:xfrm>
            <a:off x="457200" y="18116"/>
            <a:ext cx="8686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endParaRPr kumimoji="0" lang="ka-GE" altLang="ru-RU" sz="1200" b="0" i="0" u="none" strike="noStrike" cap="none" normalizeH="0" baseline="0">
              <a:ln>
                <a:noFill/>
              </a:ln>
              <a:solidFill>
                <a:schemeClr val="tx1"/>
              </a:solidFill>
              <a:effectLst/>
              <a:latin typeface="AcadNusx" pitchFamily="2" charset="0"/>
              <a:ea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ka-GE" altLang="ru-RU" sz="1200" b="0" i="0" u="none" strike="noStrike" cap="none" normalizeH="0" baseline="0">
                <a:ln>
                  <a:noFill/>
                </a:ln>
                <a:solidFill>
                  <a:schemeClr val="tx1"/>
                </a:solidFill>
                <a:effectLst/>
                <a:latin typeface="AcadNusx" pitchFamily="2" charset="0"/>
                <a:ea typeface="Times New Roman" panose="02020603050405020304" pitchFamily="18" charset="0"/>
                <a:cs typeface="Times New Roman" panose="02020603050405020304" pitchFamily="18" charset="0"/>
              </a:rPr>
              <a:t> </a:t>
            </a:r>
            <a:endParaRPr kumimoji="0" lang="ru-RU" altLang="ru-RU" sz="800" b="0" i="0" u="none" strike="noStrike" cap="none" normalizeH="0" baseline="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1" name="TextBox 40">
            <a:extLst>
              <a:ext uri="{FF2B5EF4-FFF2-40B4-BE49-F238E27FC236}">
                <a16:creationId xmlns:a16="http://schemas.microsoft.com/office/drawing/2014/main" xmlns="" id="{4DF224CF-ECCF-46CA-8DEB-00DB9868A9E1}"/>
              </a:ext>
            </a:extLst>
          </p:cNvPr>
          <p:cNvSpPr txBox="1"/>
          <p:nvPr/>
        </p:nvSpPr>
        <p:spPr>
          <a:xfrm>
            <a:off x="457200" y="1371599"/>
            <a:ext cx="8382000" cy="5324535"/>
          </a:xfrm>
          <a:prstGeom prst="rect">
            <a:avLst/>
          </a:prstGeom>
          <a:noFill/>
        </p:spPr>
        <p:txBody>
          <a:bodyPr wrap="square">
            <a:spAutoFit/>
          </a:bodyPr>
          <a:lstStyle/>
          <a:p>
            <a:r>
              <a:rPr lang="ka-GE" sz="2000" dirty="0">
                <a:latin typeface="Sylfaen" panose="010A0502050306030303" pitchFamily="18" charset="0"/>
              </a:rPr>
              <a:t>თითქმის ყველა პროექტის მთავარი მიზანი კომერციალიზაცია და საერთშორისო ბაზარზე გასვლის სურვილია. ინოვაციური პროექტების კომერციალიზაციის აუცილებლობის მიზნით, მნიშვნელოვანია: </a:t>
            </a:r>
          </a:p>
          <a:p>
            <a:pPr marL="342900" indent="-342900">
              <a:buFont typeface="Arial" panose="020B0604020202020204" pitchFamily="34" charset="0"/>
              <a:buChar char="•"/>
            </a:pPr>
            <a:r>
              <a:rPr lang="ka-GE" sz="2000" dirty="0">
                <a:latin typeface="Sylfaen" panose="010A0502050306030303" pitchFamily="18" charset="0"/>
              </a:rPr>
              <a:t>საპატენტო უფლებების დაცვის მექანიზმის გაუმჯობესების მიზნით ქვეყანაში მიღებული კანონმდებლობის რეალურად ამოქმედება;  </a:t>
            </a:r>
          </a:p>
          <a:p>
            <a:pPr marL="342900" indent="-342900">
              <a:buFont typeface="Arial" panose="020B0604020202020204" pitchFamily="34" charset="0"/>
              <a:buChar char="•"/>
            </a:pPr>
            <a:r>
              <a:rPr lang="ka-GE" sz="2000" dirty="0">
                <a:latin typeface="Sylfaen" panose="010A0502050306030303" pitchFamily="18" charset="0"/>
              </a:rPr>
              <a:t>სამეცნიერო სფეროს დაინტერესებისა და სტიმულირების ღონისძიებების კომლექსური დამუშავება და კოორდინაცია; </a:t>
            </a:r>
          </a:p>
          <a:p>
            <a:pPr marL="342900" indent="-342900">
              <a:buFont typeface="Arial" panose="020B0604020202020204" pitchFamily="34" charset="0"/>
              <a:buChar char="•"/>
            </a:pPr>
            <a:r>
              <a:rPr lang="ka-GE" sz="2000" dirty="0">
                <a:latin typeface="Sylfaen" panose="010A0502050306030303" pitchFamily="18" charset="0"/>
              </a:rPr>
              <a:t>კერძო სექტორსა და განათლების სისტემას შორის კავშირის გაღრმავება; </a:t>
            </a:r>
          </a:p>
          <a:p>
            <a:pPr marL="342900" indent="-342900">
              <a:buFont typeface="Arial" panose="020B0604020202020204" pitchFamily="34" charset="0"/>
              <a:buChar char="•"/>
            </a:pPr>
            <a:r>
              <a:rPr lang="ka-GE" sz="2000" dirty="0">
                <a:latin typeface="Sylfaen" panose="010A0502050306030303" pitchFamily="18" charset="0"/>
              </a:rPr>
              <a:t>ცნობიერების გაზრდა და ინოვაციების კუთხით მეტი დაინტერესება; </a:t>
            </a:r>
          </a:p>
          <a:p>
            <a:pPr marL="342900" indent="-342900">
              <a:buFont typeface="Arial" panose="020B0604020202020204" pitchFamily="34" charset="0"/>
              <a:buChar char="•"/>
            </a:pPr>
            <a:r>
              <a:rPr lang="ka-GE" sz="2000" dirty="0">
                <a:latin typeface="Sylfaen" panose="010A0502050306030303" pitchFamily="18" charset="0"/>
              </a:rPr>
              <a:t>უკვე განხორციელებულ პროექტებზე მონიტორინგი მისი შემდგომი განვითარებისა და ბაზარზე დამკვიდრების მიზნით, ხოლო კრიზისის შემთხვევაში მათთვის სათანადო საკონსულტაციო დახმარების გაწევა.</a:t>
            </a:r>
            <a:endParaRPr lang="ru-RU" sz="2000" dirty="0">
              <a:latin typeface="Sylfaen" panose="010A0502050306030303" pitchFamily="18" charset="0"/>
            </a:endParaRPr>
          </a:p>
        </p:txBody>
      </p:sp>
    </p:spTree>
    <p:extLst>
      <p:ext uri="{BB962C8B-B14F-4D97-AF65-F5344CB8AC3E}">
        <p14:creationId xmlns:p14="http://schemas.microsoft.com/office/powerpoint/2010/main" val="19121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F84DFD6-5D35-4E13-B029-DBCDA0CAC3C4}"/>
              </a:ext>
            </a:extLst>
          </p:cNvPr>
          <p:cNvSpPr>
            <a:spLocks noGrp="1"/>
          </p:cNvSpPr>
          <p:nvPr>
            <p:ph idx="1"/>
          </p:nvPr>
        </p:nvSpPr>
        <p:spPr>
          <a:xfrm>
            <a:off x="457200" y="1066800"/>
            <a:ext cx="8229600" cy="5257800"/>
          </a:xfrm>
        </p:spPr>
        <p:txBody>
          <a:bodyPr/>
          <a:lstStyle/>
          <a:p>
            <a:pPr marL="0" indent="0" algn="ctr">
              <a:buNone/>
            </a:pPr>
            <a:endParaRPr lang="ka-GE" sz="2000" dirty="0">
              <a:latin typeface="Sylfaen" panose="010A0502050306030303" pitchFamily="18" charset="0"/>
            </a:endParaRPr>
          </a:p>
          <a:p>
            <a:pPr marL="0" indent="0" algn="ctr">
              <a:buNone/>
            </a:pPr>
            <a:r>
              <a:rPr lang="ka-GE" sz="2000" dirty="0">
                <a:latin typeface="Sylfaen" panose="010A0502050306030303" pitchFamily="18" charset="0"/>
              </a:rPr>
              <a:t>საქართველოში ინოვაციური პოლიტიკის სრულყოფის და განვითარების მიზნით მნიშვნელოვანია საზოგადოებრივი ცნობადობის ამაღლება, რომლებმაც ხელი უნდა შეუწყოს ქვეყნის ინოვაციური პოლიტიკის წარმატებებულ რეალიზაციას და ქვეყნის ეკონომიკური ზრდის განვითარებას. </a:t>
            </a:r>
          </a:p>
          <a:p>
            <a:pPr marL="0" indent="0" algn="ctr">
              <a:buNone/>
            </a:pPr>
            <a:endParaRPr lang="ka-GE" dirty="0">
              <a:latin typeface="Sylfaen" panose="010A0502050306030303" pitchFamily="18" charset="0"/>
            </a:endParaRPr>
          </a:p>
          <a:p>
            <a:pPr marL="0" indent="0" algn="ctr">
              <a:buNone/>
            </a:pPr>
            <a:endParaRPr lang="ka-GE" dirty="0">
              <a:latin typeface="Sylfaen" panose="010A0502050306030303" pitchFamily="18" charset="0"/>
            </a:endParaRPr>
          </a:p>
          <a:p>
            <a:pPr marL="0" indent="0" algn="ctr">
              <a:buNone/>
            </a:pPr>
            <a:endParaRPr lang="ka-GE" dirty="0">
              <a:latin typeface="Sylfaen" panose="010A0502050306030303" pitchFamily="18" charset="0"/>
            </a:endParaRPr>
          </a:p>
          <a:p>
            <a:pPr marL="0" indent="0" algn="ctr">
              <a:buNone/>
            </a:pPr>
            <a:endParaRPr lang="ka-GE" dirty="0">
              <a:latin typeface="Sylfaen" panose="010A0502050306030303" pitchFamily="18" charset="0"/>
            </a:endParaRPr>
          </a:p>
          <a:p>
            <a:pPr marL="0" indent="0" algn="r">
              <a:buNone/>
            </a:pPr>
            <a:r>
              <a:rPr lang="ka-GE" dirty="0">
                <a:latin typeface="Sylfaen" panose="010A0502050306030303" pitchFamily="18" charset="0"/>
              </a:rPr>
              <a:t>გმადლობთ ყურადღებისათვის!</a:t>
            </a:r>
            <a:endParaRPr lang="ru-RU" dirty="0">
              <a:latin typeface="Sylfaen" panose="010A0502050306030303" pitchFamily="18" charset="0"/>
            </a:endParaRPr>
          </a:p>
        </p:txBody>
      </p:sp>
    </p:spTree>
    <p:extLst>
      <p:ext uri="{BB962C8B-B14F-4D97-AF65-F5344CB8AC3E}">
        <p14:creationId xmlns:p14="http://schemas.microsoft.com/office/powerpoint/2010/main" val="247731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lnSpc>
                <a:spcPct val="150000"/>
              </a:lnSpc>
              <a:buNone/>
            </a:pPr>
            <a:r>
              <a:rPr lang="ka-GE" sz="2000" dirty="0">
                <a:effectLst/>
                <a:latin typeface="Sylfaen" panose="010A0502050306030303" pitchFamily="18" charset="0"/>
                <a:ea typeface="Calibri" panose="020F0502020204030204" pitchFamily="34" charset="0"/>
                <a:cs typeface="Times New Roman" panose="02020603050405020304" pitchFamily="18" charset="0"/>
              </a:rPr>
              <a:t>დღეს, ისევე როგორც არასდროს განვითარებული ქვეყნების მსგავსად დიდი მნიშვნელობა ენიჭება საქართველოს სამეცნიერო ტექნიკური პოტენციალის ათვისებას და მის გამოყენებას. ქვეყანაში ინოვაციური პოლიტიკის განვითარების მიზნით, ბოლო პერიოდში მთავრობის მიერ </a:t>
            </a:r>
            <a:r>
              <a:rPr lang="ka-GE" sz="2000" dirty="0">
                <a:effectLst/>
                <a:latin typeface="Sylfaen" panose="010A0502050306030303" pitchFamily="18" charset="0"/>
                <a:ea typeface="Calibri" panose="020F0502020204030204" pitchFamily="34" charset="0"/>
                <a:cs typeface="Sylfaen" panose="010A0502050306030303" pitchFamily="18" charset="0"/>
              </a:rPr>
              <a:t>აქტიურად მიმდინარეობს</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კვლევის</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და</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განვითარებისთვის</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აუცილებელი</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ინფრასტრუქტურის</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სრულყოფა</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საგანმანათლებლო</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დაწესებუ­ლებებისა</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და</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კვლევით</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dirty="0">
                <a:effectLst/>
                <a:latin typeface="Sylfaen" panose="010A0502050306030303" pitchFamily="18" charset="0"/>
                <a:ea typeface="Calibri" panose="020F0502020204030204" pitchFamily="34" charset="0"/>
                <a:cs typeface="Sylfaen" panose="010A0502050306030303" pitchFamily="18" charset="0"/>
              </a:rPr>
              <a:t>ლაბორატორიებში.</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p>
          <a:p>
            <a:pPr marL="0" indent="0" algn="ctr">
              <a:lnSpc>
                <a:spcPct val="150000"/>
              </a:lnSpc>
              <a:buNone/>
            </a:pPr>
            <a:r>
              <a:rPr lang="ka-GE" sz="2000" dirty="0">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საქართველოს ინოვაციებისა და ტექნოლოგიების სააგენტოს</a:t>
            </a:r>
            <a:r>
              <a:rPr lang="ka-GE" sz="2000" dirty="0">
                <a:effectLst/>
                <a:latin typeface="Sylfaen" panose="010A0502050306030303" pitchFamily="18" charset="0"/>
                <a:ea typeface="Calibri" panose="020F0502020204030204" pitchFamily="34" charset="0"/>
                <a:cs typeface="Times New Roman" panose="02020603050405020304" pitchFamily="18" charset="0"/>
              </a:rPr>
              <a:t> რამდენიმე </a:t>
            </a:r>
            <a:r>
              <a:rPr lang="ka-GE" sz="2000" dirty="0">
                <a:effectLst/>
                <a:latin typeface="Sylfaen" panose="010A0502050306030303" pitchFamily="18" charset="0"/>
                <a:ea typeface="Calibri" panose="020F0502020204030204" pitchFamily="34" charset="0"/>
                <a:cs typeface="Sylfaen" panose="010A0502050306030303" pitchFamily="18" charset="0"/>
              </a:rPr>
              <a:t>ინოვაციურ პროექტ</a:t>
            </a:r>
            <a:r>
              <a:rPr lang="ka-GE" sz="2000" dirty="0">
                <a:effectLst/>
                <a:latin typeface="Sylfaen" panose="010A0502050306030303" pitchFamily="18" charset="0"/>
                <a:ea typeface="Calibri" panose="020F0502020204030204" pitchFamily="34" charset="0"/>
                <a:cs typeface="Times New Roman" panose="02020603050405020304" pitchFamily="18" charset="0"/>
              </a:rPr>
              <a:t>ზე, რომელთა საფუძველზეც შესწავლილი იქნა კომერციალიზაციასთან დაკავში­რებული პრობლემები და შეფასდა შესაბამისი შედეგები</a:t>
            </a:r>
            <a:r>
              <a:rPr lang="ka-GE" sz="2000" dirty="0">
                <a:effectLst/>
                <a:latin typeface="Sylfaen" panose="010A0502050306030303" pitchFamily="18" charset="0"/>
                <a:ea typeface="Calibri" panose="020F0502020204030204" pitchFamily="34" charset="0"/>
                <a:cs typeface="Sylfaen" panose="010A0502050306030303" pitchFamily="18" charset="0"/>
              </a:rPr>
              <a:t>.</a:t>
            </a:r>
            <a:endParaRPr lang="en-US" sz="2000" dirty="0">
              <a:solidFill>
                <a:srgbClr val="FF0000"/>
              </a:solidFill>
              <a:latin typeface="Sylfaen" pitchFamily="18" charset="0"/>
            </a:endParaRPr>
          </a:p>
        </p:txBody>
      </p:sp>
    </p:spTree>
    <p:extLst>
      <p:ext uri="{BB962C8B-B14F-4D97-AF65-F5344CB8AC3E}">
        <p14:creationId xmlns:p14="http://schemas.microsoft.com/office/powerpoint/2010/main" val="78319350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400800"/>
          </a:xfrm>
          <a:ln>
            <a:solidFill>
              <a:schemeClr val="tx1"/>
            </a:solidFill>
            <a:prstDash val="dash"/>
          </a:ln>
        </p:spPr>
        <p:txBody>
          <a:bodyPr>
            <a:noAutofit/>
          </a:bodyPr>
          <a:lstStyle/>
          <a:p>
            <a:pPr marL="0" indent="0" algn="ctr">
              <a:lnSpc>
                <a:spcPct val="115000"/>
              </a:lnSpc>
              <a:spcAft>
                <a:spcPts val="1000"/>
              </a:spcAft>
              <a:buNone/>
              <a:tabLst>
                <a:tab pos="57150" algn="l"/>
              </a:tabLst>
            </a:pPr>
            <a:r>
              <a:rPr lang="ka-GE" sz="2000" dirty="0">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განვითარებული ქვეყნების გამოცდილებით ცნობილია, რომ </a:t>
            </a:r>
            <a:r>
              <a:rPr lang="ka-GE" sz="2000" dirty="0">
                <a:effectLst/>
                <a:latin typeface="Sylfaen" panose="010A0502050306030303" pitchFamily="18" charset="0"/>
                <a:ea typeface="Times New Roman" panose="02020603050405020304" pitchFamily="18" charset="0"/>
                <a:cs typeface="Times New Roman" panose="02020603050405020304" pitchFamily="18" charset="0"/>
              </a:rPr>
              <a:t>საინოვაციო პოლიტიკაში სახელმწიფო არის მთავარი ინვესტორი, რომელიც ფულს აბანდებს განათლებაში, ზოგადად კვლევებსა (მათ შორის საინოვაციო ინფრასტრუქტურის განვითარებაში – კვლევითი ორგანიზაციების, საკონსულტაციო, საშუამავლო და საფინანსო ინსტიტუტების საქმიანობაში) და ასევე მისი შედეგების რეალიზაციაში, რომელიც გულისხმობს სიახლეებზე ორიენტირებული სახელმწიფო დაკვეთების/გრანტების და პროექტების განხორციელებას. </a:t>
            </a:r>
            <a:r>
              <a:rPr lang="ka-GE" sz="2000" dirty="0">
                <a:effectLst/>
                <a:latin typeface="Sylfaen" panose="010A0502050306030303" pitchFamily="18" charset="0"/>
                <a:ea typeface="Calibri" panose="020F0502020204030204" pitchFamily="34" charset="0"/>
                <a:cs typeface="Sylfaen" panose="010A0502050306030303" pitchFamily="18" charset="0"/>
              </a:rPr>
              <a:t>კვლევების და განვითარების შედეგების კომერციალიზაციის მიზნით</a:t>
            </a:r>
            <a:r>
              <a:rPr lang="ka-GE" sz="2000" dirty="0">
                <a:effectLst/>
                <a:latin typeface="Sylfaen" panose="010A0502050306030303" pitchFamily="18" charset="0"/>
                <a:ea typeface="Calibri" panose="020F0502020204030204" pitchFamily="34" charset="0"/>
                <a:cs typeface="Times New Roman" panose="02020603050405020304" pitchFamily="18" charset="0"/>
              </a:rPr>
              <a:t>, პრიორიტეტულია </a:t>
            </a:r>
            <a:r>
              <a:rPr lang="ka-GE" sz="2000" dirty="0">
                <a:effectLst/>
                <a:latin typeface="Sylfaen" panose="010A0502050306030303" pitchFamily="18" charset="0"/>
                <a:ea typeface="Calibri" panose="020F0502020204030204" pitchFamily="34" charset="0"/>
                <a:cs typeface="Sylfaen" panose="010A0502050306030303" pitchFamily="18" charset="0"/>
              </a:rPr>
              <a:t>კომუნიკაცია და კავშირების გაღრმავება კერძო სექტორსა და განათლების სისტემას შორის, რომლის მეშვეობითაც უნდა დაჩქარდეს ინოვაციური იდეების პრაქტიკაში დანერგვა და</a:t>
            </a:r>
            <a:r>
              <a:rPr lang="ka-GE" sz="2000" dirty="0">
                <a:effectLst/>
                <a:latin typeface="Sylfaen" panose="010A0502050306030303" pitchFamily="18" charset="0"/>
                <a:ea typeface="Calibri" panose="020F0502020204030204" pitchFamily="34" charset="0"/>
                <a:cs typeface="Times New Roman" panose="02020603050405020304" pitchFamily="18" charset="0"/>
              </a:rPr>
              <a:t> </a:t>
            </a:r>
            <a:r>
              <a:rPr lang="ka-GE" sz="2000" b="1" dirty="0">
                <a:effectLst/>
                <a:latin typeface="Sylfaen" panose="010A0502050306030303" pitchFamily="18" charset="0"/>
                <a:ea typeface="Calibri" panose="020F0502020204030204" pitchFamily="34" charset="0"/>
                <a:cs typeface="Sylfaen" panose="010A0502050306030303" pitchFamily="18" charset="0"/>
              </a:rPr>
              <a:t>კომერციალიზაცია.</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tabLst>
                <a:tab pos="57150" algn="l"/>
              </a:tabLst>
            </a:pPr>
            <a:r>
              <a:rPr lang="ka-GE" sz="2000" dirty="0">
                <a:latin typeface="Sylfaen" panose="010A0502050306030303" pitchFamily="18" charset="0"/>
                <a:ea typeface="Calibri" panose="020F0502020204030204" pitchFamily="34" charset="0"/>
                <a:cs typeface="Sylfaen" panose="010A0502050306030303" pitchFamily="18" charset="0"/>
              </a:rPr>
              <a:t>კომერციალიზაციამ უნდა შეძლოს ქვეყნის ეკონომიკის განვითარება და საზოგადოებრივი კეთილდღეობის ამაღლება. </a:t>
            </a:r>
            <a:r>
              <a:rPr lang="ru-RU" sz="2000" dirty="0">
                <a:latin typeface="Calibri" panose="020F0502020204030204" pitchFamily="34" charset="0"/>
                <a:ea typeface="Calibri" panose="020F0502020204030204" pitchFamily="34" charset="0"/>
                <a:cs typeface="Times New Roman" panose="02020603050405020304" pitchFamily="18" charset="0"/>
              </a:rPr>
              <a:t/>
            </a:r>
            <a:br>
              <a:rPr lang="ru-RU" sz="2000" dirty="0">
                <a:latin typeface="Calibri" panose="020F0502020204030204" pitchFamily="34" charset="0"/>
                <a:ea typeface="Calibri" panose="020F0502020204030204" pitchFamily="34" charset="0"/>
                <a:cs typeface="Times New Roman" panose="02020603050405020304" pitchFamily="18" charset="0"/>
              </a:rPr>
            </a:br>
            <a:endParaRPr lang="en-US" sz="2000" dirty="0">
              <a:latin typeface="Sylfaen" pitchFamily="18" charset="0"/>
            </a:endParaRPr>
          </a:p>
          <a:p>
            <a:pPr marL="0" lvl="0" indent="0" algn="ctr">
              <a:lnSpc>
                <a:spcPct val="115000"/>
              </a:lnSpc>
              <a:spcAft>
                <a:spcPts val="1000"/>
              </a:spcAft>
              <a:buNone/>
              <a:tabLst>
                <a:tab pos="57150" algn="l"/>
              </a:tabLst>
            </a:pPr>
            <a:endParaRPr lang="ka-GE" sz="2000" b="1" dirty="0"/>
          </a:p>
        </p:txBody>
      </p:sp>
    </p:spTree>
    <p:extLst>
      <p:ext uri="{BB962C8B-B14F-4D97-AF65-F5344CB8AC3E}">
        <p14:creationId xmlns:p14="http://schemas.microsoft.com/office/powerpoint/2010/main" val="40461982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8678553-CED0-4981-BF2F-80E17E7511F6}"/>
              </a:ext>
            </a:extLst>
          </p:cNvPr>
          <p:cNvSpPr txBox="1"/>
          <p:nvPr/>
        </p:nvSpPr>
        <p:spPr>
          <a:xfrm>
            <a:off x="647700" y="533400"/>
            <a:ext cx="7848600" cy="1938992"/>
          </a:xfrm>
          <a:prstGeom prst="rect">
            <a:avLst/>
          </a:prstGeom>
          <a:noFill/>
        </p:spPr>
        <p:txBody>
          <a:bodyPr wrap="square">
            <a:spAutoFit/>
          </a:bodyPr>
          <a:lstStyle/>
          <a:p>
            <a:pPr algn="ctr"/>
            <a:r>
              <a:rPr lang="ka-GE" sz="2400" dirty="0">
                <a:effectLst/>
                <a:latin typeface="Sylfaen" panose="010A0502050306030303" pitchFamily="18" charset="0"/>
                <a:ea typeface="Calibri" panose="020F0502020204030204" pitchFamily="34" charset="0"/>
                <a:cs typeface="Sylfaen" panose="010A0502050306030303" pitchFamily="18" charset="0"/>
              </a:rPr>
              <a:t>სამთავრობო</a:t>
            </a:r>
            <a:r>
              <a:rPr lang="ka-GE" sz="2400" dirty="0">
                <a:effectLst/>
                <a:latin typeface="Sylfaen" panose="010A0502050306030303" pitchFamily="18" charset="0"/>
                <a:ea typeface="Calibri" panose="020F0502020204030204" pitchFamily="34" charset="0"/>
                <a:cs typeface="Times New Roman" panose="02020603050405020304" pitchFamily="18" charset="0"/>
              </a:rPr>
              <a:t> </a:t>
            </a:r>
            <a:r>
              <a:rPr lang="ka-GE" sz="2400" dirty="0">
                <a:effectLst/>
                <a:latin typeface="Sylfaen" panose="010A0502050306030303" pitchFamily="18" charset="0"/>
                <a:ea typeface="Calibri" panose="020F0502020204030204" pitchFamily="34" charset="0"/>
                <a:cs typeface="Sylfaen" panose="010A0502050306030303" pitchFamily="18" charset="0"/>
              </a:rPr>
              <a:t>გადაწყვეტილებები</a:t>
            </a:r>
          </a:p>
          <a:p>
            <a:pPr algn="ctr"/>
            <a:endParaRPr lang="ka-GE" sz="2400" dirty="0">
              <a:effectLst/>
              <a:latin typeface="Sylfaen" panose="010A0502050306030303" pitchFamily="18" charset="0"/>
              <a:ea typeface="Calibri" panose="020F0502020204030204" pitchFamily="34" charset="0"/>
              <a:cs typeface="Sylfaen" panose="010A0502050306030303" pitchFamily="18" charset="0"/>
            </a:endParaRPr>
          </a:p>
          <a:p>
            <a:pPr marL="342900" indent="-342900" algn="ctr">
              <a:buFont typeface="Arial" panose="020B0604020202020204" pitchFamily="34" charset="0"/>
              <a:buChar char="•"/>
            </a:pP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რეგიონული</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განვითარების</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სტრატეგია</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(2010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წ</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a:t>
            </a:r>
          </a:p>
          <a:p>
            <a:pPr marL="342900" indent="-342900" algn="ctr">
              <a:buFont typeface="Arial" panose="020B0604020202020204" pitchFamily="34" charset="0"/>
              <a:buChar char="•"/>
            </a:pP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საქართველოს</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საინოვაციო</a:t>
            </a:r>
            <a:r>
              <a:rPr lang="ka-GE" sz="2400" b="1" dirty="0">
                <a:solidFill>
                  <a:srgbClr val="0070C0"/>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კონცეფცია</a:t>
            </a:r>
          </a:p>
          <a:p>
            <a:pPr marL="342900" indent="-342900" algn="ctr">
              <a:buFont typeface="Arial" panose="020B0604020202020204" pitchFamily="34" charset="0"/>
              <a:buChar char="•"/>
            </a:pPr>
            <a:r>
              <a:rPr lang="ka-GE" sz="2400" b="1" dirty="0">
                <a:solidFill>
                  <a:srgbClr val="0070C0"/>
                </a:solidFill>
                <a:latin typeface="Sylfaen" panose="010A0502050306030303" pitchFamily="18" charset="0"/>
                <a:ea typeface="Calibri" panose="020F0502020204030204" pitchFamily="34" charset="0"/>
                <a:cs typeface="Sylfaen" panose="010A0502050306030303" pitchFamily="18" charset="0"/>
              </a:rPr>
              <a:t>ინოვაციების განვითარების სააგენტო</a:t>
            </a:r>
            <a:r>
              <a:rPr lang="ka-GE" sz="2400" b="1" dirty="0">
                <a:solidFill>
                  <a:srgbClr val="0070C0"/>
                </a:solidFill>
                <a:effectLst/>
                <a:latin typeface="Sylfaen" panose="010A0502050306030303" pitchFamily="18" charset="0"/>
                <a:ea typeface="Calibri" panose="020F0502020204030204" pitchFamily="34" charset="0"/>
                <a:cs typeface="Sylfaen" panose="010A0502050306030303" pitchFamily="18" charset="0"/>
              </a:rPr>
              <a:t> </a:t>
            </a:r>
            <a:endParaRPr lang="ru-RU" sz="2400" b="1" dirty="0">
              <a:solidFill>
                <a:srgbClr val="0070C0"/>
              </a:solidFill>
            </a:endParaRPr>
          </a:p>
        </p:txBody>
      </p:sp>
      <p:sp>
        <p:nvSpPr>
          <p:cNvPr id="7" name="TextBox 6">
            <a:extLst>
              <a:ext uri="{FF2B5EF4-FFF2-40B4-BE49-F238E27FC236}">
                <a16:creationId xmlns:a16="http://schemas.microsoft.com/office/drawing/2014/main" xmlns="" id="{C6871D9A-2E9D-4DEA-9559-232318953A8A}"/>
              </a:ext>
            </a:extLst>
          </p:cNvPr>
          <p:cNvSpPr txBox="1"/>
          <p:nvPr/>
        </p:nvSpPr>
        <p:spPr>
          <a:xfrm>
            <a:off x="647700" y="3123574"/>
            <a:ext cx="8191500" cy="2362826"/>
          </a:xfrm>
          <a:prstGeom prst="rect">
            <a:avLst/>
          </a:prstGeom>
          <a:noFill/>
        </p:spPr>
        <p:txBody>
          <a:bodyPr wrap="square">
            <a:spAutoFit/>
          </a:bodyPr>
          <a:lstStyle/>
          <a:p>
            <a:pPr indent="450215" algn="just" fontAlgn="base">
              <a:lnSpc>
                <a:spcPct val="107000"/>
              </a:lnSpc>
              <a:spcAft>
                <a:spcPts val="800"/>
              </a:spcAft>
            </a:pPr>
            <a:r>
              <a:rPr lang="ka-GE" sz="2400" b="1" u="sng" dirty="0">
                <a:effectLst/>
                <a:latin typeface="Sylfaen" panose="010A0502050306030303" pitchFamily="18" charset="0"/>
                <a:ea typeface="Calibri" panose="020F0502020204030204" pitchFamily="34" charset="0"/>
                <a:cs typeface="Times New Roman" panose="02020603050405020304" pitchFamily="18" charset="0"/>
              </a:rPr>
              <a:t>მიმდინარე პროექტი:</a:t>
            </a:r>
          </a:p>
          <a:p>
            <a:pPr marL="342900" indent="-342900" algn="just" fontAlgn="base">
              <a:lnSpc>
                <a:spcPct val="107000"/>
              </a:lnSpc>
              <a:spcAft>
                <a:spcPts val="800"/>
              </a:spcAft>
              <a:buFont typeface="Wingdings" panose="05000000000000000000" pitchFamily="2" charset="2"/>
              <a:buChar char="v"/>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ტექნოლოგიების</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გადაცემის</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საპილოტე</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პროგრამა</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(TTPP), </a:t>
            </a:r>
          </a:p>
          <a:p>
            <a:pPr marL="342900" indent="-342900" algn="just" fontAlgn="base">
              <a:lnSpc>
                <a:spcPct val="107000"/>
              </a:lnSpc>
              <a:spcAft>
                <a:spcPts val="800"/>
              </a:spcAft>
              <a:buFont typeface="Wingdings" panose="05000000000000000000" pitchFamily="2" charset="2"/>
              <a:buChar char="v"/>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სტაჟირების</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პროგრამა და </a:t>
            </a:r>
          </a:p>
          <a:p>
            <a:pPr marL="342900" indent="-342900" algn="just" fontAlgn="base">
              <a:lnSpc>
                <a:spcPct val="107000"/>
              </a:lnSpc>
              <a:spcAft>
                <a:spcPts val="800"/>
              </a:spcAft>
              <a:buFont typeface="Wingdings" panose="05000000000000000000" pitchFamily="2" charset="2"/>
              <a:buChar char="v"/>
            </a:pPr>
            <a:r>
              <a:rPr lang="ka-GE" sz="2400" u="none" strike="noStrike"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IT Hub</a:t>
            </a:r>
            <a:r>
              <a:rPr lang="ka-GE" sz="2400" b="1"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ru-RU"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2" descr="C:\Users\user\Downloads\mark1.jpg">
            <a:extLst>
              <a:ext uri="{FF2B5EF4-FFF2-40B4-BE49-F238E27FC236}">
                <a16:creationId xmlns:a16="http://schemas.microsoft.com/office/drawing/2014/main" xmlns="" id="{FD22AEDD-0507-4197-9846-95B92CFF4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105400"/>
            <a:ext cx="2819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63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31F8EAA-F4DD-454C-B2C6-ABF3101B5D7E}"/>
              </a:ext>
            </a:extLst>
          </p:cNvPr>
          <p:cNvSpPr txBox="1"/>
          <p:nvPr/>
        </p:nvSpPr>
        <p:spPr>
          <a:xfrm>
            <a:off x="304800" y="457200"/>
            <a:ext cx="8305800" cy="4646465"/>
          </a:xfrm>
          <a:prstGeom prst="rect">
            <a:avLst/>
          </a:prstGeom>
          <a:noFill/>
        </p:spPr>
        <p:txBody>
          <a:bodyPr wrap="square">
            <a:spAutoFit/>
          </a:bodyPr>
          <a:lstStyle/>
          <a:p>
            <a:pPr indent="449580" algn="just">
              <a:lnSpc>
                <a:spcPct val="107000"/>
              </a:lnSpc>
              <a:spcAft>
                <a:spcPts val="800"/>
              </a:spcAft>
            </a:pPr>
            <a:r>
              <a:rPr lang="ka-GE" sz="2400" dirty="0">
                <a:effectLst/>
                <a:latin typeface="Sylfaen" panose="010A0502050306030303" pitchFamily="18" charset="0"/>
                <a:ea typeface="Times New Roman" panose="02020603050405020304" pitchFamily="18" charset="0"/>
                <a:cs typeface="Sylfaen" panose="010A0502050306030303" pitchFamily="18" charset="0"/>
              </a:rPr>
              <a:t>საქართველოს ინოვაციების</a:t>
            </a:r>
            <a:r>
              <a:rPr lang="ka-GE" sz="24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effectLst/>
                <a:latin typeface="Sylfaen" panose="010A0502050306030303" pitchFamily="18" charset="0"/>
                <a:ea typeface="Times New Roman" panose="02020603050405020304" pitchFamily="18" charset="0"/>
                <a:cs typeface="Sylfaen" panose="010A0502050306030303" pitchFamily="18" charset="0"/>
              </a:rPr>
              <a:t>და</a:t>
            </a:r>
            <a:r>
              <a:rPr lang="ka-GE" sz="24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effectLst/>
                <a:latin typeface="Sylfaen" panose="010A0502050306030303" pitchFamily="18" charset="0"/>
                <a:ea typeface="Times New Roman" panose="02020603050405020304" pitchFamily="18" charset="0"/>
                <a:cs typeface="Sylfaen" panose="010A0502050306030303" pitchFamily="18" charset="0"/>
              </a:rPr>
              <a:t>ტექნოლოგიების</a:t>
            </a:r>
            <a:r>
              <a:rPr lang="ka-GE" sz="24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effectLst/>
                <a:latin typeface="Sylfaen" panose="010A0502050306030303" pitchFamily="18" charset="0"/>
                <a:ea typeface="Times New Roman" panose="02020603050405020304" pitchFamily="18" charset="0"/>
                <a:cs typeface="Sylfaen" panose="010A0502050306030303" pitchFamily="18" charset="0"/>
              </a:rPr>
              <a:t>სააგენტომ</a:t>
            </a:r>
            <a:r>
              <a:rPr lang="ka-GE" sz="2400" dirty="0">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effectLst/>
                <a:latin typeface="Sylfaen" panose="010A0502050306030303" pitchFamily="18" charset="0"/>
                <a:ea typeface="Calibri" panose="020F0502020204030204" pitchFamily="34" charset="0"/>
                <a:cs typeface="Times New Roman" panose="02020603050405020304" pitchFamily="18" charset="0"/>
              </a:rPr>
              <a:t>2014 წლიდან დღემდე რამდენიმე მნიშვნელოვანი პროექტი განახორციელა, რომელთა შორის მნიშვნელოვანია:</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Calibri" panose="020F0502020204030204" pitchFamily="34"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ბიზნეს</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ინკუბატორი,</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სტარტაპ</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მეგობრული, </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სტარტაპ</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ბითსი</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IT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ტრენინგები, </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ინოვაციური</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ბანაკი და </a:t>
            </a:r>
          </a:p>
          <a:p>
            <a:pPr marL="342900" indent="-342900" algn="just">
              <a:lnSpc>
                <a:spcPct val="107000"/>
              </a:lnSpc>
              <a:spcAft>
                <a:spcPts val="800"/>
              </a:spcAft>
              <a:buFont typeface="Wingdings" panose="05000000000000000000" pitchFamily="2" charset="2"/>
              <a:buChar char="q"/>
            </a:pP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სტარტაპ</a:t>
            </a:r>
            <a:r>
              <a:rPr lang="ka-GE" sz="24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24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საქართველო.</a:t>
            </a:r>
            <a:endParaRPr lang="ru-RU"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C:\Users\user\Downloads\mark1.jpg">
            <a:extLst>
              <a:ext uri="{FF2B5EF4-FFF2-40B4-BE49-F238E27FC236}">
                <a16:creationId xmlns:a16="http://schemas.microsoft.com/office/drawing/2014/main" xmlns="" id="{B3B69235-882C-4497-B6F0-537DFB5CC0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644" y="5377261"/>
            <a:ext cx="2719355" cy="1252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17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00CE9CD-6A6E-44FD-914C-72F466787F64}"/>
              </a:ext>
            </a:extLst>
          </p:cNvPr>
          <p:cNvSpPr txBox="1"/>
          <p:nvPr/>
        </p:nvSpPr>
        <p:spPr>
          <a:xfrm>
            <a:off x="647700" y="982176"/>
            <a:ext cx="7848600" cy="4524315"/>
          </a:xfrm>
          <a:prstGeom prst="rect">
            <a:avLst/>
          </a:prstGeom>
          <a:noFill/>
        </p:spPr>
        <p:txBody>
          <a:bodyPr wrap="square">
            <a:spAutoFit/>
          </a:bodyPr>
          <a:lstStyle/>
          <a:p>
            <a:r>
              <a:rPr lang="ka-GE" sz="2400" dirty="0">
                <a:latin typeface="Sylfaen" panose="010A0502050306030303" pitchFamily="18" charset="0"/>
              </a:rPr>
              <a:t>სააგენტოს </a:t>
            </a:r>
            <a:r>
              <a:rPr lang="ka-GE" sz="2400" b="1" dirty="0">
                <a:solidFill>
                  <a:schemeClr val="accent1"/>
                </a:solidFill>
                <a:latin typeface="Sylfaen" panose="010A0502050306030303" pitchFamily="18" charset="0"/>
              </a:rPr>
              <a:t>5 000 ლარამდე </a:t>
            </a:r>
            <a:r>
              <a:rPr lang="ka-GE" sz="2400" dirty="0">
                <a:latin typeface="Sylfaen" panose="010A0502050306030303" pitchFamily="18" charset="0"/>
              </a:rPr>
              <a:t>მცირე გრანტების პროგრამის დაფინანსების მიზანია სტარტაპების შექმნისა და განვითარების ხელშეწყობა, რომელიც სამი მიმართულებით ხორციელდება: </a:t>
            </a:r>
            <a:r>
              <a:rPr lang="ka-GE" sz="2400" b="1" dirty="0">
                <a:solidFill>
                  <a:schemeClr val="accent1"/>
                </a:solidFill>
                <a:effectLst>
                  <a:outerShdw blurRad="38100" dist="38100" dir="2700000" algn="tl">
                    <a:srgbClr val="000000">
                      <a:alpha val="43137"/>
                    </a:srgbClr>
                  </a:outerShdw>
                </a:effectLst>
                <a:latin typeface="Sylfaen" panose="010A0502050306030303" pitchFamily="18" charset="0"/>
              </a:rPr>
              <a:t>პროტოტიპის გრანტი, ღონისძიების  და სამგზავრო გრანტი</a:t>
            </a:r>
            <a:r>
              <a:rPr lang="ka-GE" sz="2400" dirty="0">
                <a:latin typeface="Sylfaen" panose="010A0502050306030303" pitchFamily="18" charset="0"/>
              </a:rPr>
              <a:t>.</a:t>
            </a:r>
          </a:p>
          <a:p>
            <a:r>
              <a:rPr lang="ka-GE" sz="2400" dirty="0">
                <a:latin typeface="Sylfaen" panose="010A0502050306030303" pitchFamily="18" charset="0"/>
              </a:rPr>
              <a:t>აღნიშნული მიმართულებით მცირე გრანტები გაიცემა პროტოტიპების შექმნის, დახვეწისა და გაუმჯობესების ან ჰაკათონების, მეიქათონების, კრეათონიებს კრეატიული იდეის ბიზნეს–მოდელის შექმნის მიზნით, ასევე საქართველოს ფარგლებს გარეთ საერთაშორისო ღონისძიებებში მონაწილეობას ინოვაციებისა და ტექნოლოგიების მიმართულებით.</a:t>
            </a:r>
          </a:p>
        </p:txBody>
      </p:sp>
    </p:spTree>
    <p:extLst>
      <p:ext uri="{BB962C8B-B14F-4D97-AF65-F5344CB8AC3E}">
        <p14:creationId xmlns:p14="http://schemas.microsoft.com/office/powerpoint/2010/main" val="260127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472CB3F-76F9-4C23-B3FB-0D0C1D1A4C24}"/>
              </a:ext>
            </a:extLst>
          </p:cNvPr>
          <p:cNvSpPr txBox="1"/>
          <p:nvPr/>
        </p:nvSpPr>
        <p:spPr>
          <a:xfrm>
            <a:off x="609600" y="609601"/>
            <a:ext cx="8001000" cy="4154984"/>
          </a:xfrm>
          <a:prstGeom prst="rect">
            <a:avLst/>
          </a:prstGeom>
          <a:noFill/>
        </p:spPr>
        <p:txBody>
          <a:bodyPr wrap="square">
            <a:spAutoFit/>
          </a:bodyPr>
          <a:lstStyle/>
          <a:p>
            <a:r>
              <a:rPr lang="ka-GE" sz="2400" dirty="0">
                <a:latin typeface="Sylfaen" panose="010A0502050306030303" pitchFamily="18" charset="0"/>
              </a:rPr>
              <a:t>ინოვაციების და ტექნოლოგიების სააგენტომ თანადაფინანსების გრანტების პროგრამა </a:t>
            </a:r>
            <a:r>
              <a:rPr lang="ka-GE" sz="2400" b="1" dirty="0">
                <a:solidFill>
                  <a:schemeClr val="accent5">
                    <a:lumMod val="75000"/>
                  </a:schemeClr>
                </a:solidFill>
                <a:latin typeface="Sylfaen" panose="010A0502050306030303" pitchFamily="18" charset="0"/>
              </a:rPr>
              <a:t>100 ათას ლარამდე პროექტი</a:t>
            </a:r>
            <a:r>
              <a:rPr lang="ka-GE" sz="2400" dirty="0">
                <a:latin typeface="Sylfaen" panose="010A0502050306030303" pitchFamily="18" charset="0"/>
              </a:rPr>
              <a:t> მეექვსედ გამოაცხადა (2020წ.), რომელიც მსოფლიო ბანკის პროექტის „ეროვნული ინოვაციების ეკოსისტემის“ ფარგლებში ხორციელდება. პროექტის წინა ხუთი რაუნდის შემდეგ სულ დაფინანსდა </a:t>
            </a:r>
            <a:r>
              <a:rPr lang="ka-GE" sz="2400" b="1" dirty="0">
                <a:solidFill>
                  <a:schemeClr val="accent5">
                    <a:lumMod val="75000"/>
                  </a:schemeClr>
                </a:solidFill>
                <a:effectLst>
                  <a:outerShdw blurRad="38100" dist="38100" dir="2700000" algn="tl">
                    <a:srgbClr val="000000">
                      <a:alpha val="43137"/>
                    </a:srgbClr>
                  </a:outerShdw>
                </a:effectLst>
                <a:latin typeface="Sylfaen" panose="010A0502050306030303" pitchFamily="18" charset="0"/>
              </a:rPr>
              <a:t>95 სტარტაპი</a:t>
            </a:r>
            <a:r>
              <a:rPr lang="ka-GE" sz="2400" dirty="0">
                <a:latin typeface="Sylfaen" panose="010A0502050306030303" pitchFamily="18" charset="0"/>
              </a:rPr>
              <a:t>, რომელთა ძირითადი მიზანი საქართველოში საერთაშორისო პოტენციალის მქონე ინოვაციური პროდუქტებისა და მომსახურების შექმნა, კომერციალიზაცია და სტიმულირებაა. საგრანტო კონკურსისთვის განკუთვნილია ორი მილიონი ლარი</a:t>
            </a:r>
            <a:endParaRPr lang="ru-RU" sz="2400" dirty="0">
              <a:latin typeface="Sylfaen" panose="010A0502050306030303" pitchFamily="18" charset="0"/>
            </a:endParaRPr>
          </a:p>
        </p:txBody>
      </p:sp>
      <p:pic>
        <p:nvPicPr>
          <p:cNvPr id="4" name="Picture 2" descr="C:\Users\user\Downloads\mark1.jpg">
            <a:extLst>
              <a:ext uri="{FF2B5EF4-FFF2-40B4-BE49-F238E27FC236}">
                <a16:creationId xmlns:a16="http://schemas.microsoft.com/office/drawing/2014/main" xmlns="" id="{E577005C-E4BE-4F78-B192-DFAAED6C1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599" y="5715000"/>
            <a:ext cx="1985865"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38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C82C29D-231C-4D9F-9F0B-AFC40885269B}"/>
              </a:ext>
            </a:extLst>
          </p:cNvPr>
          <p:cNvSpPr txBox="1"/>
          <p:nvPr/>
        </p:nvSpPr>
        <p:spPr>
          <a:xfrm>
            <a:off x="914400" y="872259"/>
            <a:ext cx="7391400" cy="5632311"/>
          </a:xfrm>
          <a:prstGeom prst="rect">
            <a:avLst/>
          </a:prstGeom>
          <a:noFill/>
        </p:spPr>
        <p:txBody>
          <a:bodyPr wrap="square">
            <a:spAutoFit/>
          </a:bodyPr>
          <a:lstStyle/>
          <a:p>
            <a:r>
              <a:rPr lang="ka-GE" sz="2400" b="1" dirty="0">
                <a:solidFill>
                  <a:srgbClr val="C00000"/>
                </a:solidFill>
                <a:effectLst>
                  <a:outerShdw blurRad="38100" dist="38100" dir="2700000" algn="tl">
                    <a:srgbClr val="000000">
                      <a:alpha val="43137"/>
                    </a:srgbClr>
                  </a:outerShdw>
                </a:effectLst>
                <a:latin typeface="Sylfaen" panose="010A0502050306030303" pitchFamily="18" charset="0"/>
              </a:rPr>
              <a:t>650 000-ლარიანი გრანტების </a:t>
            </a:r>
            <a:r>
              <a:rPr lang="ka-GE" sz="2400" dirty="0">
                <a:latin typeface="Sylfaen" panose="010A0502050306030303" pitchFamily="18" charset="0"/>
              </a:rPr>
              <a:t>ორწლიან პროგრამას 2019 წლიდან ახორციელებს საქართველოს ეკონომიკისა და მდგრადი განვითარების სამინისტროს ინოვაციების და ტექნოლოგიების სააგენტო მსოფლიო ბანკის მხარდაჭრით. სტარტაპერების თანადაფინანსების გრანტების პროგრამის მიზანია, მოახდინოს ინოვაციების, ინოვაციური საწარმოების შექმნის სტიმულირება და ჩართვა ქვეყნის ეკონომიკაში. პროგრამის მეშვეობით, </a:t>
            </a:r>
            <a:r>
              <a:rPr lang="ka-GE" sz="2400" b="1" dirty="0">
                <a:solidFill>
                  <a:srgbClr val="C00000"/>
                </a:solidFill>
                <a:latin typeface="Sylfaen" panose="010A0502050306030303" pitchFamily="18" charset="0"/>
              </a:rPr>
              <a:t>ქართული მიკრო, მცირე და საშუალო საწარმოები,</a:t>
            </a:r>
            <a:r>
              <a:rPr lang="ka-GE" sz="2400" dirty="0">
                <a:latin typeface="Sylfaen" panose="010A0502050306030303" pitchFamily="18" charset="0"/>
              </a:rPr>
              <a:t> რომელთაც გააჩნიათ პოტენციალი საკუთარი ინოვაცია განავითარონ და წარადგინონ მსოფლიოს დონეზე, მოახდენენ ინოვაციური პროდუქტის პოზიციონირებას გლობალურ ბაზარზე. </a:t>
            </a:r>
            <a:endParaRPr lang="ru-RU" sz="2400" dirty="0">
              <a:latin typeface="Sylfaen" panose="010A0502050306030303" pitchFamily="18" charset="0"/>
            </a:endParaRPr>
          </a:p>
        </p:txBody>
      </p:sp>
    </p:spTree>
    <p:extLst>
      <p:ext uri="{BB962C8B-B14F-4D97-AF65-F5344CB8AC3E}">
        <p14:creationId xmlns:p14="http://schemas.microsoft.com/office/powerpoint/2010/main" val="34881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xmlns="" id="{575E682D-7F5E-4941-8AD5-5A03BD3160D4}"/>
              </a:ext>
            </a:extLst>
          </p:cNvPr>
          <p:cNvGraphicFramePr>
            <a:graphicFrameLocks noGrp="1"/>
          </p:cNvGraphicFramePr>
          <p:nvPr>
            <p:ph idx="1"/>
            <p:extLst>
              <p:ext uri="{D42A27DB-BD31-4B8C-83A1-F6EECF244321}">
                <p14:modId xmlns:p14="http://schemas.microsoft.com/office/powerpoint/2010/main" val="3276872659"/>
              </p:ext>
            </p:extLst>
          </p:nvPr>
        </p:nvGraphicFramePr>
        <p:xfrm>
          <a:off x="457200" y="990600"/>
          <a:ext cx="8534400" cy="4419418"/>
        </p:xfrm>
        <a:graphic>
          <a:graphicData uri="http://schemas.openxmlformats.org/drawingml/2006/table">
            <a:tbl>
              <a:tblPr firstRow="1" firstCol="1" bandRow="1">
                <a:tableStyleId>{5C22544A-7EE6-4342-B048-85BDC9FD1C3A}</a:tableStyleId>
              </a:tblPr>
              <a:tblGrid>
                <a:gridCol w="1055792">
                  <a:extLst>
                    <a:ext uri="{9D8B030D-6E8A-4147-A177-3AD203B41FA5}">
                      <a16:colId xmlns:a16="http://schemas.microsoft.com/office/drawing/2014/main" xmlns="" val="228345094"/>
                    </a:ext>
                  </a:extLst>
                </a:gridCol>
                <a:gridCol w="1611095">
                  <a:extLst>
                    <a:ext uri="{9D8B030D-6E8A-4147-A177-3AD203B41FA5}">
                      <a16:colId xmlns:a16="http://schemas.microsoft.com/office/drawing/2014/main" xmlns="" val="2350064782"/>
                    </a:ext>
                  </a:extLst>
                </a:gridCol>
                <a:gridCol w="1066913">
                  <a:extLst>
                    <a:ext uri="{9D8B030D-6E8A-4147-A177-3AD203B41FA5}">
                      <a16:colId xmlns:a16="http://schemas.microsoft.com/office/drawing/2014/main" xmlns="" val="837524437"/>
                    </a:ext>
                  </a:extLst>
                </a:gridCol>
                <a:gridCol w="1828206">
                  <a:extLst>
                    <a:ext uri="{9D8B030D-6E8A-4147-A177-3AD203B41FA5}">
                      <a16:colId xmlns:a16="http://schemas.microsoft.com/office/drawing/2014/main" xmlns="" val="409425270"/>
                    </a:ext>
                  </a:extLst>
                </a:gridCol>
                <a:gridCol w="1473617">
                  <a:extLst>
                    <a:ext uri="{9D8B030D-6E8A-4147-A177-3AD203B41FA5}">
                      <a16:colId xmlns:a16="http://schemas.microsoft.com/office/drawing/2014/main" xmlns="" val="41641095"/>
                    </a:ext>
                  </a:extLst>
                </a:gridCol>
                <a:gridCol w="1498777">
                  <a:extLst>
                    <a:ext uri="{9D8B030D-6E8A-4147-A177-3AD203B41FA5}">
                      <a16:colId xmlns:a16="http://schemas.microsoft.com/office/drawing/2014/main" xmlns="" val="621238102"/>
                    </a:ext>
                  </a:extLst>
                </a:gridCol>
              </a:tblGrid>
              <a:tr h="1668931">
                <a:tc>
                  <a:txBody>
                    <a:bodyPr/>
                    <a:lstStyle/>
                    <a:p>
                      <a:pPr algn="ctr" fontAlgn="base">
                        <a:lnSpc>
                          <a:spcPct val="107000"/>
                        </a:lnSpc>
                        <a:spcAft>
                          <a:spcPts val="800"/>
                        </a:spcAft>
                      </a:pPr>
                      <a:r>
                        <a:rPr lang="ka-GE" sz="1600" dirty="0">
                          <a:effectLst/>
                          <a:latin typeface="Sylfaen" panose="010A0502050306030303" pitchFamily="18" charset="0"/>
                        </a:rPr>
                        <a:t>გრანტის ოდონება</a:t>
                      </a:r>
                      <a:endParaRPr lang="ru-RU" sz="1600" dirty="0">
                        <a:effectLst/>
                        <a:latin typeface="Sylfaen" panose="010A0502050306030303" pitchFamily="18" charset="0"/>
                      </a:endParaRPr>
                    </a:p>
                    <a:p>
                      <a:pPr algn="ctr" fontAlgn="base">
                        <a:lnSpc>
                          <a:spcPct val="107000"/>
                        </a:lnSpc>
                        <a:spcAft>
                          <a:spcPts val="800"/>
                        </a:spcAft>
                      </a:pPr>
                      <a:r>
                        <a:rPr lang="ka-GE" sz="1600" dirty="0">
                          <a:effectLst/>
                          <a:latin typeface="Sylfaen" panose="010A0502050306030303" pitchFamily="18" charset="0"/>
                        </a:rPr>
                        <a:t>(ლარი)</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600" dirty="0" err="1">
                          <a:effectLst/>
                          <a:latin typeface="Sylfaen" panose="010A0502050306030303" pitchFamily="18" charset="0"/>
                        </a:rPr>
                        <a:t>გრანტების</a:t>
                      </a:r>
                      <a:r>
                        <a:rPr lang="ru-RU" sz="1600" dirty="0">
                          <a:effectLst/>
                          <a:latin typeface="Sylfaen" panose="010A0502050306030303" pitchFamily="18" charset="0"/>
                        </a:rPr>
                        <a:t> </a:t>
                      </a:r>
                      <a:r>
                        <a:rPr lang="ru-RU" sz="1600" dirty="0" err="1">
                          <a:effectLst/>
                          <a:latin typeface="Sylfaen" panose="010A0502050306030303" pitchFamily="18" charset="0"/>
                        </a:rPr>
                        <a:t>მიმღები</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წლიური ბრუნვა</a:t>
                      </a:r>
                      <a:endParaRPr lang="ru-RU" sz="1600" dirty="0">
                        <a:effectLst/>
                        <a:latin typeface="Sylfaen" panose="010A0502050306030303" pitchFamily="18" charset="0"/>
                      </a:endParaRPr>
                    </a:p>
                    <a:p>
                      <a:pPr algn="ctr" fontAlgn="base">
                        <a:lnSpc>
                          <a:spcPct val="107000"/>
                        </a:lnSpc>
                        <a:spcAft>
                          <a:spcPts val="800"/>
                        </a:spcAft>
                      </a:pPr>
                      <a:r>
                        <a:rPr lang="ka-GE" sz="1600" dirty="0">
                          <a:effectLst/>
                          <a:latin typeface="Sylfaen" panose="010A0502050306030303" pitchFamily="18" charset="0"/>
                        </a:rPr>
                        <a:t>მლნ ლარი</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თანადაფინანსება</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ru-RU" sz="1600">
                          <a:effectLst/>
                          <a:latin typeface="Sylfaen" panose="010A0502050306030303" pitchFamily="18" charset="0"/>
                        </a:rPr>
                        <a:t>დაფინანსება</a:t>
                      </a:r>
                    </a:p>
                    <a:p>
                      <a:pPr algn="ctr" fontAlgn="base">
                        <a:lnSpc>
                          <a:spcPct val="107000"/>
                        </a:lnSpc>
                        <a:spcAft>
                          <a:spcPts val="800"/>
                        </a:spcAft>
                      </a:pPr>
                      <a:r>
                        <a:rPr lang="ka-GE" sz="1600">
                          <a:effectLst/>
                          <a:latin typeface="Sylfaen" panose="010A0502050306030303" pitchFamily="18" charset="0"/>
                        </a:rPr>
                        <a:t>(ლარი)</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პროექტის ხანგრძლივობა</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55130048"/>
                  </a:ext>
                </a:extLst>
              </a:tr>
              <a:tr h="921869">
                <a:tc>
                  <a:txBody>
                    <a:bodyPr/>
                    <a:lstStyle/>
                    <a:p>
                      <a:pPr fontAlgn="base">
                        <a:lnSpc>
                          <a:spcPct val="107000"/>
                        </a:lnSpc>
                        <a:spcAft>
                          <a:spcPts val="800"/>
                        </a:spcAft>
                      </a:pPr>
                      <a:r>
                        <a:rPr lang="ka-GE" sz="1600">
                          <a:effectLst/>
                          <a:latin typeface="Sylfaen" panose="010A0502050306030303" pitchFamily="18" charset="0"/>
                        </a:rPr>
                        <a:t>650 000</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ერთწლიანი რეგისტრაციის მქონე მეწარმე</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30</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ბიუჯეტის 50%</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150 000–</a:t>
                      </a:r>
                      <a:endParaRPr lang="ru-RU" sz="1600" dirty="0">
                        <a:effectLst/>
                        <a:latin typeface="Sylfaen" panose="010A0502050306030303" pitchFamily="18" charset="0"/>
                      </a:endParaRPr>
                    </a:p>
                    <a:p>
                      <a:pPr algn="ctr" fontAlgn="base">
                        <a:lnSpc>
                          <a:spcPct val="107000"/>
                        </a:lnSpc>
                        <a:spcAft>
                          <a:spcPts val="800"/>
                        </a:spcAft>
                      </a:pPr>
                      <a:r>
                        <a:rPr lang="ka-GE" sz="1600" dirty="0">
                          <a:effectLst/>
                          <a:latin typeface="Sylfaen" panose="010A0502050306030303" pitchFamily="18" charset="0"/>
                        </a:rPr>
                        <a:t>650 000–მდე</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24 თვე</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20123998"/>
                  </a:ext>
                </a:extLst>
              </a:tr>
              <a:tr h="914309">
                <a:tc>
                  <a:txBody>
                    <a:bodyPr/>
                    <a:lstStyle/>
                    <a:p>
                      <a:pPr fontAlgn="base">
                        <a:lnSpc>
                          <a:spcPct val="107000"/>
                        </a:lnSpc>
                        <a:spcAft>
                          <a:spcPts val="800"/>
                        </a:spcAft>
                      </a:pPr>
                      <a:r>
                        <a:rPr lang="ka-GE" sz="1600">
                          <a:effectLst/>
                          <a:latin typeface="Sylfaen" panose="010A0502050306030303" pitchFamily="18" charset="0"/>
                        </a:rPr>
                        <a:t>100 000</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საქართველოს მოქალაქე</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არ მოეთხოვება</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არა</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dirty="0">
                          <a:effectLst/>
                          <a:latin typeface="Sylfaen" panose="010A0502050306030303" pitchFamily="18" charset="0"/>
                        </a:rPr>
                        <a:t>100 000-მდე</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ka-GE" sz="1600" dirty="0">
                          <a:effectLst/>
                          <a:latin typeface="Sylfaen" panose="010A0502050306030303" pitchFamily="18" charset="0"/>
                        </a:rPr>
                        <a:t> </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25202219"/>
                  </a:ext>
                </a:extLst>
              </a:tr>
              <a:tr h="914309">
                <a:tc>
                  <a:txBody>
                    <a:bodyPr/>
                    <a:lstStyle/>
                    <a:p>
                      <a:pPr fontAlgn="base">
                        <a:lnSpc>
                          <a:spcPct val="107000"/>
                        </a:lnSpc>
                        <a:spcAft>
                          <a:spcPts val="800"/>
                        </a:spcAft>
                      </a:pPr>
                      <a:r>
                        <a:rPr lang="ka-GE" sz="1600">
                          <a:effectLst/>
                          <a:latin typeface="Sylfaen" panose="010A0502050306030303" pitchFamily="18" charset="0"/>
                        </a:rPr>
                        <a:t>5 000</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საქართველოს მოქალაქე</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არ მოეთხოვება</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არა</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07000"/>
                        </a:lnSpc>
                        <a:spcAft>
                          <a:spcPts val="800"/>
                        </a:spcAft>
                      </a:pPr>
                      <a:r>
                        <a:rPr lang="ka-GE" sz="1600">
                          <a:effectLst/>
                          <a:latin typeface="Sylfaen" panose="010A0502050306030303" pitchFamily="18" charset="0"/>
                        </a:rPr>
                        <a:t>5 000</a:t>
                      </a:r>
                      <a:endParaRPr lang="ru-RU" sz="160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ka-GE" sz="1600" dirty="0">
                          <a:effectLst/>
                          <a:latin typeface="Sylfaen" panose="010A0502050306030303" pitchFamily="18" charset="0"/>
                        </a:rPr>
                        <a:t> </a:t>
                      </a:r>
                      <a:endParaRPr lang="ru-RU" sz="16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06175177"/>
                  </a:ext>
                </a:extLst>
              </a:tr>
            </a:tbl>
          </a:graphicData>
        </a:graphic>
      </p:graphicFrame>
      <p:sp>
        <p:nvSpPr>
          <p:cNvPr id="7" name="Rectangle 1">
            <a:extLst>
              <a:ext uri="{FF2B5EF4-FFF2-40B4-BE49-F238E27FC236}">
                <a16:creationId xmlns:a16="http://schemas.microsoft.com/office/drawing/2014/main" xmlns="" id="{90EF994B-0D25-48B1-89B3-E1C98C79A901}"/>
              </a:ext>
            </a:extLst>
          </p:cNvPr>
          <p:cNvSpPr>
            <a:spLocks noChangeArrowheads="1"/>
          </p:cNvSpPr>
          <p:nvPr/>
        </p:nvSpPr>
        <p:spPr bwMode="auto">
          <a:xfrm rot="10800000" flipV="1">
            <a:off x="381000" y="288667"/>
            <a:ext cx="81534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r>
              <a:rPr lang="ka-GE" b="1"/>
              <a:t>გრანტების </a:t>
            </a:r>
            <a:r>
              <a:rPr lang="ru-RU" b="1"/>
              <a:t>საკვალიფიკაციო კრიტერიუმები </a:t>
            </a:r>
            <a:endParaRPr lang="ru-RU"/>
          </a:p>
        </p:txBody>
      </p:sp>
    </p:spTree>
    <p:extLst>
      <p:ext uri="{BB962C8B-B14F-4D97-AF65-F5344CB8AC3E}">
        <p14:creationId xmlns:p14="http://schemas.microsoft.com/office/powerpoint/2010/main" val="4188621382"/>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818</TotalTime>
  <Words>628</Words>
  <Application>Microsoft Office PowerPoint</Application>
  <PresentationFormat>Экран (4:3)</PresentationFormat>
  <Paragraphs>87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Flow</vt:lpstr>
      <vt:lpstr>  ბათუმის შოთა რუსთაველის სახელმწიფო უნივერსიტეტი</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თემა 1. მარკეტინგის არსი და როლი თანამედროვე ბიზნესში</dc:title>
  <dc:creator>user</dc:creator>
  <cp:lastModifiedBy>Acer</cp:lastModifiedBy>
  <cp:revision>52</cp:revision>
  <dcterms:created xsi:type="dcterms:W3CDTF">2006-08-16T00:00:00Z</dcterms:created>
  <dcterms:modified xsi:type="dcterms:W3CDTF">2021-05-13T13:35:57Z</dcterms:modified>
</cp:coreProperties>
</file>