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7" r:id="rId1"/>
  </p:sldMasterIdLst>
  <p:notesMasterIdLst>
    <p:notesMasterId r:id="rId20"/>
  </p:notesMasterIdLst>
  <p:sldIdLst>
    <p:sldId id="256" r:id="rId2"/>
    <p:sldId id="257" r:id="rId3"/>
    <p:sldId id="258" r:id="rId4"/>
    <p:sldId id="259" r:id="rId5"/>
    <p:sldId id="260" r:id="rId6"/>
    <p:sldId id="268" r:id="rId7"/>
    <p:sldId id="261" r:id="rId8"/>
    <p:sldId id="270" r:id="rId9"/>
    <p:sldId id="269" r:id="rId10"/>
    <p:sldId id="275" r:id="rId11"/>
    <p:sldId id="272" r:id="rId12"/>
    <p:sldId id="262" r:id="rId13"/>
    <p:sldId id="273" r:id="rId14"/>
    <p:sldId id="274" r:id="rId15"/>
    <p:sldId id="264" r:id="rId16"/>
    <p:sldId id="267" r:id="rId17"/>
    <p:sldId id="277"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BA80E2-AEFC-4DF3-9936-974EE11A6D80}" type="datetimeFigureOut">
              <a:rPr lang="en-US" smtClean="0"/>
              <a:t>3/4/2020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BF2AE5-CEAE-4A24-8C78-C6B0F40B65E6}" type="slidenum">
              <a:rPr lang="en-US" smtClean="0"/>
              <a:t>‹#›</a:t>
            </a:fld>
            <a:endParaRPr lang="en-US"/>
          </a:p>
        </p:txBody>
      </p:sp>
    </p:spTree>
    <p:extLst>
      <p:ext uri="{BB962C8B-B14F-4D97-AF65-F5344CB8AC3E}">
        <p14:creationId xmlns:p14="http://schemas.microsoft.com/office/powerpoint/2010/main" val="2394330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CBF2AE5-CEAE-4A24-8C78-C6B0F40B65E6}" type="slidenum">
              <a:rPr lang="en-US" smtClean="0"/>
              <a:t>13</a:t>
            </a:fld>
            <a:endParaRPr lang="en-US"/>
          </a:p>
        </p:txBody>
      </p:sp>
    </p:spTree>
    <p:extLst>
      <p:ext uri="{BB962C8B-B14F-4D97-AF65-F5344CB8AC3E}">
        <p14:creationId xmlns:p14="http://schemas.microsoft.com/office/powerpoint/2010/main" val="36645023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C15EB29-99FF-4012-B5A1-C442951C7013}"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AAB4FB4-C700-4F40-88B2-EBAFAA7FE25B}" type="slidenum">
              <a:rPr lang="en-US" smtClean="0"/>
              <a:t>‹#›</a:t>
            </a:fld>
            <a:endParaRPr lang="en-US"/>
          </a:p>
        </p:txBody>
      </p:sp>
    </p:spTree>
    <p:extLst>
      <p:ext uri="{BB962C8B-B14F-4D97-AF65-F5344CB8AC3E}">
        <p14:creationId xmlns:p14="http://schemas.microsoft.com/office/powerpoint/2010/main" val="213050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15EB29-99FF-4012-B5A1-C442951C7013}"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AAB4FB4-C700-4F40-88B2-EBAFAA7FE25B}" type="slidenum">
              <a:rPr lang="en-US" smtClean="0"/>
              <a:t>‹#›</a:t>
            </a:fld>
            <a:endParaRPr lang="en-US"/>
          </a:p>
        </p:txBody>
      </p:sp>
    </p:spTree>
    <p:extLst>
      <p:ext uri="{BB962C8B-B14F-4D97-AF65-F5344CB8AC3E}">
        <p14:creationId xmlns:p14="http://schemas.microsoft.com/office/powerpoint/2010/main" val="816887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15EB29-99FF-4012-B5A1-C442951C7013}"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AAB4FB4-C700-4F40-88B2-EBAFAA7FE25B}"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431449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C15EB29-99FF-4012-B5A1-C442951C7013}"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AAB4FB4-C700-4F40-88B2-EBAFAA7FE25B}" type="slidenum">
              <a:rPr lang="en-US" smtClean="0"/>
              <a:t>‹#›</a:t>
            </a:fld>
            <a:endParaRPr lang="en-US"/>
          </a:p>
        </p:txBody>
      </p:sp>
    </p:spTree>
    <p:extLst>
      <p:ext uri="{BB962C8B-B14F-4D97-AF65-F5344CB8AC3E}">
        <p14:creationId xmlns:p14="http://schemas.microsoft.com/office/powerpoint/2010/main" val="3101299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C15EB29-99FF-4012-B5A1-C442951C7013}"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AAB4FB4-C700-4F40-88B2-EBAFAA7FE25B}"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46961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4C15EB29-99FF-4012-B5A1-C442951C7013}"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AAB4FB4-C700-4F40-88B2-EBAFAA7FE25B}" type="slidenum">
              <a:rPr lang="en-US" smtClean="0"/>
              <a:t>‹#›</a:t>
            </a:fld>
            <a:endParaRPr lang="en-US"/>
          </a:p>
        </p:txBody>
      </p:sp>
    </p:spTree>
    <p:extLst>
      <p:ext uri="{BB962C8B-B14F-4D97-AF65-F5344CB8AC3E}">
        <p14:creationId xmlns:p14="http://schemas.microsoft.com/office/powerpoint/2010/main" val="3289242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15EB29-99FF-4012-B5A1-C442951C7013}"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AAB4FB4-C700-4F40-88B2-EBAFAA7FE25B}" type="slidenum">
              <a:rPr lang="en-US" smtClean="0"/>
              <a:t>‹#›</a:t>
            </a:fld>
            <a:endParaRPr lang="en-US"/>
          </a:p>
        </p:txBody>
      </p:sp>
    </p:spTree>
    <p:extLst>
      <p:ext uri="{BB962C8B-B14F-4D97-AF65-F5344CB8AC3E}">
        <p14:creationId xmlns:p14="http://schemas.microsoft.com/office/powerpoint/2010/main" val="2093291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15EB29-99FF-4012-B5A1-C442951C7013}"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AAB4FB4-C700-4F40-88B2-EBAFAA7FE25B}" type="slidenum">
              <a:rPr lang="en-US" smtClean="0"/>
              <a:t>‹#›</a:t>
            </a:fld>
            <a:endParaRPr lang="en-US"/>
          </a:p>
        </p:txBody>
      </p:sp>
    </p:spTree>
    <p:extLst>
      <p:ext uri="{BB962C8B-B14F-4D97-AF65-F5344CB8AC3E}">
        <p14:creationId xmlns:p14="http://schemas.microsoft.com/office/powerpoint/2010/main" val="1066564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15EB29-99FF-4012-B5A1-C442951C7013}"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AAB4FB4-C700-4F40-88B2-EBAFAA7FE25B}" type="slidenum">
              <a:rPr lang="en-US" smtClean="0"/>
              <a:t>‹#›</a:t>
            </a:fld>
            <a:endParaRPr lang="en-US"/>
          </a:p>
        </p:txBody>
      </p:sp>
    </p:spTree>
    <p:extLst>
      <p:ext uri="{BB962C8B-B14F-4D97-AF65-F5344CB8AC3E}">
        <p14:creationId xmlns:p14="http://schemas.microsoft.com/office/powerpoint/2010/main" val="2206547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15EB29-99FF-4012-B5A1-C442951C7013}" type="datetimeFigureOut">
              <a:rPr lang="en-US" smtClean="0"/>
              <a:t>3/4/2020</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AAB4FB4-C700-4F40-88B2-EBAFAA7FE25B}" type="slidenum">
              <a:rPr lang="en-US" smtClean="0"/>
              <a:t>‹#›</a:t>
            </a:fld>
            <a:endParaRPr lang="en-US"/>
          </a:p>
        </p:txBody>
      </p:sp>
    </p:spTree>
    <p:extLst>
      <p:ext uri="{BB962C8B-B14F-4D97-AF65-F5344CB8AC3E}">
        <p14:creationId xmlns:p14="http://schemas.microsoft.com/office/powerpoint/2010/main" val="199812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C15EB29-99FF-4012-B5A1-C442951C7013}"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AAB4FB4-C700-4F40-88B2-EBAFAA7FE25B}" type="slidenum">
              <a:rPr lang="en-US" smtClean="0"/>
              <a:t>‹#›</a:t>
            </a:fld>
            <a:endParaRPr lang="en-US"/>
          </a:p>
        </p:txBody>
      </p:sp>
    </p:spTree>
    <p:extLst>
      <p:ext uri="{BB962C8B-B14F-4D97-AF65-F5344CB8AC3E}">
        <p14:creationId xmlns:p14="http://schemas.microsoft.com/office/powerpoint/2010/main" val="45539155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C15EB29-99FF-4012-B5A1-C442951C7013}" type="datetimeFigureOut">
              <a:rPr lang="en-US" smtClean="0"/>
              <a:t>3/4/2020</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AAB4FB4-C700-4F40-88B2-EBAFAA7FE25B}" type="slidenum">
              <a:rPr lang="en-US" smtClean="0"/>
              <a:t>‹#›</a:t>
            </a:fld>
            <a:endParaRPr lang="en-US"/>
          </a:p>
        </p:txBody>
      </p:sp>
    </p:spTree>
    <p:extLst>
      <p:ext uri="{BB962C8B-B14F-4D97-AF65-F5344CB8AC3E}">
        <p14:creationId xmlns:p14="http://schemas.microsoft.com/office/powerpoint/2010/main" val="23963372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C15EB29-99FF-4012-B5A1-C442951C7013}" type="datetimeFigureOut">
              <a:rPr lang="en-US" smtClean="0"/>
              <a:t>3/4/2020</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AAB4FB4-C700-4F40-88B2-EBAFAA7FE25B}" type="slidenum">
              <a:rPr lang="en-US" smtClean="0"/>
              <a:t>‹#›</a:t>
            </a:fld>
            <a:endParaRPr lang="en-US"/>
          </a:p>
        </p:txBody>
      </p:sp>
    </p:spTree>
    <p:extLst>
      <p:ext uri="{BB962C8B-B14F-4D97-AF65-F5344CB8AC3E}">
        <p14:creationId xmlns:p14="http://schemas.microsoft.com/office/powerpoint/2010/main" val="2789667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15EB29-99FF-4012-B5A1-C442951C7013}" type="datetimeFigureOut">
              <a:rPr lang="en-US" smtClean="0"/>
              <a:t>3/4/2020</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AAB4FB4-C700-4F40-88B2-EBAFAA7FE25B}" type="slidenum">
              <a:rPr lang="en-US" smtClean="0"/>
              <a:t>‹#›</a:t>
            </a:fld>
            <a:endParaRPr lang="en-US"/>
          </a:p>
        </p:txBody>
      </p:sp>
    </p:spTree>
    <p:extLst>
      <p:ext uri="{BB962C8B-B14F-4D97-AF65-F5344CB8AC3E}">
        <p14:creationId xmlns:p14="http://schemas.microsoft.com/office/powerpoint/2010/main" val="3954510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15EB29-99FF-4012-B5A1-C442951C7013}"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AAB4FB4-C700-4F40-88B2-EBAFAA7FE25B}" type="slidenum">
              <a:rPr lang="en-US" smtClean="0"/>
              <a:t>‹#›</a:t>
            </a:fld>
            <a:endParaRPr lang="en-US"/>
          </a:p>
        </p:txBody>
      </p:sp>
    </p:spTree>
    <p:extLst>
      <p:ext uri="{BB962C8B-B14F-4D97-AF65-F5344CB8AC3E}">
        <p14:creationId xmlns:p14="http://schemas.microsoft.com/office/powerpoint/2010/main" val="253820097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15EB29-99FF-4012-B5A1-C442951C7013}" type="datetimeFigureOut">
              <a:rPr lang="en-US" smtClean="0"/>
              <a:t>3/4/2020</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AAB4FB4-C700-4F40-88B2-EBAFAA7FE25B}" type="slidenum">
              <a:rPr lang="en-US" smtClean="0"/>
              <a:t>‹#›</a:t>
            </a:fld>
            <a:endParaRPr lang="en-US"/>
          </a:p>
        </p:txBody>
      </p:sp>
    </p:spTree>
    <p:extLst>
      <p:ext uri="{BB962C8B-B14F-4D97-AF65-F5344CB8AC3E}">
        <p14:creationId xmlns:p14="http://schemas.microsoft.com/office/powerpoint/2010/main" val="2206248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4C15EB29-99FF-4012-B5A1-C442951C7013}" type="datetimeFigureOut">
              <a:rPr lang="en-US" smtClean="0"/>
              <a:t>3/4/2020</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AAB4FB4-C700-4F40-88B2-EBAFAA7FE25B}" type="slidenum">
              <a:rPr lang="en-US" smtClean="0"/>
              <a:t>‹#›</a:t>
            </a:fld>
            <a:endParaRPr lang="en-US"/>
          </a:p>
        </p:txBody>
      </p:sp>
    </p:spTree>
    <p:extLst>
      <p:ext uri="{BB962C8B-B14F-4D97-AF65-F5344CB8AC3E}">
        <p14:creationId xmlns:p14="http://schemas.microsoft.com/office/powerpoint/2010/main" val="4153730321"/>
      </p:ext>
    </p:extLst>
  </p:cSld>
  <p:clrMap bg1="lt1" tx1="dk1" bg2="lt2" tx2="dk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 id="2147484260" r:id="rId13"/>
    <p:sldLayoutId id="2147484261" r:id="rId14"/>
    <p:sldLayoutId id="2147484262" r:id="rId15"/>
    <p:sldLayoutId id="214748426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CB632-5297-4022-BD9F-17C2178E6C24}"/>
              </a:ext>
            </a:extLst>
          </p:cNvPr>
          <p:cNvSpPr>
            <a:spLocks noGrp="1"/>
          </p:cNvSpPr>
          <p:nvPr>
            <p:ph type="ctrTitle"/>
          </p:nvPr>
        </p:nvSpPr>
        <p:spPr>
          <a:xfrm>
            <a:off x="2383608" y="1209369"/>
            <a:ext cx="8692431" cy="2262781"/>
          </a:xfrm>
        </p:spPr>
        <p:txBody>
          <a:bodyPr>
            <a:normAutofit/>
          </a:bodyPr>
          <a:lstStyle/>
          <a:p>
            <a:r>
              <a:rPr lang="ka-GE" sz="2800" b="1" dirty="0"/>
              <a:t>სამუშაო სტრესი და მისი მართვის სტრატეგიები მეზღვაურის პროფესიულ ფსიქოლოგიაში</a:t>
            </a:r>
            <a:br>
              <a:rPr lang="en-US" sz="2800" dirty="0"/>
            </a:br>
            <a:br>
              <a:rPr lang="en-US" sz="2800" dirty="0"/>
            </a:br>
            <a:endParaRPr lang="en-US" sz="2800" dirty="0"/>
          </a:p>
        </p:txBody>
      </p:sp>
      <p:sp>
        <p:nvSpPr>
          <p:cNvPr id="3" name="Subtitle 2">
            <a:extLst>
              <a:ext uri="{FF2B5EF4-FFF2-40B4-BE49-F238E27FC236}">
                <a16:creationId xmlns:a16="http://schemas.microsoft.com/office/drawing/2014/main" id="{54C31964-BDFA-4CF0-9D39-5E5BF94B9F0E}"/>
              </a:ext>
            </a:extLst>
          </p:cNvPr>
          <p:cNvSpPr>
            <a:spLocks noGrp="1"/>
          </p:cNvSpPr>
          <p:nvPr>
            <p:ph type="subTitle" idx="1"/>
          </p:nvPr>
        </p:nvSpPr>
        <p:spPr>
          <a:xfrm>
            <a:off x="2589213" y="3185652"/>
            <a:ext cx="9121006" cy="2757949"/>
          </a:xfrm>
        </p:spPr>
        <p:txBody>
          <a:bodyPr>
            <a:normAutofit/>
          </a:bodyPr>
          <a:lstStyle/>
          <a:p>
            <a:r>
              <a:rPr lang="ka-GE" sz="2800" b="1" dirty="0" err="1"/>
              <a:t>ბსუ</a:t>
            </a:r>
            <a:r>
              <a:rPr lang="ka-GE" sz="2800" b="1" dirty="0"/>
              <a:t>-ს იურიდიული და სოციალურ მეცნიერებათა ფაკულტეტის, სოციალურ მეცნიერებათა დეპარტამენტის  ასისტენტ-პროფესორი,</a:t>
            </a:r>
            <a:endParaRPr lang="en-US" sz="2800" dirty="0"/>
          </a:p>
          <a:p>
            <a:r>
              <a:rPr lang="ka-GE" sz="2800" b="1" dirty="0"/>
              <a:t>ფილ. დოქტორი გურანდა შამილიშვილი</a:t>
            </a:r>
            <a:endParaRPr lang="en-US" sz="2800" dirty="0"/>
          </a:p>
          <a:p>
            <a:endParaRPr lang="en-US" sz="2800" dirty="0"/>
          </a:p>
          <a:p>
            <a:endParaRPr lang="en-US" dirty="0"/>
          </a:p>
        </p:txBody>
      </p:sp>
    </p:spTree>
    <p:extLst>
      <p:ext uri="{BB962C8B-B14F-4D97-AF65-F5344CB8AC3E}">
        <p14:creationId xmlns:p14="http://schemas.microsoft.com/office/powerpoint/2010/main" val="2379176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3ABC33E-EBDF-42E4-B07D-EE3E65849C4E}"/>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0252" b="20252"/>
          <a:stretch>
            <a:fillRect/>
          </a:stretch>
        </p:blipFill>
        <p:spPr>
          <a:xfrm>
            <a:off x="4804460" y="1002890"/>
            <a:ext cx="7151566" cy="4026309"/>
          </a:xfrm>
        </p:spPr>
      </p:pic>
      <p:sp>
        <p:nvSpPr>
          <p:cNvPr id="4" name="Text Placeholder 3">
            <a:extLst>
              <a:ext uri="{FF2B5EF4-FFF2-40B4-BE49-F238E27FC236}">
                <a16:creationId xmlns:a16="http://schemas.microsoft.com/office/drawing/2014/main" id="{A10B5E58-F5A2-4114-9CD0-2C057068200E}"/>
              </a:ext>
            </a:extLst>
          </p:cNvPr>
          <p:cNvSpPr>
            <a:spLocks noGrp="1"/>
          </p:cNvSpPr>
          <p:nvPr>
            <p:ph type="body" sz="half" idx="2"/>
          </p:nvPr>
        </p:nvSpPr>
        <p:spPr>
          <a:xfrm>
            <a:off x="235974" y="294967"/>
            <a:ext cx="4557252" cy="6356555"/>
          </a:xfrm>
        </p:spPr>
        <p:txBody>
          <a:bodyPr>
            <a:normAutofit fontScale="92500"/>
          </a:bodyPr>
          <a:lstStyle/>
          <a:p>
            <a:r>
              <a:rPr lang="ru-RU" sz="2000" dirty="0" err="1"/>
              <a:t>აპლიკანტის</a:t>
            </a:r>
            <a:r>
              <a:rPr lang="ru-RU" sz="2000" dirty="0"/>
              <a:t> </a:t>
            </a:r>
            <a:r>
              <a:rPr lang="ru-RU" sz="2000" dirty="0" err="1"/>
              <a:t>მიერ</a:t>
            </a:r>
            <a:r>
              <a:rPr lang="ru-RU" sz="2000" dirty="0"/>
              <a:t> </a:t>
            </a:r>
            <a:r>
              <a:rPr lang="ru-RU" sz="2000" dirty="0" err="1"/>
              <a:t>არჩეული</a:t>
            </a:r>
            <a:r>
              <a:rPr lang="ru-RU" sz="2000" dirty="0"/>
              <a:t> </a:t>
            </a:r>
            <a:r>
              <a:rPr lang="ru-RU" sz="2000" dirty="0" err="1"/>
              <a:t>სიტყვების</a:t>
            </a:r>
            <a:r>
              <a:rPr lang="ru-RU" sz="2000" dirty="0"/>
              <a:t> </a:t>
            </a:r>
            <a:r>
              <a:rPr lang="ru-RU" sz="2000" dirty="0" err="1"/>
              <a:t>ანალიზი</a:t>
            </a:r>
            <a:r>
              <a:rPr lang="ru-RU" sz="2000" dirty="0"/>
              <a:t>     </a:t>
            </a:r>
            <a:r>
              <a:rPr lang="ru-RU" sz="2000" dirty="0" err="1"/>
              <a:t>საშუალებას</a:t>
            </a:r>
            <a:r>
              <a:rPr lang="ru-RU" sz="2000" dirty="0"/>
              <a:t> </a:t>
            </a:r>
            <a:r>
              <a:rPr lang="ru-RU" sz="2000" dirty="0" err="1"/>
              <a:t>გვაძლევს</a:t>
            </a:r>
            <a:r>
              <a:rPr lang="ru-RU" sz="2000" dirty="0"/>
              <a:t> </a:t>
            </a:r>
            <a:r>
              <a:rPr lang="ru-RU" sz="2000" dirty="0" err="1"/>
              <a:t>გარკვეულ</a:t>
            </a:r>
            <a:r>
              <a:rPr lang="ru-RU" sz="2000" dirty="0"/>
              <a:t> </a:t>
            </a:r>
            <a:r>
              <a:rPr lang="ru-RU" sz="2000" dirty="0" err="1"/>
              <a:t>მიზნად</a:t>
            </a:r>
            <a:r>
              <a:rPr lang="ru-RU" sz="2000" dirty="0"/>
              <a:t>  </a:t>
            </a:r>
            <a:r>
              <a:rPr lang="ru-RU" sz="2000" dirty="0" err="1"/>
              <a:t>ვიმსჯელოთ</a:t>
            </a:r>
            <a:r>
              <a:rPr lang="ru-RU" sz="2000" dirty="0"/>
              <a:t> </a:t>
            </a:r>
            <a:r>
              <a:rPr lang="ru-RU" sz="2000" dirty="0" err="1"/>
              <a:t>მის</a:t>
            </a:r>
            <a:r>
              <a:rPr lang="ru-RU" sz="2000" dirty="0"/>
              <a:t>  </a:t>
            </a:r>
            <a:r>
              <a:rPr lang="ru-RU" sz="2000" dirty="0" err="1"/>
              <a:t>ფსიქიკური</a:t>
            </a:r>
            <a:r>
              <a:rPr lang="ru-RU" sz="2000" dirty="0"/>
              <a:t> </a:t>
            </a:r>
            <a:r>
              <a:rPr lang="ru-RU" sz="2000" dirty="0" err="1"/>
              <a:t>და</a:t>
            </a:r>
            <a:r>
              <a:rPr lang="ru-RU" sz="2000" dirty="0"/>
              <a:t> </a:t>
            </a:r>
            <a:r>
              <a:rPr lang="ru-RU" sz="2000" dirty="0" err="1"/>
              <a:t>ემოციური</a:t>
            </a:r>
            <a:r>
              <a:rPr lang="ru-RU" sz="2000" dirty="0"/>
              <a:t> </a:t>
            </a:r>
            <a:r>
              <a:rPr lang="ru-RU" sz="2000" dirty="0" err="1"/>
              <a:t>მდგომარების</a:t>
            </a:r>
            <a:r>
              <a:rPr lang="ru-RU" sz="2000" dirty="0"/>
              <a:t> </a:t>
            </a:r>
            <a:r>
              <a:rPr lang="ru-RU" sz="2000" dirty="0" err="1"/>
              <a:t>მიდრეკილებებზე</a:t>
            </a:r>
            <a:r>
              <a:rPr lang="ru-RU" sz="2000" dirty="0"/>
              <a:t>. </a:t>
            </a:r>
            <a:r>
              <a:rPr lang="ru-RU" sz="2000" dirty="0" err="1"/>
              <a:t>ხანგრძლივი</a:t>
            </a:r>
            <a:r>
              <a:rPr lang="ru-RU" sz="2000" dirty="0"/>
              <a:t> </a:t>
            </a:r>
            <a:r>
              <a:rPr lang="ru-RU" sz="2000" dirty="0" err="1"/>
              <a:t>ცურვების</a:t>
            </a:r>
            <a:r>
              <a:rPr lang="ru-RU" sz="2000" dirty="0"/>
              <a:t> </a:t>
            </a:r>
            <a:r>
              <a:rPr lang="ru-RU" sz="2000" dirty="0" err="1"/>
              <a:t>დროს</a:t>
            </a:r>
            <a:r>
              <a:rPr lang="ru-RU" sz="2000" dirty="0"/>
              <a:t> </a:t>
            </a:r>
            <a:r>
              <a:rPr lang="ru-RU" sz="2000" dirty="0" err="1"/>
              <a:t>დიდი</a:t>
            </a:r>
            <a:r>
              <a:rPr lang="ru-RU" sz="2000" dirty="0"/>
              <a:t> </a:t>
            </a:r>
            <a:r>
              <a:rPr lang="ru-RU" sz="2000" dirty="0" err="1"/>
              <a:t>მნიშვნელობა</a:t>
            </a:r>
            <a:r>
              <a:rPr lang="ru-RU" sz="2000" dirty="0"/>
              <a:t> </a:t>
            </a:r>
            <a:r>
              <a:rPr lang="ru-RU" sz="2000" dirty="0" err="1"/>
              <a:t>აქვს</a:t>
            </a:r>
            <a:r>
              <a:rPr lang="ru-RU" sz="2000" dirty="0"/>
              <a:t> </a:t>
            </a:r>
            <a:r>
              <a:rPr lang="ru-RU" sz="2000" dirty="0" err="1"/>
              <a:t>მეზღვაურის</a:t>
            </a:r>
            <a:r>
              <a:rPr lang="ru-RU" sz="2000" dirty="0"/>
              <a:t> </a:t>
            </a:r>
            <a:r>
              <a:rPr lang="ru-RU" sz="2000" dirty="0" err="1"/>
              <a:t>მიერ</a:t>
            </a:r>
            <a:r>
              <a:rPr lang="ru-RU" sz="2000" dirty="0"/>
              <a:t>  </a:t>
            </a:r>
            <a:r>
              <a:rPr lang="ru-RU" sz="2000" dirty="0" err="1"/>
              <a:t>საკუთარი</a:t>
            </a:r>
            <a:r>
              <a:rPr lang="ru-RU" sz="2000" dirty="0"/>
              <a:t> </a:t>
            </a:r>
            <a:r>
              <a:rPr lang="ru-RU" sz="2000" dirty="0" err="1"/>
              <a:t>ფსიქიკური</a:t>
            </a:r>
            <a:r>
              <a:rPr lang="ru-RU" sz="2000" dirty="0"/>
              <a:t> </a:t>
            </a:r>
            <a:r>
              <a:rPr lang="ru-RU" sz="2000" dirty="0" err="1"/>
              <a:t>მდგომარეობის</a:t>
            </a:r>
            <a:r>
              <a:rPr lang="ru-RU" sz="2000" dirty="0"/>
              <a:t> </a:t>
            </a:r>
            <a:r>
              <a:rPr lang="ru-RU" sz="2000" dirty="0" err="1"/>
              <a:t>თვითშეფასებას</a:t>
            </a:r>
            <a:r>
              <a:rPr lang="ru-RU" sz="2000" dirty="0"/>
              <a:t>. </a:t>
            </a:r>
            <a:r>
              <a:rPr lang="ru-RU" sz="2000" dirty="0" err="1"/>
              <a:t>ადამიანი</a:t>
            </a:r>
            <a:r>
              <a:rPr lang="ru-RU" sz="2000" dirty="0"/>
              <a:t> </a:t>
            </a:r>
            <a:r>
              <a:rPr lang="ru-RU" sz="2000" dirty="0" err="1"/>
              <a:t>ყოველთვის</a:t>
            </a:r>
            <a:r>
              <a:rPr lang="ru-RU" sz="2000" dirty="0"/>
              <a:t> </a:t>
            </a:r>
            <a:r>
              <a:rPr lang="ru-RU" sz="2000" dirty="0" err="1"/>
              <a:t>და</a:t>
            </a:r>
            <a:r>
              <a:rPr lang="ru-RU" sz="2000" dirty="0"/>
              <a:t> </a:t>
            </a:r>
            <a:r>
              <a:rPr lang="ru-RU" sz="2000" dirty="0" err="1"/>
              <a:t>ნებისმიერ</a:t>
            </a:r>
            <a:r>
              <a:rPr lang="ru-RU" sz="2000" dirty="0"/>
              <a:t> </a:t>
            </a:r>
            <a:r>
              <a:rPr lang="ru-RU" sz="2000" dirty="0" err="1"/>
              <a:t>პირობეებში</a:t>
            </a:r>
            <a:r>
              <a:rPr lang="ru-RU" sz="2000" dirty="0"/>
              <a:t>  </a:t>
            </a:r>
            <a:r>
              <a:rPr lang="ru-RU" sz="2000" dirty="0" err="1"/>
              <a:t>აკვირდება</a:t>
            </a:r>
            <a:r>
              <a:rPr lang="ru-RU" sz="2000" dirty="0"/>
              <a:t> </a:t>
            </a:r>
            <a:r>
              <a:rPr lang="ru-RU" sz="2000" dirty="0" err="1"/>
              <a:t>საკუთარ</a:t>
            </a:r>
            <a:r>
              <a:rPr lang="ru-RU" sz="2000" dirty="0"/>
              <a:t> </a:t>
            </a:r>
            <a:r>
              <a:rPr lang="ru-RU" sz="2000" dirty="0" err="1"/>
              <a:t>თავს</a:t>
            </a:r>
            <a:r>
              <a:rPr lang="ru-RU" sz="2000" dirty="0"/>
              <a:t>, </a:t>
            </a:r>
            <a:r>
              <a:rPr lang="ru-RU" sz="2000" dirty="0" err="1"/>
              <a:t>ცდილობს</a:t>
            </a:r>
            <a:r>
              <a:rPr lang="ru-RU" sz="2000" dirty="0"/>
              <a:t> </a:t>
            </a:r>
            <a:r>
              <a:rPr lang="ru-RU" sz="2000" dirty="0" err="1"/>
              <a:t>გაერკვას</a:t>
            </a:r>
            <a:r>
              <a:rPr lang="ru-RU" sz="2000" dirty="0"/>
              <a:t> </a:t>
            </a:r>
            <a:r>
              <a:rPr lang="ru-RU" sz="2000" dirty="0" err="1"/>
              <a:t>საკუთარ</a:t>
            </a:r>
            <a:r>
              <a:rPr lang="ru-RU" sz="2000" dirty="0"/>
              <a:t> </a:t>
            </a:r>
            <a:r>
              <a:rPr lang="ru-RU" sz="2000" dirty="0" err="1"/>
              <a:t>შეგრძნებებში</a:t>
            </a:r>
            <a:r>
              <a:rPr lang="ru-RU" sz="2000" dirty="0"/>
              <a:t> </a:t>
            </a:r>
            <a:r>
              <a:rPr lang="ru-RU" sz="2000" dirty="0" err="1"/>
              <a:t>და</a:t>
            </a:r>
            <a:r>
              <a:rPr lang="ru-RU" sz="2000" dirty="0"/>
              <a:t> </a:t>
            </a:r>
            <a:r>
              <a:rPr lang="ru-RU" sz="2000" dirty="0" err="1"/>
              <a:t>აღქმებში</a:t>
            </a:r>
            <a:r>
              <a:rPr lang="ru-RU" sz="2000" dirty="0"/>
              <a:t>, </a:t>
            </a:r>
            <a:r>
              <a:rPr lang="ru-RU" sz="2000" dirty="0" err="1"/>
              <a:t>საკუთარ</a:t>
            </a:r>
            <a:r>
              <a:rPr lang="ru-RU" sz="2000" dirty="0"/>
              <a:t> </a:t>
            </a:r>
            <a:r>
              <a:rPr lang="ru-RU" sz="2000" dirty="0" err="1"/>
              <a:t>დამოკიდებულებებში</a:t>
            </a:r>
            <a:r>
              <a:rPr lang="ru-RU" sz="2000" dirty="0"/>
              <a:t> </a:t>
            </a:r>
            <a:r>
              <a:rPr lang="ru-RU" sz="2000" dirty="0" err="1"/>
              <a:t>და</a:t>
            </a:r>
            <a:r>
              <a:rPr lang="ru-RU" sz="2000" dirty="0"/>
              <a:t> </a:t>
            </a:r>
            <a:r>
              <a:rPr lang="ru-RU" sz="2000" dirty="0" err="1"/>
              <a:t>ურთიერთდამოკიდებულებებში</a:t>
            </a:r>
            <a:r>
              <a:rPr lang="ru-RU" sz="2000" dirty="0"/>
              <a:t>. </a:t>
            </a:r>
            <a:r>
              <a:rPr lang="ru-RU" sz="2000" dirty="0" err="1"/>
              <a:t>ბევრ</a:t>
            </a:r>
            <a:r>
              <a:rPr lang="ru-RU" sz="2000" dirty="0"/>
              <a:t> </a:t>
            </a:r>
            <a:r>
              <a:rPr lang="ru-RU" sz="2000" dirty="0" err="1"/>
              <a:t>ადამიანში</a:t>
            </a:r>
            <a:r>
              <a:rPr lang="ru-RU" sz="2000" dirty="0"/>
              <a:t> </a:t>
            </a:r>
            <a:r>
              <a:rPr lang="ru-RU" sz="2000" dirty="0" err="1"/>
              <a:t>ეს</a:t>
            </a:r>
            <a:r>
              <a:rPr lang="ru-RU" sz="2000" dirty="0"/>
              <a:t> </a:t>
            </a:r>
            <a:r>
              <a:rPr lang="ru-RU" sz="2000" dirty="0" err="1"/>
              <a:t>ხდება</a:t>
            </a:r>
            <a:r>
              <a:rPr lang="ru-RU" sz="2000" dirty="0"/>
              <a:t> </a:t>
            </a:r>
            <a:r>
              <a:rPr lang="ru-RU" sz="2000" dirty="0" err="1"/>
              <a:t>მი</a:t>
            </a:r>
            <a:r>
              <a:rPr lang="ka-GE" sz="2000" dirty="0"/>
              <a:t>ს</a:t>
            </a:r>
            <a:r>
              <a:rPr lang="ru-RU" sz="2000" dirty="0" err="1"/>
              <a:t>და</a:t>
            </a:r>
            <a:r>
              <a:rPr lang="ru-RU" sz="2000" dirty="0"/>
              <a:t> </a:t>
            </a:r>
            <a:r>
              <a:rPr lang="ru-RU" sz="2000" dirty="0" err="1"/>
              <a:t>უნებურად</a:t>
            </a:r>
            <a:r>
              <a:rPr lang="ru-RU" sz="2000" dirty="0"/>
              <a:t> </a:t>
            </a:r>
            <a:r>
              <a:rPr lang="ru-RU" sz="2000" dirty="0" err="1"/>
              <a:t>და</a:t>
            </a:r>
            <a:r>
              <a:rPr lang="ru-RU" sz="2000" dirty="0"/>
              <a:t> </a:t>
            </a:r>
            <a:r>
              <a:rPr lang="ru-RU" sz="2000" dirty="0" err="1"/>
              <a:t>ამიტომაც</a:t>
            </a:r>
            <a:r>
              <a:rPr lang="ru-RU" sz="2000" dirty="0"/>
              <a:t> </a:t>
            </a:r>
            <a:r>
              <a:rPr lang="ru-RU" sz="2000" dirty="0" err="1"/>
              <a:t>ყოველთვის</a:t>
            </a:r>
            <a:r>
              <a:rPr lang="ru-RU" sz="2000" dirty="0"/>
              <a:t> </a:t>
            </a:r>
            <a:r>
              <a:rPr lang="ru-RU" sz="2000" dirty="0" err="1"/>
              <a:t>გააზრებული</a:t>
            </a:r>
            <a:r>
              <a:rPr lang="ru-RU" sz="2000" dirty="0"/>
              <a:t> </a:t>
            </a:r>
            <a:r>
              <a:rPr lang="ru-RU" sz="2000" dirty="0" err="1"/>
              <a:t>არ</a:t>
            </a:r>
            <a:r>
              <a:rPr lang="ru-RU" sz="2000" dirty="0"/>
              <a:t> </a:t>
            </a:r>
            <a:r>
              <a:rPr lang="ru-RU" sz="2000" dirty="0" err="1"/>
              <a:t>არის</a:t>
            </a:r>
            <a:r>
              <a:rPr lang="ru-RU" sz="2000" dirty="0"/>
              <a:t>.  </a:t>
            </a:r>
            <a:r>
              <a:rPr lang="ru-RU" sz="2000" dirty="0" err="1"/>
              <a:t>ასეთ</a:t>
            </a:r>
            <a:r>
              <a:rPr lang="ru-RU" sz="2000" dirty="0"/>
              <a:t> </a:t>
            </a:r>
            <a:r>
              <a:rPr lang="ru-RU" sz="2000" dirty="0" err="1"/>
              <a:t>შემთხვევებში</a:t>
            </a:r>
            <a:r>
              <a:rPr lang="ru-RU" sz="2000" dirty="0"/>
              <a:t> </a:t>
            </a:r>
            <a:r>
              <a:rPr lang="ru-RU" sz="2000" dirty="0" err="1"/>
              <a:t>ცვლილებებს</a:t>
            </a:r>
            <a:r>
              <a:rPr lang="ru-RU" sz="2000" dirty="0"/>
              <a:t>   </a:t>
            </a:r>
            <a:r>
              <a:rPr lang="ru-RU" sz="2000" dirty="0" err="1"/>
              <a:t>მის</a:t>
            </a:r>
            <a:r>
              <a:rPr lang="ru-RU" sz="2000" dirty="0"/>
              <a:t> </a:t>
            </a:r>
            <a:r>
              <a:rPr lang="ru-RU" sz="2000" dirty="0" err="1"/>
              <a:t>მდგომარეობაში</a:t>
            </a:r>
            <a:r>
              <a:rPr lang="ru-RU" sz="2000" dirty="0"/>
              <a:t>  </a:t>
            </a:r>
            <a:r>
              <a:rPr lang="ru-RU" sz="2000" dirty="0" err="1"/>
              <a:t>შეიძლება</a:t>
            </a:r>
            <a:r>
              <a:rPr lang="ru-RU" sz="2000" dirty="0"/>
              <a:t> </a:t>
            </a:r>
            <a:r>
              <a:rPr lang="ru-RU" sz="2000" dirty="0" err="1"/>
              <a:t>ჰქოდეს</a:t>
            </a:r>
            <a:r>
              <a:rPr lang="ru-RU" sz="2000" dirty="0"/>
              <a:t> </a:t>
            </a:r>
            <a:r>
              <a:rPr lang="ru-RU" sz="2000" dirty="0" err="1"/>
              <a:t>როგორც</a:t>
            </a:r>
            <a:r>
              <a:rPr lang="ru-RU" sz="2000" dirty="0"/>
              <a:t> </a:t>
            </a:r>
            <a:r>
              <a:rPr lang="ru-RU" sz="2000" dirty="0" err="1"/>
              <a:t>დადებითი</a:t>
            </a:r>
            <a:r>
              <a:rPr lang="ru-RU" sz="2000" dirty="0"/>
              <a:t>, </a:t>
            </a:r>
            <a:r>
              <a:rPr lang="ru-RU" sz="2000" dirty="0" err="1"/>
              <a:t>ასევე</a:t>
            </a:r>
            <a:r>
              <a:rPr lang="ru-RU" sz="2000" dirty="0"/>
              <a:t> </a:t>
            </a:r>
            <a:r>
              <a:rPr lang="ru-RU" sz="2000" dirty="0" err="1"/>
              <a:t>უარყოფითი</a:t>
            </a:r>
            <a:r>
              <a:rPr lang="ru-RU" sz="2000" dirty="0"/>
              <a:t> </a:t>
            </a:r>
            <a:r>
              <a:rPr lang="ru-RU" sz="2000" dirty="0" err="1"/>
              <a:t>მიმართულებები</a:t>
            </a:r>
            <a:r>
              <a:rPr lang="ru-RU" sz="2000" dirty="0"/>
              <a:t>.</a:t>
            </a:r>
            <a:endParaRPr lang="en-US" sz="2000" dirty="0"/>
          </a:p>
          <a:p>
            <a:endParaRPr lang="en-US" dirty="0"/>
          </a:p>
        </p:txBody>
      </p:sp>
    </p:spTree>
    <p:extLst>
      <p:ext uri="{BB962C8B-B14F-4D97-AF65-F5344CB8AC3E}">
        <p14:creationId xmlns:p14="http://schemas.microsoft.com/office/powerpoint/2010/main" val="30787668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A49BAE4-7F9F-4DF3-AFDA-AC7F9D3A0D9A}"/>
              </a:ext>
            </a:extLst>
          </p:cNvPr>
          <p:cNvSpPr>
            <a:spLocks noGrp="1"/>
          </p:cNvSpPr>
          <p:nvPr>
            <p:ph type="pic" idx="1"/>
          </p:nvPr>
        </p:nvSpPr>
        <p:spPr/>
      </p:sp>
      <p:sp>
        <p:nvSpPr>
          <p:cNvPr id="4" name="Text Placeholder 3">
            <a:extLst>
              <a:ext uri="{FF2B5EF4-FFF2-40B4-BE49-F238E27FC236}">
                <a16:creationId xmlns:a16="http://schemas.microsoft.com/office/drawing/2014/main" id="{8CBF4193-3E1B-4AB7-86B3-169D29135459}"/>
              </a:ext>
            </a:extLst>
          </p:cNvPr>
          <p:cNvSpPr>
            <a:spLocks noGrp="1"/>
          </p:cNvSpPr>
          <p:nvPr>
            <p:ph type="body" sz="half" idx="2"/>
          </p:nvPr>
        </p:nvSpPr>
        <p:spPr>
          <a:xfrm>
            <a:off x="258305" y="398206"/>
            <a:ext cx="4209588" cy="5648634"/>
          </a:xfrm>
        </p:spPr>
        <p:txBody>
          <a:bodyPr/>
          <a:lstStyle/>
          <a:p>
            <a:r>
              <a:rPr lang="ka-GE" sz="2000" dirty="0"/>
              <a:t>100 გამოკითხულიდან:</a:t>
            </a:r>
            <a:endParaRPr lang="en-US" sz="2000" dirty="0"/>
          </a:p>
          <a:p>
            <a:endParaRPr lang="en-US" dirty="0"/>
          </a:p>
        </p:txBody>
      </p:sp>
      <p:pic>
        <p:nvPicPr>
          <p:cNvPr id="5" name="Picture 4">
            <a:extLst>
              <a:ext uri="{FF2B5EF4-FFF2-40B4-BE49-F238E27FC236}">
                <a16:creationId xmlns:a16="http://schemas.microsoft.com/office/drawing/2014/main" id="{A138C2EC-AC3A-4745-A69C-B304C3D4EDCB}"/>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4825541" y="500728"/>
            <a:ext cx="7238641" cy="5546112"/>
          </a:xfrm>
          <a:prstGeom prst="rect">
            <a:avLst/>
          </a:prstGeom>
          <a:noFill/>
          <a:ln>
            <a:noFill/>
          </a:ln>
        </p:spPr>
      </p:pic>
      <p:graphicFrame>
        <p:nvGraphicFramePr>
          <p:cNvPr id="8" name="Table 7">
            <a:extLst>
              <a:ext uri="{FF2B5EF4-FFF2-40B4-BE49-F238E27FC236}">
                <a16:creationId xmlns:a16="http://schemas.microsoft.com/office/drawing/2014/main" id="{FC8AE1BC-70D7-4D78-B11D-D8A90A3EB374}"/>
              </a:ext>
            </a:extLst>
          </p:cNvPr>
          <p:cNvGraphicFramePr>
            <a:graphicFrameLocks noGrp="1"/>
          </p:cNvGraphicFramePr>
          <p:nvPr>
            <p:extLst>
              <p:ext uri="{D42A27DB-BD31-4B8C-83A1-F6EECF244321}">
                <p14:modId xmlns:p14="http://schemas.microsoft.com/office/powerpoint/2010/main" val="2109512447"/>
              </p:ext>
            </p:extLst>
          </p:nvPr>
        </p:nvGraphicFramePr>
        <p:xfrm>
          <a:off x="258305" y="1173217"/>
          <a:ext cx="4567236" cy="5286575"/>
        </p:xfrm>
        <a:graphic>
          <a:graphicData uri="http://schemas.openxmlformats.org/drawingml/2006/table">
            <a:tbl>
              <a:tblPr firstRow="1" firstCol="1" bandRow="1">
                <a:tableStyleId>{5C22544A-7EE6-4342-B048-85BDC9FD1C3A}</a:tableStyleId>
              </a:tblPr>
              <a:tblGrid>
                <a:gridCol w="2171310">
                  <a:extLst>
                    <a:ext uri="{9D8B030D-6E8A-4147-A177-3AD203B41FA5}">
                      <a16:colId xmlns:a16="http://schemas.microsoft.com/office/drawing/2014/main" val="2782299886"/>
                    </a:ext>
                  </a:extLst>
                </a:gridCol>
                <a:gridCol w="798642">
                  <a:extLst>
                    <a:ext uri="{9D8B030D-6E8A-4147-A177-3AD203B41FA5}">
                      <a16:colId xmlns:a16="http://schemas.microsoft.com/office/drawing/2014/main" val="3126925758"/>
                    </a:ext>
                  </a:extLst>
                </a:gridCol>
                <a:gridCol w="798642">
                  <a:extLst>
                    <a:ext uri="{9D8B030D-6E8A-4147-A177-3AD203B41FA5}">
                      <a16:colId xmlns:a16="http://schemas.microsoft.com/office/drawing/2014/main" val="1792157900"/>
                    </a:ext>
                  </a:extLst>
                </a:gridCol>
                <a:gridCol w="798642">
                  <a:extLst>
                    <a:ext uri="{9D8B030D-6E8A-4147-A177-3AD203B41FA5}">
                      <a16:colId xmlns:a16="http://schemas.microsoft.com/office/drawing/2014/main" val="186277958"/>
                    </a:ext>
                  </a:extLst>
                </a:gridCol>
              </a:tblGrid>
              <a:tr h="771246">
                <a:tc gridSpan="3">
                  <a:txBody>
                    <a:bodyPr/>
                    <a:lstStyle/>
                    <a:p>
                      <a:pPr marL="0" marR="0">
                        <a:lnSpc>
                          <a:spcPct val="107000"/>
                        </a:lnSpc>
                        <a:spcBef>
                          <a:spcPts val="0"/>
                        </a:spcBef>
                        <a:spcAft>
                          <a:spcPts val="0"/>
                        </a:spcAft>
                      </a:pPr>
                      <a:r>
                        <a:rPr lang="ka-GE" sz="1800" dirty="0">
                          <a:effectLst/>
                        </a:rPr>
                        <a:t>1.</a:t>
                      </a:r>
                      <a:r>
                        <a:rPr lang="en-US" sz="1800" dirty="0" err="1">
                          <a:effectLst/>
                        </a:rPr>
                        <a:t>გამოფიტული</a:t>
                      </a:r>
                      <a:r>
                        <a:rPr lang="en-US" sz="1800" dirty="0">
                          <a:effectLst/>
                        </a:rPr>
                        <a:t> დ ა </a:t>
                      </a:r>
                      <a:r>
                        <a:rPr lang="en-US" sz="1800" dirty="0" err="1">
                          <a:effectLst/>
                        </a:rPr>
                        <a:t>დაღლილი</a:t>
                      </a:r>
                      <a:r>
                        <a:rPr lang="ka-GE" sz="1800" dirty="0">
                          <a:effectLst/>
                        </a:rPr>
                        <a:t>  </a:t>
                      </a:r>
                      <a:r>
                        <a:rPr lang="en-US" sz="1800" dirty="0">
                          <a:effectLst/>
                        </a:rPr>
                        <a:t>5</a:t>
                      </a:r>
                      <a:r>
                        <a:rPr lang="ka-GE"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88478696"/>
                  </a:ext>
                </a:extLst>
              </a:tr>
              <a:tr h="771246">
                <a:tc gridSpan="4">
                  <a:txBody>
                    <a:bodyPr/>
                    <a:lstStyle/>
                    <a:p>
                      <a:pPr marL="0" marR="0">
                        <a:lnSpc>
                          <a:spcPct val="107000"/>
                        </a:lnSpc>
                        <a:spcBef>
                          <a:spcPts val="0"/>
                        </a:spcBef>
                        <a:spcAft>
                          <a:spcPts val="0"/>
                        </a:spcAft>
                      </a:pPr>
                      <a:r>
                        <a:rPr lang="ka-GE" sz="1800" dirty="0">
                          <a:effectLst/>
                        </a:rPr>
                        <a:t>2.</a:t>
                      </a:r>
                      <a:r>
                        <a:rPr lang="en-US" sz="1800" dirty="0" err="1">
                          <a:effectLst/>
                        </a:rPr>
                        <a:t>ენერგიული</a:t>
                      </a:r>
                      <a:r>
                        <a:rPr lang="en-US" sz="1800" dirty="0">
                          <a:effectLst/>
                        </a:rPr>
                        <a:t> </a:t>
                      </a:r>
                      <a:r>
                        <a:rPr lang="en-US" sz="1800" dirty="0" err="1">
                          <a:effectLst/>
                        </a:rPr>
                        <a:t>და</a:t>
                      </a:r>
                      <a:r>
                        <a:rPr lang="en-US" sz="1800" dirty="0">
                          <a:effectLst/>
                        </a:rPr>
                        <a:t> </a:t>
                      </a:r>
                      <a:r>
                        <a:rPr lang="en-US" sz="1800" dirty="0" err="1">
                          <a:effectLst/>
                        </a:rPr>
                        <a:t>ოპტიმისტურად</a:t>
                      </a:r>
                      <a:r>
                        <a:rPr lang="en-US" sz="1800" dirty="0">
                          <a:effectLst/>
                        </a:rPr>
                        <a:t> </a:t>
                      </a:r>
                      <a:r>
                        <a:rPr lang="en-US" sz="1800" dirty="0" err="1">
                          <a:effectLst/>
                        </a:rPr>
                        <a:t>განწყობილი</a:t>
                      </a:r>
                      <a:r>
                        <a:rPr lang="en-US" sz="1800" dirty="0">
                          <a:effectLst/>
                        </a:rPr>
                        <a:t> 47</a:t>
                      </a:r>
                      <a:r>
                        <a:rPr lang="ka-GE"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36861205"/>
                  </a:ext>
                </a:extLst>
              </a:tr>
              <a:tr h="659099">
                <a:tc>
                  <a:txBody>
                    <a:bodyPr/>
                    <a:lstStyle/>
                    <a:p>
                      <a:pPr marL="0" marR="0">
                        <a:lnSpc>
                          <a:spcPct val="107000"/>
                        </a:lnSpc>
                        <a:spcBef>
                          <a:spcPts val="0"/>
                        </a:spcBef>
                        <a:spcAft>
                          <a:spcPts val="0"/>
                        </a:spcAft>
                      </a:pPr>
                      <a:r>
                        <a:rPr lang="ka-GE" sz="1800" dirty="0">
                          <a:effectLst/>
                        </a:rPr>
                        <a:t>3.</a:t>
                      </a:r>
                      <a:r>
                        <a:rPr lang="en-US" sz="1800" dirty="0" err="1">
                          <a:effectLst/>
                        </a:rPr>
                        <a:t>დაძაბული</a:t>
                      </a:r>
                      <a:r>
                        <a:rPr lang="en-US" sz="1800" dirty="0">
                          <a:effectLst/>
                        </a:rPr>
                        <a:t> 12</a:t>
                      </a:r>
                      <a:r>
                        <a:rPr lang="ka-GE"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8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96705219"/>
                  </a:ext>
                </a:extLst>
              </a:tr>
              <a:tr h="771246">
                <a:tc>
                  <a:txBody>
                    <a:bodyPr/>
                    <a:lstStyle/>
                    <a:p>
                      <a:pPr marL="0" marR="0">
                        <a:lnSpc>
                          <a:spcPct val="107000"/>
                        </a:lnSpc>
                        <a:spcBef>
                          <a:spcPts val="0"/>
                        </a:spcBef>
                        <a:spcAft>
                          <a:spcPts val="0"/>
                        </a:spcAft>
                      </a:pPr>
                      <a:r>
                        <a:rPr lang="ka-GE" sz="1800">
                          <a:effectLst/>
                        </a:rPr>
                        <a:t>4.</a:t>
                      </a:r>
                      <a:r>
                        <a:rPr lang="en-US" sz="1800">
                          <a:effectLst/>
                        </a:rPr>
                        <a:t>თავდაჯერებული 19</a:t>
                      </a:r>
                      <a:r>
                        <a:rPr lang="ka-GE" sz="1800">
                          <a:effectLst/>
                        </a:rPr>
                        <a: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8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324585241"/>
                  </a:ext>
                </a:extLst>
              </a:tr>
              <a:tr h="771246">
                <a:tc gridSpan="2">
                  <a:txBody>
                    <a:bodyPr/>
                    <a:lstStyle/>
                    <a:p>
                      <a:pPr marL="0" marR="0">
                        <a:lnSpc>
                          <a:spcPct val="107000"/>
                        </a:lnSpc>
                        <a:spcBef>
                          <a:spcPts val="0"/>
                        </a:spcBef>
                        <a:spcAft>
                          <a:spcPts val="0"/>
                        </a:spcAft>
                      </a:pPr>
                      <a:r>
                        <a:rPr lang="ka-GE" sz="1800" dirty="0">
                          <a:effectLst/>
                        </a:rPr>
                        <a:t>5.</a:t>
                      </a:r>
                      <a:r>
                        <a:rPr lang="en-US" sz="1800" dirty="0" err="1">
                          <a:effectLst/>
                        </a:rPr>
                        <a:t>პასიური</a:t>
                      </a:r>
                      <a:r>
                        <a:rPr lang="en-US" sz="1800" dirty="0">
                          <a:effectLst/>
                        </a:rPr>
                        <a:t> </a:t>
                      </a:r>
                      <a:r>
                        <a:rPr lang="en-US" sz="1800" dirty="0" err="1">
                          <a:effectLst/>
                        </a:rPr>
                        <a:t>და</a:t>
                      </a:r>
                      <a:r>
                        <a:rPr lang="en-US" sz="1800" dirty="0">
                          <a:effectLst/>
                        </a:rPr>
                        <a:t> </a:t>
                      </a:r>
                      <a:r>
                        <a:rPr lang="en-US" sz="1800" dirty="0" err="1">
                          <a:effectLst/>
                        </a:rPr>
                        <a:t>გულგრილი</a:t>
                      </a:r>
                      <a:r>
                        <a:rPr lang="en-US" sz="1800" dirty="0">
                          <a:effectLst/>
                        </a:rPr>
                        <a:t> 4</a:t>
                      </a:r>
                      <a:r>
                        <a:rPr lang="ka-GE"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a:lnSpc>
                          <a:spcPct val="107000"/>
                        </a:lnSpc>
                      </a:pPr>
                      <a:endParaRPr lang="en-US" sz="180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100">
                          <a:effectLst/>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44264492"/>
                  </a:ext>
                </a:extLst>
              </a:tr>
              <a:tr h="771246">
                <a:tc gridSpan="2">
                  <a:txBody>
                    <a:bodyPr/>
                    <a:lstStyle/>
                    <a:p>
                      <a:pPr marL="0" marR="0">
                        <a:lnSpc>
                          <a:spcPct val="107000"/>
                        </a:lnSpc>
                        <a:spcBef>
                          <a:spcPts val="0"/>
                        </a:spcBef>
                        <a:spcAft>
                          <a:spcPts val="0"/>
                        </a:spcAft>
                      </a:pPr>
                      <a:r>
                        <a:rPr lang="ka-GE" sz="1800" dirty="0">
                          <a:effectLst/>
                        </a:rPr>
                        <a:t>6.</a:t>
                      </a:r>
                      <a:r>
                        <a:rPr lang="en-US" sz="1800" dirty="0" err="1">
                          <a:effectLst/>
                        </a:rPr>
                        <a:t>ხალისიანი</a:t>
                      </a:r>
                      <a:r>
                        <a:rPr lang="en-US" sz="1800" dirty="0">
                          <a:effectLst/>
                        </a:rPr>
                        <a:t> </a:t>
                      </a:r>
                      <a:r>
                        <a:rPr lang="en-US" sz="1800" dirty="0" err="1">
                          <a:effectLst/>
                        </a:rPr>
                        <a:t>და</a:t>
                      </a:r>
                      <a:r>
                        <a:rPr lang="en-US" sz="1800" dirty="0">
                          <a:effectLst/>
                        </a:rPr>
                        <a:t> </a:t>
                      </a:r>
                      <a:r>
                        <a:rPr lang="en-US" sz="1800" dirty="0" err="1">
                          <a:effectLst/>
                        </a:rPr>
                        <a:t>გულღია</a:t>
                      </a:r>
                      <a:r>
                        <a:rPr lang="ka-GE" sz="1800" dirty="0">
                          <a:effectLst/>
                        </a:rPr>
                        <a:t>  </a:t>
                      </a:r>
                      <a:r>
                        <a:rPr lang="en-US" sz="1800" dirty="0">
                          <a:effectLst/>
                        </a:rPr>
                        <a:t>7</a:t>
                      </a:r>
                      <a:r>
                        <a:rPr lang="ka-GE"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a:txBody>
                    <a:bodyPr/>
                    <a:lstStyle/>
                    <a:p>
                      <a:pPr>
                        <a:lnSpc>
                          <a:spcPct val="107000"/>
                        </a:lnSpc>
                      </a:pPr>
                      <a:endParaRPr lang="en-US" sz="1800" dirty="0">
                        <a:effectLst/>
                        <a:latin typeface="Calibri" panose="020F0502020204030204" pitchFamily="34" charset="0"/>
                        <a:cs typeface="Times New Roman" panose="02020603050405020304" pitchFamily="18" charset="0"/>
                      </a:endParaRPr>
                    </a:p>
                  </a:txBody>
                  <a:tcPr marL="68580" marR="68580" marT="0" marB="0" anchor="b"/>
                </a:tc>
                <a:tc>
                  <a:txBody>
                    <a:bodyPr/>
                    <a:lstStyle/>
                    <a:p>
                      <a:pPr marL="0" marR="0">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795567064"/>
                  </a:ext>
                </a:extLst>
              </a:tr>
              <a:tr h="771246">
                <a:tc gridSpan="3">
                  <a:txBody>
                    <a:bodyPr/>
                    <a:lstStyle/>
                    <a:p>
                      <a:pPr marL="0" marR="0">
                        <a:lnSpc>
                          <a:spcPct val="107000"/>
                        </a:lnSpc>
                        <a:spcBef>
                          <a:spcPts val="0"/>
                        </a:spcBef>
                        <a:spcAft>
                          <a:spcPts val="0"/>
                        </a:spcAft>
                      </a:pPr>
                      <a:r>
                        <a:rPr lang="ka-GE" sz="1800" dirty="0">
                          <a:effectLst/>
                        </a:rPr>
                        <a:t>7.</a:t>
                      </a:r>
                      <a:r>
                        <a:rPr lang="en-US" sz="1800" dirty="0" err="1">
                          <a:effectLst/>
                        </a:rPr>
                        <a:t>გაღიზიანებული</a:t>
                      </a:r>
                      <a:r>
                        <a:rPr lang="en-US" sz="1800" dirty="0">
                          <a:effectLst/>
                        </a:rPr>
                        <a:t> </a:t>
                      </a:r>
                      <a:r>
                        <a:rPr lang="en-US" sz="1800" dirty="0" err="1">
                          <a:effectLst/>
                        </a:rPr>
                        <a:t>და</a:t>
                      </a:r>
                      <a:r>
                        <a:rPr lang="en-US" sz="1800" dirty="0">
                          <a:effectLst/>
                        </a:rPr>
                        <a:t> </a:t>
                      </a:r>
                      <a:r>
                        <a:rPr lang="en-US" sz="1800" dirty="0" err="1">
                          <a:effectLst/>
                        </a:rPr>
                        <a:t>აგრესიული</a:t>
                      </a:r>
                      <a:r>
                        <a:rPr lang="en-US" sz="1800" dirty="0">
                          <a:effectLst/>
                        </a:rPr>
                        <a:t> 6</a:t>
                      </a:r>
                      <a:r>
                        <a:rPr lang="ka-GE" sz="1800" dirty="0">
                          <a:effectLst/>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800"/>
                        </a:spcAft>
                      </a:pPr>
                      <a:r>
                        <a:rPr lang="en-US" sz="1100" dirty="0">
                          <a:effectLst/>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05643104"/>
                  </a:ext>
                </a:extLst>
              </a:tr>
            </a:tbl>
          </a:graphicData>
        </a:graphic>
      </p:graphicFrame>
    </p:spTree>
    <p:extLst>
      <p:ext uri="{BB962C8B-B14F-4D97-AF65-F5344CB8AC3E}">
        <p14:creationId xmlns:p14="http://schemas.microsoft.com/office/powerpoint/2010/main" val="2655378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0D433F55-3098-4899-BED1-D5622393C9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1592826"/>
            <a:ext cx="5862955" cy="3657600"/>
          </a:xfrm>
        </p:spPr>
      </p:pic>
      <p:sp>
        <p:nvSpPr>
          <p:cNvPr id="4" name="Text Placeholder 3">
            <a:extLst>
              <a:ext uri="{FF2B5EF4-FFF2-40B4-BE49-F238E27FC236}">
                <a16:creationId xmlns:a16="http://schemas.microsoft.com/office/drawing/2014/main" id="{C0159EAB-FF6A-45A8-A928-437FBDE59879}"/>
              </a:ext>
            </a:extLst>
          </p:cNvPr>
          <p:cNvSpPr>
            <a:spLocks noGrp="1"/>
          </p:cNvSpPr>
          <p:nvPr>
            <p:ph type="body" sz="half" idx="2"/>
          </p:nvPr>
        </p:nvSpPr>
        <p:spPr>
          <a:xfrm>
            <a:off x="976747" y="516193"/>
            <a:ext cx="4892241" cy="5110883"/>
          </a:xfrm>
        </p:spPr>
        <p:txBody>
          <a:bodyPr>
            <a:noAutofit/>
          </a:bodyPr>
          <a:lstStyle/>
          <a:p>
            <a:r>
              <a:rPr lang="ru-RU" sz="1800" dirty="0" err="1"/>
              <a:t>ფსიქოლოგიურ</a:t>
            </a:r>
            <a:r>
              <a:rPr lang="ru-RU" sz="1800" dirty="0"/>
              <a:t> </a:t>
            </a:r>
            <a:r>
              <a:rPr lang="ru-RU" sz="1800" dirty="0" err="1"/>
              <a:t>ლიტერტურაში</a:t>
            </a:r>
            <a:r>
              <a:rPr lang="ru-RU" sz="1800" dirty="0"/>
              <a:t> </a:t>
            </a:r>
            <a:r>
              <a:rPr lang="ru-RU" sz="1800" dirty="0" err="1"/>
              <a:t>დიდი</a:t>
            </a:r>
            <a:r>
              <a:rPr lang="ru-RU" sz="1800" dirty="0"/>
              <a:t> </a:t>
            </a:r>
            <a:r>
              <a:rPr lang="ru-RU" sz="1800" dirty="0" err="1"/>
              <a:t>ყურადღება</a:t>
            </a:r>
            <a:r>
              <a:rPr lang="ru-RU" sz="1800" dirty="0"/>
              <a:t> </a:t>
            </a:r>
            <a:r>
              <a:rPr lang="ru-RU" sz="1800" dirty="0" err="1"/>
              <a:t>ეთმობა</a:t>
            </a:r>
            <a:r>
              <a:rPr lang="ru-RU" sz="1800" dirty="0"/>
              <a:t>  </a:t>
            </a:r>
            <a:r>
              <a:rPr lang="ru-RU" sz="1800" dirty="0" err="1"/>
              <a:t>ფსიქიკური</a:t>
            </a:r>
            <a:r>
              <a:rPr lang="ru-RU" sz="1800" dirty="0"/>
              <a:t> </a:t>
            </a:r>
            <a:r>
              <a:rPr lang="ru-RU" sz="1800" dirty="0" err="1"/>
              <a:t>მდგომარეობის</a:t>
            </a:r>
            <a:r>
              <a:rPr lang="ru-RU" sz="1800" dirty="0"/>
              <a:t> </a:t>
            </a:r>
            <a:r>
              <a:rPr lang="ru-RU" sz="1800" dirty="0" err="1"/>
              <a:t>დიაგნოსტიკას</a:t>
            </a:r>
            <a:r>
              <a:rPr lang="ru-RU" sz="1800" dirty="0"/>
              <a:t>. </a:t>
            </a:r>
            <a:r>
              <a:rPr lang="ru-RU" sz="1800" dirty="0" err="1"/>
              <a:t>ამისათვის</a:t>
            </a:r>
            <a:r>
              <a:rPr lang="ru-RU" sz="1800" dirty="0"/>
              <a:t> </a:t>
            </a:r>
            <a:r>
              <a:rPr lang="ru-RU" sz="1800" dirty="0" err="1"/>
              <a:t>იყენებენ</a:t>
            </a:r>
            <a:r>
              <a:rPr lang="ru-RU" sz="1800" dirty="0"/>
              <a:t> </a:t>
            </a:r>
            <a:r>
              <a:rPr lang="ru-RU" sz="1800" dirty="0" err="1"/>
              <a:t>სახვადასხვაგვარ</a:t>
            </a:r>
            <a:r>
              <a:rPr lang="ru-RU" sz="1800" dirty="0"/>
              <a:t> </a:t>
            </a:r>
            <a:r>
              <a:rPr lang="ru-RU" sz="1800" dirty="0" err="1"/>
              <a:t>მეთოდიკას</a:t>
            </a:r>
            <a:r>
              <a:rPr lang="ru-RU" sz="1800" dirty="0"/>
              <a:t>, </a:t>
            </a:r>
            <a:r>
              <a:rPr lang="ru-RU" sz="1800" dirty="0" err="1"/>
              <a:t>მათ</a:t>
            </a:r>
            <a:r>
              <a:rPr lang="ru-RU" sz="1800" dirty="0"/>
              <a:t> </a:t>
            </a:r>
            <a:r>
              <a:rPr lang="ru-RU" sz="1800" dirty="0" err="1"/>
              <a:t>შორის</a:t>
            </a:r>
            <a:r>
              <a:rPr lang="ru-RU" sz="1800" dirty="0"/>
              <a:t> </a:t>
            </a:r>
            <a:r>
              <a:rPr lang="ru-RU" sz="1800" dirty="0" err="1"/>
              <a:t>ტესტირებას</a:t>
            </a:r>
            <a:r>
              <a:rPr lang="ru-RU" sz="1800" dirty="0"/>
              <a:t> </a:t>
            </a:r>
            <a:r>
              <a:rPr lang="ru-RU" sz="1800" dirty="0" err="1"/>
              <a:t>ყურადღებაზე</a:t>
            </a:r>
            <a:r>
              <a:rPr lang="ru-RU" sz="1800" dirty="0"/>
              <a:t>, </a:t>
            </a:r>
            <a:r>
              <a:rPr lang="ru-RU" sz="1800" dirty="0" err="1"/>
              <a:t>ლოგიკურ</a:t>
            </a:r>
            <a:r>
              <a:rPr lang="ru-RU" sz="1800" dirty="0"/>
              <a:t> </a:t>
            </a:r>
            <a:r>
              <a:rPr lang="ru-RU" sz="1800" dirty="0" err="1"/>
              <a:t>აზროვნებაზე</a:t>
            </a:r>
            <a:r>
              <a:rPr lang="ru-RU" sz="1800" dirty="0"/>
              <a:t>, </a:t>
            </a:r>
            <a:r>
              <a:rPr lang="ru-RU" sz="1800" dirty="0" err="1"/>
              <a:t>მეხსიერებაზე</a:t>
            </a:r>
            <a:r>
              <a:rPr lang="ru-RU" sz="1800" dirty="0"/>
              <a:t>. </a:t>
            </a:r>
            <a:r>
              <a:rPr lang="ru-RU" sz="1800" dirty="0" err="1"/>
              <a:t>მაგალითისთვის</a:t>
            </a:r>
            <a:r>
              <a:rPr lang="ru-RU" sz="1800" dirty="0"/>
              <a:t>, </a:t>
            </a:r>
            <a:r>
              <a:rPr lang="ru-RU" sz="1800" dirty="0" err="1"/>
              <a:t>ემოციური</a:t>
            </a:r>
            <a:r>
              <a:rPr lang="ru-RU" sz="1800" dirty="0"/>
              <a:t> </a:t>
            </a:r>
            <a:r>
              <a:rPr lang="ru-RU" sz="1800" dirty="0" err="1"/>
              <a:t>და</a:t>
            </a:r>
            <a:r>
              <a:rPr lang="ru-RU" sz="1800" dirty="0"/>
              <a:t> </a:t>
            </a:r>
            <a:r>
              <a:rPr lang="ru-RU" sz="1800" dirty="0" err="1"/>
              <a:t>სტრესული</a:t>
            </a:r>
            <a:r>
              <a:rPr lang="ru-RU" sz="1800" dirty="0"/>
              <a:t> </a:t>
            </a:r>
            <a:r>
              <a:rPr lang="ru-RU" sz="1800" dirty="0" err="1"/>
              <a:t>მდგომარეობის</a:t>
            </a:r>
            <a:r>
              <a:rPr lang="ru-RU" sz="1800" dirty="0"/>
              <a:t> </a:t>
            </a:r>
            <a:r>
              <a:rPr lang="ru-RU" sz="1800" dirty="0" err="1"/>
              <a:t>დონის</a:t>
            </a:r>
            <a:r>
              <a:rPr lang="ru-RU" sz="1800" dirty="0"/>
              <a:t> </a:t>
            </a:r>
            <a:r>
              <a:rPr lang="ru-RU" sz="1800" dirty="0" err="1"/>
              <a:t>განსაზღვრის</a:t>
            </a:r>
            <a:r>
              <a:rPr lang="ru-RU" sz="1800" dirty="0"/>
              <a:t> </a:t>
            </a:r>
            <a:r>
              <a:rPr lang="ru-RU" sz="1800" dirty="0" err="1"/>
              <a:t>მიზნით</a:t>
            </a:r>
            <a:r>
              <a:rPr lang="ru-RU" sz="1800" dirty="0"/>
              <a:t> </a:t>
            </a:r>
            <a:r>
              <a:rPr lang="ru-RU" sz="1800" dirty="0" err="1"/>
              <a:t>ხშირად</a:t>
            </a:r>
            <a:r>
              <a:rPr lang="ru-RU" sz="1800" dirty="0"/>
              <a:t> </a:t>
            </a:r>
            <a:r>
              <a:rPr lang="ru-RU" sz="1800" dirty="0" err="1"/>
              <a:t>იყენებენ</a:t>
            </a:r>
            <a:r>
              <a:rPr lang="ru-RU" sz="1800" dirty="0"/>
              <a:t>  </a:t>
            </a:r>
            <a:r>
              <a:rPr lang="ru-RU" sz="1800" dirty="0" err="1"/>
              <a:t>ტეილორის</a:t>
            </a:r>
            <a:r>
              <a:rPr lang="ru-RU" sz="1800" dirty="0"/>
              <a:t> </a:t>
            </a:r>
            <a:r>
              <a:rPr lang="ru-RU" sz="1800" dirty="0" err="1"/>
              <a:t>ტესტირებას</a:t>
            </a:r>
            <a:r>
              <a:rPr lang="ru-RU" sz="1800" dirty="0"/>
              <a:t>. </a:t>
            </a:r>
            <a:r>
              <a:rPr lang="ru-RU" sz="1800" dirty="0" err="1"/>
              <a:t>ტეილორის</a:t>
            </a:r>
            <a:r>
              <a:rPr lang="ru-RU" sz="1800" dirty="0"/>
              <a:t> </a:t>
            </a:r>
            <a:r>
              <a:rPr lang="ru-RU" sz="1800" dirty="0" err="1"/>
              <a:t>ტესტში</a:t>
            </a:r>
            <a:r>
              <a:rPr lang="ru-RU" sz="1800" dirty="0"/>
              <a:t> </a:t>
            </a:r>
            <a:r>
              <a:rPr lang="ru-RU" sz="1800" dirty="0" err="1"/>
              <a:t>არის</a:t>
            </a:r>
            <a:r>
              <a:rPr lang="ru-RU" sz="1800" dirty="0"/>
              <a:t> 50 </a:t>
            </a:r>
            <a:r>
              <a:rPr lang="ru-RU" sz="1800" dirty="0" err="1"/>
              <a:t>მოცემულობა</a:t>
            </a:r>
            <a:r>
              <a:rPr lang="ru-RU" sz="1800" dirty="0"/>
              <a:t>. </a:t>
            </a:r>
            <a:r>
              <a:rPr lang="ru-RU" sz="1800" dirty="0" err="1"/>
              <a:t>პასუხი</a:t>
            </a:r>
            <a:r>
              <a:rPr lang="ru-RU" sz="1800" dirty="0"/>
              <a:t> „</a:t>
            </a:r>
            <a:r>
              <a:rPr lang="ru-RU" sz="1800" dirty="0" err="1"/>
              <a:t>დიახ</a:t>
            </a:r>
            <a:r>
              <a:rPr lang="ru-RU" sz="1800" dirty="0"/>
              <a:t>“ </a:t>
            </a:r>
            <a:r>
              <a:rPr lang="ru-RU" sz="1800" dirty="0" err="1"/>
              <a:t>თუ</a:t>
            </a:r>
            <a:r>
              <a:rPr lang="ru-RU" sz="1800" dirty="0"/>
              <a:t> </a:t>
            </a:r>
            <a:r>
              <a:rPr lang="ru-RU" sz="1800" dirty="0" err="1"/>
              <a:t>თქვენ</a:t>
            </a:r>
            <a:r>
              <a:rPr lang="ru-RU" sz="1800" dirty="0"/>
              <a:t> </a:t>
            </a:r>
            <a:r>
              <a:rPr lang="ru-RU" sz="1800" dirty="0" err="1"/>
              <a:t>თვლით</a:t>
            </a:r>
            <a:r>
              <a:rPr lang="ru-RU" sz="1800" dirty="0"/>
              <a:t>, </a:t>
            </a:r>
            <a:r>
              <a:rPr lang="ru-RU" sz="1800" dirty="0" err="1"/>
              <a:t>რომ</a:t>
            </a:r>
            <a:r>
              <a:rPr lang="ru-RU" sz="1800" dirty="0"/>
              <a:t> </a:t>
            </a:r>
            <a:r>
              <a:rPr lang="ru-RU" sz="1800" dirty="0" err="1"/>
              <a:t>მოცემული</a:t>
            </a:r>
            <a:r>
              <a:rPr lang="ru-RU" sz="1800" dirty="0"/>
              <a:t> </a:t>
            </a:r>
            <a:r>
              <a:rPr lang="ru-RU" sz="1800" dirty="0" err="1"/>
              <a:t>დებულება</a:t>
            </a:r>
            <a:r>
              <a:rPr lang="ru-RU" sz="1800" dirty="0"/>
              <a:t> </a:t>
            </a:r>
            <a:r>
              <a:rPr lang="ru-RU" sz="1800" dirty="0" err="1"/>
              <a:t>შეესაბამება</a:t>
            </a:r>
            <a:r>
              <a:rPr lang="ru-RU" sz="1800" dirty="0"/>
              <a:t> </a:t>
            </a:r>
            <a:r>
              <a:rPr lang="ru-RU" sz="1800" dirty="0" err="1"/>
              <a:t>თქვენს</a:t>
            </a:r>
            <a:r>
              <a:rPr lang="ru-RU" sz="1800" dirty="0"/>
              <a:t> </a:t>
            </a:r>
            <a:r>
              <a:rPr lang="ru-RU" sz="1800" dirty="0" err="1"/>
              <a:t>ქცევებს</a:t>
            </a:r>
            <a:r>
              <a:rPr lang="ru-RU" sz="1800" dirty="0"/>
              <a:t> </a:t>
            </a:r>
            <a:r>
              <a:rPr lang="ru-RU" sz="1800" dirty="0" err="1"/>
              <a:t>ანდახ</a:t>
            </a:r>
            <a:r>
              <a:rPr lang="ru-RU" sz="1800" dirty="0"/>
              <a:t> </a:t>
            </a:r>
            <a:r>
              <a:rPr lang="ru-RU" sz="1800" dirty="0" err="1"/>
              <a:t>ასიათს</a:t>
            </a:r>
            <a:r>
              <a:rPr lang="ru-RU" sz="1800" dirty="0"/>
              <a:t>, </a:t>
            </a:r>
            <a:r>
              <a:rPr lang="ru-RU" sz="1800" dirty="0" err="1"/>
              <a:t>პასუხი</a:t>
            </a:r>
            <a:r>
              <a:rPr lang="ru-RU" sz="1800" dirty="0"/>
              <a:t> „</a:t>
            </a:r>
            <a:r>
              <a:rPr lang="ru-RU" sz="1800" dirty="0" err="1"/>
              <a:t>არა</a:t>
            </a:r>
            <a:r>
              <a:rPr lang="ru-RU" sz="1800" dirty="0"/>
              <a:t>“, </a:t>
            </a:r>
            <a:r>
              <a:rPr lang="ru-RU" sz="1800" dirty="0" err="1"/>
              <a:t>თუ</a:t>
            </a:r>
            <a:r>
              <a:rPr lang="ru-RU" sz="1800" dirty="0"/>
              <a:t> </a:t>
            </a:r>
            <a:r>
              <a:rPr lang="ru-RU" sz="1800" dirty="0" err="1"/>
              <a:t>თქვენ</a:t>
            </a:r>
            <a:r>
              <a:rPr lang="ru-RU" sz="1800" dirty="0"/>
              <a:t> </a:t>
            </a:r>
            <a:r>
              <a:rPr lang="ru-RU" sz="1800" dirty="0" err="1"/>
              <a:t>არ</a:t>
            </a:r>
            <a:r>
              <a:rPr lang="ru-RU" sz="1800" dirty="0"/>
              <a:t> </a:t>
            </a:r>
            <a:r>
              <a:rPr lang="ru-RU" sz="1800" dirty="0" err="1"/>
              <a:t>ეთანხმებით</a:t>
            </a:r>
            <a:r>
              <a:rPr lang="ru-RU" sz="1800" dirty="0"/>
              <a:t> </a:t>
            </a:r>
            <a:r>
              <a:rPr lang="ru-RU" sz="1800" dirty="0" err="1"/>
              <a:t>მოცემულ</a:t>
            </a:r>
            <a:r>
              <a:rPr lang="ru-RU" sz="1800" dirty="0"/>
              <a:t> </a:t>
            </a:r>
            <a:r>
              <a:rPr lang="ru-RU" sz="1800" dirty="0" err="1"/>
              <a:t>დებულებას</a:t>
            </a:r>
            <a:r>
              <a:rPr lang="ru-RU" sz="1800" dirty="0"/>
              <a:t>. „</a:t>
            </a:r>
            <a:r>
              <a:rPr lang="ru-RU" sz="1800" dirty="0" err="1"/>
              <a:t>არ</a:t>
            </a:r>
            <a:r>
              <a:rPr lang="ru-RU" sz="1800" dirty="0"/>
              <a:t> </a:t>
            </a:r>
            <a:r>
              <a:rPr lang="ru-RU" sz="1800" dirty="0" err="1"/>
              <a:t>ვიცი</a:t>
            </a:r>
            <a:r>
              <a:rPr lang="ru-RU" sz="1800" dirty="0"/>
              <a:t>“ , </a:t>
            </a:r>
            <a:r>
              <a:rPr lang="ru-RU" sz="1800" dirty="0" err="1"/>
              <a:t>თუ</a:t>
            </a:r>
            <a:r>
              <a:rPr lang="ru-RU" sz="1800" dirty="0"/>
              <a:t> </a:t>
            </a:r>
            <a:r>
              <a:rPr lang="ru-RU" sz="1800" dirty="0" err="1"/>
              <a:t>თქვენ</a:t>
            </a:r>
            <a:r>
              <a:rPr lang="ru-RU" sz="1800" dirty="0"/>
              <a:t> </a:t>
            </a:r>
            <a:r>
              <a:rPr lang="ru-RU" sz="1800" dirty="0" err="1"/>
              <a:t>გიჭირთ</a:t>
            </a:r>
            <a:r>
              <a:rPr lang="ru-RU" sz="1800" dirty="0"/>
              <a:t> </a:t>
            </a:r>
            <a:r>
              <a:rPr lang="ru-RU" sz="1800" dirty="0" err="1"/>
              <a:t>პასუხის</a:t>
            </a:r>
            <a:r>
              <a:rPr lang="ru-RU" sz="1800" dirty="0"/>
              <a:t> </a:t>
            </a:r>
            <a:r>
              <a:rPr lang="ru-RU" sz="1800" dirty="0" err="1"/>
              <a:t>გაცემა</a:t>
            </a:r>
            <a:r>
              <a:rPr lang="ru-RU" sz="1800" dirty="0"/>
              <a:t>.</a:t>
            </a:r>
            <a:r>
              <a:rPr lang="ka-GE" sz="1800" dirty="0"/>
              <a:t>  აღნიშნული მეთოდიკა გამოყენებული იქნა ბათუმის საზღვაო აკადემიის სტუდენტებზე, სამუშაოს შესრულებისას სტრესული დაძაბულობის კვლევის მიზნით. </a:t>
            </a:r>
            <a:endParaRPr lang="en-US" sz="1800" dirty="0"/>
          </a:p>
          <a:p>
            <a:endParaRPr lang="en-US" sz="3600" dirty="0"/>
          </a:p>
        </p:txBody>
      </p:sp>
    </p:spTree>
    <p:extLst>
      <p:ext uri="{BB962C8B-B14F-4D97-AF65-F5344CB8AC3E}">
        <p14:creationId xmlns:p14="http://schemas.microsoft.com/office/powerpoint/2010/main" val="27369491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2E4980-026B-4B1D-A5AD-250388960357}"/>
              </a:ext>
            </a:extLst>
          </p:cNvPr>
          <p:cNvSpPr/>
          <p:nvPr/>
        </p:nvSpPr>
        <p:spPr>
          <a:xfrm>
            <a:off x="3048000" y="-10484296"/>
            <a:ext cx="6096000" cy="671915"/>
          </a:xfrm>
          <a:prstGeom prst="rect">
            <a:avLst/>
          </a:prstGeom>
        </p:spPr>
        <p:txBody>
          <a:bodyPr>
            <a:spAutoFit/>
          </a:bodyPr>
          <a:lstStyle/>
          <a:p>
            <a:pPr algn="just">
              <a:lnSpc>
                <a:spcPct val="107000"/>
              </a:lnSpc>
              <a:spcAft>
                <a:spcPts val="800"/>
              </a:spcAft>
            </a:pPr>
            <a:br>
              <a:rPr lang="ka-GE" dirty="0">
                <a:latin typeface="Times New Roman" panose="02020603050405020304" pitchFamily="18" charset="0"/>
                <a:ea typeface="Times New Roman" panose="02020603050405020304" pitchFamily="18" charset="0"/>
              </a:rPr>
            </a:br>
            <a:endParaRPr lang="en-US" dirty="0"/>
          </a:p>
        </p:txBody>
      </p:sp>
      <p:sp>
        <p:nvSpPr>
          <p:cNvPr id="4" name="Rectangle 3">
            <a:extLst>
              <a:ext uri="{FF2B5EF4-FFF2-40B4-BE49-F238E27FC236}">
                <a16:creationId xmlns:a16="http://schemas.microsoft.com/office/drawing/2014/main" id="{734191B0-F2FE-4EF8-B4FC-11195AC3FC48}"/>
              </a:ext>
            </a:extLst>
          </p:cNvPr>
          <p:cNvSpPr/>
          <p:nvPr/>
        </p:nvSpPr>
        <p:spPr>
          <a:xfrm>
            <a:off x="0" y="0"/>
            <a:ext cx="7241459" cy="7102842"/>
          </a:xfrm>
          <a:prstGeom prst="rect">
            <a:avLst/>
          </a:prstGeom>
        </p:spPr>
        <p:txBody>
          <a:bodyPr wrap="square">
            <a:spAutoFit/>
          </a:bodyPr>
          <a:lstStyle/>
          <a:p>
            <a:pPr algn="just">
              <a:lnSpc>
                <a:spcPct val="107000"/>
              </a:lnSpc>
              <a:spcAft>
                <a:spcPts val="800"/>
              </a:spcAft>
            </a:pPr>
            <a:r>
              <a:rPr lang="ka-GE" sz="1200" dirty="0">
                <a:latin typeface="Calibri" panose="020F0502020204030204" pitchFamily="34" charset="0"/>
                <a:ea typeface="Calibri" panose="020F0502020204030204" pitchFamily="34" charset="0"/>
                <a:cs typeface="Times New Roman" panose="02020603050405020304" pitchFamily="18" charset="0"/>
              </a:rPr>
              <a:t>ტეილორის კითხვარი, </a:t>
            </a:r>
            <a:r>
              <a:rPr lang="ka-GE" sz="1200" dirty="0" err="1">
                <a:latin typeface="Calibri" panose="020F0502020204030204" pitchFamily="34" charset="0"/>
                <a:ea typeface="Calibri" panose="020F0502020204030204" pitchFamily="34" charset="0"/>
                <a:cs typeface="Times New Roman" panose="02020603050405020304" pitchFamily="18" charset="0"/>
              </a:rPr>
              <a:t>რედაკტირებული</a:t>
            </a:r>
            <a:r>
              <a:rPr lang="ka-GE" sz="1200" dirty="0">
                <a:latin typeface="Calibri" panose="020F0502020204030204" pitchFamily="34" charset="0"/>
                <a:ea typeface="Calibri" panose="020F0502020204030204" pitchFamily="34" charset="0"/>
                <a:cs typeface="Times New Roman" panose="02020603050405020304" pitchFamily="18" charset="0"/>
              </a:rPr>
              <a:t>  გემზე ხანგრძლივად ყოფნის პირობებში.                                                                                  </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1.</a:t>
            </a:r>
            <a:r>
              <a:rPr lang="ka-GE" sz="1200" dirty="0">
                <a:ea typeface="Times New Roman" panose="02020603050405020304" pitchFamily="18" charset="0"/>
                <a:cs typeface="Times New Roman" panose="02020603050405020304" pitchFamily="18" charset="0"/>
              </a:rPr>
              <a:t>როგორც წესი, მე ვმუშაობ დიდი დაძაბულობის პირობებში</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ka-GE" sz="1200" dirty="0">
                <a:latin typeface="Times New Roman" panose="02020603050405020304" pitchFamily="18" charset="0"/>
                <a:ea typeface="Times New Roman" panose="02020603050405020304" pitchFamily="18" charset="0"/>
                <a:cs typeface="Times New Roman" panose="02020603050405020304" pitchFamily="18" charset="0"/>
              </a:rPr>
              <a:t>2. </a:t>
            </a:r>
            <a:r>
              <a:rPr lang="ka-GE" sz="1200" dirty="0">
                <a:ea typeface="Times New Roman" panose="02020603050405020304" pitchFamily="18" charset="0"/>
                <a:cs typeface="Times New Roman" panose="02020603050405020304" pitchFamily="18" charset="0"/>
              </a:rPr>
              <a:t>ვახტის შემდეგ მე ძნელად ვიძინებ</a:t>
            </a:r>
            <a:r>
              <a:rPr lang="ka-GE" sz="1200" dirty="0">
                <a:latin typeface="Times New Roman" panose="02020603050405020304" pitchFamily="18" charset="0"/>
                <a:ea typeface="Times New Roman" panose="02020603050405020304" pitchFamily="18" charset="0"/>
                <a:cs typeface="Times New Roman" panose="02020603050405020304" pitchFamily="18" charset="0"/>
              </a:rPr>
              <a:t>.</a:t>
            </a:r>
            <a:br>
              <a:rPr lang="ka-GE" sz="1200" dirty="0">
                <a:latin typeface="Times New Roman" panose="02020603050405020304" pitchFamily="18" charset="0"/>
                <a:ea typeface="Times New Roman" panose="02020603050405020304" pitchFamily="18" charset="0"/>
                <a:cs typeface="Times New Roman" panose="02020603050405020304" pitchFamily="18" charset="0"/>
              </a:rPr>
            </a:br>
            <a:r>
              <a:rPr lang="ka-GE" sz="1200" dirty="0">
                <a:latin typeface="Times New Roman" panose="02020603050405020304" pitchFamily="18" charset="0"/>
                <a:ea typeface="Times New Roman" panose="02020603050405020304" pitchFamily="18" charset="0"/>
                <a:cs typeface="Times New Roman" panose="02020603050405020304" pitchFamily="18" charset="0"/>
              </a:rPr>
              <a:t>3. </a:t>
            </a:r>
            <a:r>
              <a:rPr lang="ka-GE" sz="1200" dirty="0">
                <a:ea typeface="Times New Roman" panose="02020603050405020304" pitchFamily="18" charset="0"/>
                <a:cs typeface="Times New Roman" panose="02020603050405020304" pitchFamily="18" charset="0"/>
              </a:rPr>
              <a:t>ჩემთვის უსიამოვნოა მოულოდნელი ცვლილებები ჩვეულ გარემოში</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ka-GE" sz="1200" dirty="0">
                <a:latin typeface="Times New Roman" panose="02020603050405020304" pitchFamily="18" charset="0"/>
                <a:ea typeface="Times New Roman" panose="02020603050405020304" pitchFamily="18" charset="0"/>
                <a:cs typeface="Times New Roman" panose="02020603050405020304" pitchFamily="18" charset="0"/>
              </a:rPr>
              <a:t>4. </a:t>
            </a:r>
            <a:r>
              <a:rPr lang="ka-GE" sz="1200" dirty="0">
                <a:ea typeface="Times New Roman" panose="02020603050405020304" pitchFamily="18" charset="0"/>
                <a:cs typeface="Times New Roman" panose="02020603050405020304" pitchFamily="18" charset="0"/>
              </a:rPr>
              <a:t>მე არც თუ ისე იშვიათად მესიზმრება კოშმარული სიზმრები</a:t>
            </a:r>
            <a:r>
              <a:rPr lang="ka-GE" sz="1200" dirty="0">
                <a:latin typeface="Times New Roman" panose="02020603050405020304" pitchFamily="18" charset="0"/>
                <a:ea typeface="Times New Roman" panose="02020603050405020304" pitchFamily="18" charset="0"/>
                <a:cs typeface="Times New Roman" panose="02020603050405020304" pitchFamily="18" charset="0"/>
              </a:rPr>
              <a:t>.</a:t>
            </a:r>
            <a:br>
              <a:rPr lang="ka-GE" sz="1200" dirty="0">
                <a:latin typeface="Times New Roman" panose="02020603050405020304" pitchFamily="18" charset="0"/>
                <a:ea typeface="Times New Roman" panose="02020603050405020304" pitchFamily="18" charset="0"/>
                <a:cs typeface="Times New Roman" panose="02020603050405020304" pitchFamily="18" charset="0"/>
              </a:rPr>
            </a:br>
            <a:r>
              <a:rPr lang="ka-GE" sz="1200" dirty="0">
                <a:latin typeface="Times New Roman" panose="02020603050405020304" pitchFamily="18" charset="0"/>
                <a:ea typeface="Times New Roman" panose="02020603050405020304" pitchFamily="18" charset="0"/>
                <a:cs typeface="Times New Roman" panose="02020603050405020304" pitchFamily="18" charset="0"/>
              </a:rPr>
              <a:t>5. </a:t>
            </a:r>
            <a:r>
              <a:rPr lang="ka-GE" sz="1200" dirty="0">
                <a:ea typeface="Times New Roman" panose="02020603050405020304" pitchFamily="18" charset="0"/>
                <a:cs typeface="Times New Roman" panose="02020603050405020304" pitchFamily="18" charset="0"/>
              </a:rPr>
              <a:t>განვიცდი კონცენტრაციის სირთულეს სწავლების, მეცადინეობის და ვარჯიშის დროს</a:t>
            </a:r>
            <a:r>
              <a:rPr lang="ka-GE" sz="1200" dirty="0">
                <a:latin typeface="Times New Roman" panose="02020603050405020304" pitchFamily="18" charset="0"/>
                <a:ea typeface="Times New Roman" panose="02020603050405020304" pitchFamily="18" charset="0"/>
                <a:cs typeface="Times New Roman" panose="02020603050405020304" pitchFamily="18" charset="0"/>
              </a:rPr>
              <a:t> </a:t>
            </a:r>
            <a:br>
              <a:rPr lang="ka-GE" sz="1200" dirty="0">
                <a:latin typeface="Times New Roman" panose="02020603050405020304" pitchFamily="18" charset="0"/>
                <a:ea typeface="Times New Roman" panose="02020603050405020304" pitchFamily="18" charset="0"/>
                <a:cs typeface="Times New Roman" panose="02020603050405020304" pitchFamily="18" charset="0"/>
              </a:rPr>
            </a:br>
            <a:r>
              <a:rPr lang="ka-GE" sz="1200" dirty="0">
                <a:latin typeface="Times New Roman" panose="02020603050405020304" pitchFamily="18" charset="0"/>
                <a:ea typeface="Times New Roman" panose="02020603050405020304" pitchFamily="18" charset="0"/>
                <a:cs typeface="Times New Roman" panose="02020603050405020304" pitchFamily="18" charset="0"/>
              </a:rPr>
              <a:t>6. </a:t>
            </a:r>
            <a:r>
              <a:rPr lang="ka-GE" sz="1200" dirty="0">
                <a:ea typeface="Times New Roman" panose="02020603050405020304" pitchFamily="18" charset="0"/>
                <a:cs typeface="Times New Roman" panose="02020603050405020304" pitchFamily="18" charset="0"/>
              </a:rPr>
              <a:t>მე მაქვს მოუსვენარი და წყვეტილი ძილი</a:t>
            </a:r>
            <a:r>
              <a:rPr lang="ka-GE" sz="1200" dirty="0">
                <a:latin typeface="Times New Roman" panose="02020603050405020304" pitchFamily="18" charset="0"/>
                <a:ea typeface="Times New Roman" panose="02020603050405020304" pitchFamily="18" charset="0"/>
                <a:cs typeface="Times New Roman" panose="02020603050405020304" pitchFamily="18" charset="0"/>
              </a:rPr>
              <a:t> </a:t>
            </a:r>
            <a:br>
              <a:rPr lang="ka-GE" sz="1200" dirty="0">
                <a:latin typeface="Times New Roman" panose="02020603050405020304" pitchFamily="18" charset="0"/>
                <a:ea typeface="Times New Roman" panose="02020603050405020304" pitchFamily="18" charset="0"/>
                <a:cs typeface="Times New Roman" panose="02020603050405020304" pitchFamily="18" charset="0"/>
              </a:rPr>
            </a:br>
            <a:r>
              <a:rPr lang="ka-GE" sz="1200" dirty="0">
                <a:latin typeface="Times New Roman" panose="02020603050405020304" pitchFamily="18" charset="0"/>
                <a:ea typeface="Times New Roman" panose="02020603050405020304" pitchFamily="18" charset="0"/>
                <a:cs typeface="Times New Roman" panose="02020603050405020304" pitchFamily="18" charset="0"/>
              </a:rPr>
              <a:t>7. </a:t>
            </a:r>
            <a:r>
              <a:rPr lang="ka-GE" sz="1200" dirty="0">
                <a:ea typeface="Times New Roman" panose="02020603050405020304" pitchFamily="18" charset="0"/>
                <a:cs typeface="Times New Roman" panose="02020603050405020304" pitchFamily="18" charset="0"/>
              </a:rPr>
              <a:t>მე მინდოდა ვყოფილიყავი ისეთი </a:t>
            </a:r>
            <a:r>
              <a:rPr lang="ka-GE" sz="1200" dirty="0" err="1">
                <a:ea typeface="Times New Roman" panose="02020603050405020304" pitchFamily="18" charset="0"/>
                <a:cs typeface="Times New Roman" panose="02020603050405020304" pitchFamily="18" charset="0"/>
              </a:rPr>
              <a:t>ბედნიერი,როგორიც</a:t>
            </a:r>
            <a:r>
              <a:rPr lang="ka-GE" sz="1200" dirty="0">
                <a:ea typeface="Times New Roman" panose="02020603050405020304" pitchFamily="18" charset="0"/>
                <a:cs typeface="Times New Roman" panose="02020603050405020304" pitchFamily="18" charset="0"/>
              </a:rPr>
              <a:t> არიან ჩემი აზრით სხვები.</a:t>
            </a:r>
            <a:br>
              <a:rPr lang="ka-GE" sz="1200" dirty="0">
                <a:latin typeface="Times New Roman" panose="02020603050405020304" pitchFamily="18" charset="0"/>
                <a:ea typeface="Times New Roman" panose="02020603050405020304" pitchFamily="18" charset="0"/>
                <a:cs typeface="Times New Roman" panose="02020603050405020304" pitchFamily="18" charset="0"/>
              </a:rPr>
            </a:br>
            <a:r>
              <a:rPr lang="ka-GE" sz="1200" dirty="0">
                <a:latin typeface="Times New Roman" panose="02020603050405020304" pitchFamily="18" charset="0"/>
                <a:ea typeface="Times New Roman" panose="02020603050405020304" pitchFamily="18" charset="0"/>
                <a:cs typeface="Times New Roman" panose="02020603050405020304" pitchFamily="18" charset="0"/>
              </a:rPr>
              <a:t>8. </a:t>
            </a:r>
            <a:r>
              <a:rPr lang="ka-GE" sz="1200" dirty="0">
                <a:ea typeface="Times New Roman" panose="02020603050405020304" pitchFamily="18" charset="0"/>
                <a:cs typeface="Times New Roman" panose="02020603050405020304" pitchFamily="18" charset="0"/>
              </a:rPr>
              <a:t>რა თქმა უნდა მე არ მყოფნის თვითდაჯერებულობა</a:t>
            </a:r>
            <a:r>
              <a:rPr lang="ka-GE" sz="1200" dirty="0">
                <a:latin typeface="Times New Roman" panose="02020603050405020304" pitchFamily="18" charset="0"/>
                <a:ea typeface="Times New Roman" panose="02020603050405020304" pitchFamily="18" charset="0"/>
                <a:cs typeface="Times New Roman" panose="02020603050405020304" pitchFamily="18" charset="0"/>
              </a:rPr>
              <a:t>.</a:t>
            </a:r>
            <a:br>
              <a:rPr lang="ka-GE" sz="1200" dirty="0">
                <a:latin typeface="Times New Roman" panose="02020603050405020304" pitchFamily="18" charset="0"/>
                <a:ea typeface="Times New Roman" panose="02020603050405020304" pitchFamily="18" charset="0"/>
                <a:cs typeface="Times New Roman" panose="02020603050405020304" pitchFamily="18" charset="0"/>
              </a:rPr>
            </a:br>
            <a:r>
              <a:rPr lang="ka-GE" sz="1200" dirty="0">
                <a:latin typeface="Times New Roman" panose="02020603050405020304" pitchFamily="18" charset="0"/>
                <a:ea typeface="Times New Roman" panose="02020603050405020304" pitchFamily="18" charset="0"/>
                <a:cs typeface="Times New Roman" panose="02020603050405020304" pitchFamily="18" charset="0"/>
              </a:rPr>
              <a:t>9. </a:t>
            </a:r>
            <a:r>
              <a:rPr lang="ka-GE" sz="1200" dirty="0">
                <a:ea typeface="Times New Roman" panose="02020603050405020304" pitchFamily="18" charset="0"/>
                <a:cs typeface="Times New Roman" panose="02020603050405020304" pitchFamily="18" charset="0"/>
              </a:rPr>
              <a:t>ჩემი ჯანმრთელობა ძალიან მაწუხებს მე</a:t>
            </a:r>
            <a:r>
              <a:rPr lang="ka-GE" sz="1200" dirty="0">
                <a:latin typeface="Times New Roman" panose="02020603050405020304" pitchFamily="18" charset="0"/>
                <a:ea typeface="Times New Roman" panose="02020603050405020304" pitchFamily="18" charset="0"/>
                <a:cs typeface="Times New Roman" panose="02020603050405020304" pitchFamily="18" charset="0"/>
              </a:rPr>
              <a:t>.</a:t>
            </a:r>
            <a:br>
              <a:rPr lang="ka-GE" sz="1200" dirty="0">
                <a:latin typeface="Times New Roman" panose="02020603050405020304" pitchFamily="18" charset="0"/>
                <a:ea typeface="Times New Roman" panose="02020603050405020304" pitchFamily="18" charset="0"/>
                <a:cs typeface="Times New Roman" panose="02020603050405020304" pitchFamily="18" charset="0"/>
              </a:rPr>
            </a:br>
            <a:r>
              <a:rPr lang="ka-GE" sz="1200" dirty="0">
                <a:latin typeface="Times New Roman" panose="02020603050405020304" pitchFamily="18" charset="0"/>
                <a:ea typeface="Times New Roman" panose="02020603050405020304" pitchFamily="18" charset="0"/>
                <a:cs typeface="Times New Roman" panose="02020603050405020304" pitchFamily="18" charset="0"/>
              </a:rPr>
              <a:t>10. </a:t>
            </a:r>
            <a:r>
              <a:rPr lang="ka-GE" sz="1200" dirty="0">
                <a:ea typeface="Times New Roman" panose="02020603050405020304" pitchFamily="18" charset="0"/>
                <a:cs typeface="Times New Roman" panose="02020603050405020304" pitchFamily="18" charset="0"/>
              </a:rPr>
              <a:t>დრო და დრო ვგრძნობ საკუთარი თავის უსარგებლობას</a:t>
            </a:r>
            <a:br>
              <a:rPr lang="ka-GE" sz="1200" dirty="0">
                <a:latin typeface="Times New Roman" panose="02020603050405020304" pitchFamily="18" charset="0"/>
                <a:ea typeface="Times New Roman" panose="02020603050405020304" pitchFamily="18" charset="0"/>
                <a:cs typeface="Times New Roman" panose="02020603050405020304" pitchFamily="18" charset="0"/>
              </a:rPr>
            </a:br>
            <a:r>
              <a:rPr lang="ka-GE" sz="1200" dirty="0">
                <a:latin typeface="Times New Roman" panose="02020603050405020304" pitchFamily="18" charset="0"/>
                <a:ea typeface="Times New Roman" panose="02020603050405020304" pitchFamily="18" charset="0"/>
                <a:cs typeface="Times New Roman" panose="02020603050405020304" pitchFamily="18" charset="0"/>
              </a:rPr>
              <a:t>11. </a:t>
            </a:r>
            <a:r>
              <a:rPr lang="ka-GE" sz="1200" dirty="0">
                <a:ea typeface="Times New Roman" panose="02020603050405020304" pitchFamily="18" charset="0"/>
                <a:cs typeface="Times New Roman" panose="02020603050405020304" pitchFamily="18" charset="0"/>
              </a:rPr>
              <a:t>მე ხშირად ვტირი</a:t>
            </a:r>
            <a:r>
              <a:rPr lang="ka-GE" sz="1200" dirty="0">
                <a:latin typeface="Times New Roman" panose="02020603050405020304" pitchFamily="18" charset="0"/>
                <a:ea typeface="Times New Roman" panose="02020603050405020304" pitchFamily="18" charset="0"/>
                <a:cs typeface="Times New Roman" panose="02020603050405020304" pitchFamily="18" charset="0"/>
              </a:rPr>
              <a:t>.</a:t>
            </a:r>
            <a:br>
              <a:rPr lang="ka-GE" sz="1200" dirty="0">
                <a:latin typeface="Times New Roman" panose="02020603050405020304" pitchFamily="18" charset="0"/>
                <a:ea typeface="Times New Roman" panose="02020603050405020304" pitchFamily="18" charset="0"/>
                <a:cs typeface="Times New Roman" panose="02020603050405020304" pitchFamily="18" charset="0"/>
              </a:rPr>
            </a:br>
            <a:r>
              <a:rPr lang="ka-GE" sz="1200" dirty="0">
                <a:latin typeface="Times New Roman" panose="02020603050405020304" pitchFamily="18" charset="0"/>
                <a:ea typeface="Times New Roman" panose="02020603050405020304" pitchFamily="18" charset="0"/>
                <a:cs typeface="Times New Roman" panose="02020603050405020304" pitchFamily="18" charset="0"/>
              </a:rPr>
              <a:t>12. </a:t>
            </a:r>
            <a:r>
              <a:rPr lang="ka-GE" sz="1200" dirty="0">
                <a:ea typeface="Times New Roman" panose="02020603050405020304" pitchFamily="18" charset="0"/>
                <a:cs typeface="Times New Roman" panose="02020603050405020304" pitchFamily="18" charset="0"/>
              </a:rPr>
              <a:t>მე შევნიშნე, რომ ხელები მიკანკალებს, როდესაც ვცდილობ გავაკეთო რაღაც რთული და საფრთხის შემცველი</a:t>
            </a:r>
            <a:br>
              <a:rPr lang="ka-GE" sz="1200" dirty="0">
                <a:latin typeface="Times New Roman" panose="02020603050405020304" pitchFamily="18" charset="0"/>
                <a:ea typeface="Times New Roman" panose="02020603050405020304" pitchFamily="18" charset="0"/>
                <a:cs typeface="Times New Roman" panose="02020603050405020304" pitchFamily="18" charset="0"/>
              </a:rPr>
            </a:br>
            <a:r>
              <a:rPr lang="ka-GE" sz="1200" dirty="0">
                <a:latin typeface="Times New Roman" panose="02020603050405020304" pitchFamily="18" charset="0"/>
                <a:ea typeface="Times New Roman" panose="02020603050405020304" pitchFamily="18" charset="0"/>
                <a:cs typeface="Times New Roman" panose="02020603050405020304" pitchFamily="18" charset="0"/>
              </a:rPr>
              <a:t>13.</a:t>
            </a:r>
            <a:r>
              <a:rPr lang="ka-GE" sz="1200" dirty="0">
                <a:ea typeface="Times New Roman" panose="02020603050405020304" pitchFamily="18" charset="0"/>
                <a:cs typeface="Times New Roman" panose="02020603050405020304" pitchFamily="18" charset="0"/>
              </a:rPr>
              <a:t>დრო და დრო, როდესაც ვერ გადამიწყვეტია რა გავაკეთო, მე ძლიერ ვოფლიანდები და ეს ძალიან მთრგუნავს.</a:t>
            </a:r>
            <a:br>
              <a:rPr lang="ka-GE" sz="1200" dirty="0">
                <a:latin typeface="Times New Roman" panose="02020603050405020304" pitchFamily="18" charset="0"/>
                <a:ea typeface="Times New Roman" panose="02020603050405020304" pitchFamily="18" charset="0"/>
                <a:cs typeface="Times New Roman" panose="02020603050405020304" pitchFamily="18" charset="0"/>
              </a:rPr>
            </a:br>
            <a:r>
              <a:rPr lang="ka-GE" sz="1200" dirty="0">
                <a:latin typeface="Times New Roman" panose="02020603050405020304" pitchFamily="18" charset="0"/>
                <a:ea typeface="Times New Roman" panose="02020603050405020304" pitchFamily="18" charset="0"/>
                <a:cs typeface="Times New Roman" panose="02020603050405020304" pitchFamily="18" charset="0"/>
              </a:rPr>
              <a:t>14. </a:t>
            </a:r>
            <a:r>
              <a:rPr lang="ka-GE" sz="1200" dirty="0">
                <a:ea typeface="Times New Roman" panose="02020603050405020304" pitchFamily="18" charset="0"/>
                <a:cs typeface="Times New Roman" panose="02020603050405020304" pitchFamily="18" charset="0"/>
              </a:rPr>
              <a:t>მე ხშირად ვიჭერ ჩემ თავს იმაში, რომ რაღაც მაღელვებს</a:t>
            </a:r>
            <a:br>
              <a:rPr lang="ka-GE" sz="1200" dirty="0">
                <a:latin typeface="Times New Roman" panose="02020603050405020304" pitchFamily="18" charset="0"/>
                <a:ea typeface="Times New Roman" panose="02020603050405020304" pitchFamily="18" charset="0"/>
                <a:cs typeface="Times New Roman" panose="02020603050405020304" pitchFamily="18" charset="0"/>
              </a:rPr>
            </a:br>
            <a:r>
              <a:rPr lang="ka-GE" sz="1200" dirty="0">
                <a:latin typeface="Times New Roman" panose="02020603050405020304" pitchFamily="18" charset="0"/>
                <a:ea typeface="Times New Roman" panose="02020603050405020304" pitchFamily="18" charset="0"/>
                <a:cs typeface="Times New Roman" panose="02020603050405020304" pitchFamily="18" charset="0"/>
              </a:rPr>
              <a:t>15.</a:t>
            </a:r>
            <a:r>
              <a:rPr lang="ka-GE" sz="1200" dirty="0">
                <a:ea typeface="Times New Roman" panose="02020603050405020304" pitchFamily="18" charset="0"/>
                <a:cs typeface="Times New Roman" panose="02020603050405020304" pitchFamily="18" charset="0"/>
              </a:rPr>
              <a:t>არც თუ ისე იშვიათად მე ვფიქრობ ისეთ რამეებზე, რომ არ მინდა ამის შესახებ საუბარი</a:t>
            </a:r>
            <a:br>
              <a:rPr lang="ka-GE" sz="1200" dirty="0">
                <a:latin typeface="Times New Roman" panose="02020603050405020304" pitchFamily="18" charset="0"/>
                <a:ea typeface="Times New Roman" panose="02020603050405020304" pitchFamily="18" charset="0"/>
                <a:cs typeface="Times New Roman" panose="02020603050405020304" pitchFamily="18" charset="0"/>
              </a:rPr>
            </a:br>
            <a:r>
              <a:rPr lang="ka-GE" sz="1200" dirty="0">
                <a:latin typeface="Times New Roman" panose="02020603050405020304" pitchFamily="18" charset="0"/>
                <a:ea typeface="Times New Roman" panose="02020603050405020304" pitchFamily="18" charset="0"/>
                <a:cs typeface="Times New Roman" panose="02020603050405020304" pitchFamily="18" charset="0"/>
              </a:rPr>
              <a:t>16. </a:t>
            </a:r>
            <a:r>
              <a:rPr lang="ka-GE" sz="1200" dirty="0">
                <a:ea typeface="Times New Roman" panose="02020603050405020304" pitchFamily="18" charset="0"/>
                <a:cs typeface="Times New Roman" panose="02020603050405020304" pitchFamily="18" charset="0"/>
              </a:rPr>
              <a:t>ცივ დღეებშიც კი მე ხშირად </a:t>
            </a:r>
            <a:r>
              <a:rPr lang="ka-GE" sz="1200" dirty="0" err="1">
                <a:ea typeface="Times New Roman" panose="02020603050405020304" pitchFamily="18" charset="0"/>
                <a:cs typeface="Times New Roman" panose="02020603050405020304" pitchFamily="18" charset="0"/>
              </a:rPr>
              <a:t>ვიოფლები</a:t>
            </a:r>
            <a:r>
              <a:rPr lang="ka-GE" sz="1200" dirty="0">
                <a:latin typeface="Times New Roman" panose="02020603050405020304" pitchFamily="18" charset="0"/>
                <a:ea typeface="Times New Roman" panose="02020603050405020304" pitchFamily="18" charset="0"/>
                <a:cs typeface="Times New Roman" panose="02020603050405020304" pitchFamily="18" charset="0"/>
              </a:rPr>
              <a:t>.</a:t>
            </a:r>
            <a:br>
              <a:rPr lang="ka-GE" sz="1200" dirty="0">
                <a:latin typeface="Times New Roman" panose="02020603050405020304" pitchFamily="18" charset="0"/>
                <a:ea typeface="Times New Roman" panose="02020603050405020304" pitchFamily="18" charset="0"/>
                <a:cs typeface="Times New Roman" panose="02020603050405020304" pitchFamily="18" charset="0"/>
              </a:rPr>
            </a:br>
            <a:r>
              <a:rPr lang="ka-GE" sz="1200" dirty="0">
                <a:latin typeface="Times New Roman" panose="02020603050405020304" pitchFamily="18" charset="0"/>
                <a:ea typeface="Times New Roman" panose="02020603050405020304" pitchFamily="18" charset="0"/>
                <a:cs typeface="Times New Roman" panose="02020603050405020304" pitchFamily="18" charset="0"/>
              </a:rPr>
              <a:t>17. </a:t>
            </a:r>
            <a:r>
              <a:rPr lang="ka-GE" sz="1200" dirty="0">
                <a:ea typeface="Times New Roman" panose="02020603050405020304" pitchFamily="18" charset="0"/>
                <a:cs typeface="Times New Roman" panose="02020603050405020304" pitchFamily="18" charset="0"/>
              </a:rPr>
              <a:t>მე  ზოგჯერ მაქვს მღელვარების ისეთი პერიოდები, რომ არ შემიძლია საბრძოლო ადგილზე ყოფნა</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18. </a:t>
            </a:r>
            <a:r>
              <a:rPr lang="ka-GE" sz="1200" dirty="0">
                <a:ea typeface="Times New Roman" panose="02020603050405020304" pitchFamily="18" charset="0"/>
                <a:cs typeface="Times New Roman" panose="02020603050405020304" pitchFamily="18" charset="0"/>
              </a:rPr>
              <a:t>გემზე მსახურება ჩემთვის თითქმის ყოველთვის დაკავშირებულია უჩვეულო დაძაბულობასთან</a:t>
            </a:r>
            <a:r>
              <a:rPr lang="ru-RU" sz="1200" dirty="0">
                <a:latin typeface="Times New Roman" panose="02020603050405020304" pitchFamily="18" charset="0"/>
                <a:ea typeface="Times New Roman" panose="02020603050405020304" pitchFamily="18" charset="0"/>
                <a:cs typeface="Times New Roman" panose="02020603050405020304" pitchFamily="18" charset="0"/>
              </a:rPr>
              <a:t> </a:t>
            </a:r>
            <a:br>
              <a:rPr lang="ru-RU" sz="1200" dirty="0">
                <a:latin typeface="Times New Roman" panose="02020603050405020304" pitchFamily="18" charset="0"/>
                <a:ea typeface="Times New Roman" panose="02020603050405020304" pitchFamily="18" charset="0"/>
                <a:cs typeface="Times New Roman" panose="02020603050405020304" pitchFamily="18" charset="0"/>
              </a:rPr>
            </a:br>
            <a:r>
              <a:rPr lang="ru-RU" sz="1200" dirty="0">
                <a:latin typeface="Times New Roman" panose="02020603050405020304" pitchFamily="18" charset="0"/>
                <a:ea typeface="Times New Roman" panose="02020603050405020304" pitchFamily="18" charset="0"/>
                <a:cs typeface="Times New Roman" panose="02020603050405020304" pitchFamily="18" charset="0"/>
              </a:rPr>
              <a:t>19. </a:t>
            </a:r>
            <a:r>
              <a:rPr lang="ka-GE" sz="1200" dirty="0">
                <a:ea typeface="Times New Roman" panose="02020603050405020304" pitchFamily="18" charset="0"/>
                <a:cs typeface="Times New Roman" panose="02020603050405020304" pitchFamily="18" charset="0"/>
              </a:rPr>
              <a:t>მე უფრო მგრძნობიარე ვარ ვიდრე ჩემი თანამშრომლები.</a:t>
            </a:r>
            <a:br>
              <a:rPr lang="ru-RU" sz="1200" dirty="0">
                <a:latin typeface="Times New Roman" panose="02020603050405020304" pitchFamily="18" charset="0"/>
                <a:ea typeface="Times New Roman" panose="02020603050405020304" pitchFamily="18" charset="0"/>
                <a:cs typeface="Times New Roman" panose="02020603050405020304" pitchFamily="18" charset="0"/>
              </a:rPr>
            </a:br>
            <a:r>
              <a:rPr lang="ru-RU" sz="1200" dirty="0">
                <a:latin typeface="Times New Roman" panose="02020603050405020304" pitchFamily="18" charset="0"/>
                <a:ea typeface="Times New Roman" panose="02020603050405020304" pitchFamily="18" charset="0"/>
                <a:cs typeface="Times New Roman" panose="02020603050405020304" pitchFamily="18" charset="0"/>
              </a:rPr>
              <a:t>20. </a:t>
            </a:r>
            <a:r>
              <a:rPr lang="ka-GE" sz="1200" dirty="0">
                <a:ea typeface="Times New Roman" panose="02020603050405020304" pitchFamily="18" charset="0"/>
                <a:cs typeface="Times New Roman" panose="02020603050405020304" pitchFamily="18" charset="0"/>
              </a:rPr>
              <a:t>მე ხშირად ვარ გაურკვეველ მდგომარეობაში</a:t>
            </a:r>
            <a:r>
              <a:rPr lang="ru-RU" sz="1200" dirty="0">
                <a:latin typeface="Times New Roman" panose="02020603050405020304" pitchFamily="18" charset="0"/>
                <a:ea typeface="Times New Roman" panose="02020603050405020304" pitchFamily="18" charset="0"/>
                <a:cs typeface="Times New Roman" panose="02020603050405020304" pitchFamily="18" charset="0"/>
              </a:rPr>
              <a:t>.</a:t>
            </a:r>
            <a:br>
              <a:rPr lang="ru-RU" sz="1200" dirty="0">
                <a:latin typeface="Times New Roman" panose="02020603050405020304" pitchFamily="18" charset="0"/>
                <a:ea typeface="Times New Roman" panose="02020603050405020304" pitchFamily="18" charset="0"/>
                <a:cs typeface="Times New Roman" panose="02020603050405020304" pitchFamily="18" charset="0"/>
              </a:rPr>
            </a:br>
            <a:r>
              <a:rPr lang="ru-RU" sz="1200" dirty="0">
                <a:latin typeface="Times New Roman" panose="02020603050405020304" pitchFamily="18" charset="0"/>
                <a:ea typeface="Times New Roman" panose="02020603050405020304" pitchFamily="18" charset="0"/>
                <a:cs typeface="Times New Roman" panose="02020603050405020304" pitchFamily="18" charset="0"/>
              </a:rPr>
              <a:t>21. </a:t>
            </a:r>
            <a:r>
              <a:rPr lang="ka-GE" sz="1200" dirty="0">
                <a:ea typeface="Times New Roman" panose="02020603050405020304" pitchFamily="18" charset="0"/>
                <a:cs typeface="Times New Roman" panose="02020603050405020304" pitchFamily="18" charset="0"/>
              </a:rPr>
              <a:t>ჩემი </a:t>
            </a:r>
            <a:r>
              <a:rPr lang="ka-GE" sz="1200" dirty="0" err="1">
                <a:ea typeface="Times New Roman" panose="02020603050405020304" pitchFamily="18" charset="0"/>
                <a:cs typeface="Times New Roman" panose="02020603050405020304" pitchFamily="18" charset="0"/>
              </a:rPr>
              <a:t>მდგომარეობაჩემს</a:t>
            </a:r>
            <a:r>
              <a:rPr lang="ka-GE" sz="1200" dirty="0">
                <a:ea typeface="Times New Roman" panose="02020603050405020304" pitchFamily="18" charset="0"/>
                <a:cs typeface="Times New Roman" panose="02020603050405020304" pitchFamily="18" charset="0"/>
              </a:rPr>
              <a:t> კოლეგებთან ძალიან მაღელვებს</a:t>
            </a:r>
            <a:br>
              <a:rPr lang="ru-RU" sz="1200" dirty="0">
                <a:latin typeface="Times New Roman" panose="02020603050405020304" pitchFamily="18" charset="0"/>
                <a:ea typeface="Times New Roman" panose="02020603050405020304" pitchFamily="18" charset="0"/>
                <a:cs typeface="Times New Roman" panose="02020603050405020304" pitchFamily="18" charset="0"/>
              </a:rPr>
            </a:br>
            <a:r>
              <a:rPr lang="ru-RU" sz="1200" dirty="0">
                <a:latin typeface="Times New Roman" panose="02020603050405020304" pitchFamily="18" charset="0"/>
                <a:ea typeface="Times New Roman" panose="02020603050405020304" pitchFamily="18" charset="0"/>
                <a:cs typeface="Times New Roman" panose="02020603050405020304" pitchFamily="18" charset="0"/>
              </a:rPr>
              <a:t>22. </a:t>
            </a:r>
            <a:r>
              <a:rPr lang="ka-GE" sz="1200" dirty="0">
                <a:ea typeface="Times New Roman" panose="02020603050405020304" pitchFamily="18" charset="0"/>
                <a:cs typeface="Times New Roman" panose="02020603050405020304" pitchFamily="18" charset="0"/>
              </a:rPr>
              <a:t>ჩემთვის </a:t>
            </a:r>
            <a:r>
              <a:rPr lang="ka-GE" sz="1200" dirty="0" err="1">
                <a:ea typeface="Times New Roman" panose="02020603050405020304" pitchFamily="18" charset="0"/>
                <a:cs typeface="Times New Roman" panose="02020603050405020304" pitchFamily="18" charset="0"/>
              </a:rPr>
              <a:t>ძალიზნ</a:t>
            </a:r>
            <a:r>
              <a:rPr lang="ka-GE" sz="1200" dirty="0">
                <a:ea typeface="Times New Roman" panose="02020603050405020304" pitchFamily="18" charset="0"/>
                <a:cs typeface="Times New Roman" panose="02020603050405020304" pitchFamily="18" charset="0"/>
              </a:rPr>
              <a:t> რთულია საკუთარ მოვალეობებზე კონცენტრაცია ვახტზე ყოფნის დროს</a:t>
            </a:r>
            <a:br>
              <a:rPr lang="ru-RU" sz="1200" dirty="0">
                <a:latin typeface="Times New Roman" panose="02020603050405020304" pitchFamily="18" charset="0"/>
                <a:ea typeface="Times New Roman" panose="02020603050405020304" pitchFamily="18" charset="0"/>
                <a:cs typeface="Times New Roman" panose="02020603050405020304" pitchFamily="18" charset="0"/>
              </a:rPr>
            </a:br>
            <a:r>
              <a:rPr lang="ru-RU" sz="1200" dirty="0">
                <a:latin typeface="Times New Roman" panose="02020603050405020304" pitchFamily="18" charset="0"/>
                <a:ea typeface="Times New Roman" panose="02020603050405020304" pitchFamily="18" charset="0"/>
                <a:cs typeface="Times New Roman" panose="02020603050405020304" pitchFamily="18" charset="0"/>
              </a:rPr>
              <a:t>23. </a:t>
            </a:r>
            <a:r>
              <a:rPr lang="ka-GE" sz="1200" dirty="0">
                <a:ea typeface="Times New Roman" panose="02020603050405020304" pitchFamily="18" charset="0"/>
                <a:cs typeface="Times New Roman" panose="02020603050405020304" pitchFamily="18" charset="0"/>
              </a:rPr>
              <a:t>ზღვაში ყოფნის დროს თითქმის მუდმივად განვიცდი შფოთვას მოსალოდნელ საფრთხესთან დაკავშირებით</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 24.</a:t>
            </a:r>
            <a:r>
              <a:rPr lang="ka-GE" sz="1200" dirty="0">
                <a:ea typeface="Times New Roman" panose="02020603050405020304" pitchFamily="18" charset="0"/>
                <a:cs typeface="Times New Roman" panose="02020603050405020304" pitchFamily="18" charset="0"/>
              </a:rPr>
              <a:t>დრო და დრო ვხდები ისეთი აღგზნებული, რომ მიჭირს დაძინება</a:t>
            </a:r>
            <a:br>
              <a:rPr lang="ka-GE" sz="1200" dirty="0">
                <a:latin typeface="Times New Roman" panose="02020603050405020304" pitchFamily="18" charset="0"/>
                <a:ea typeface="Times New Roman" panose="02020603050405020304" pitchFamily="18" charset="0"/>
                <a:cs typeface="Times New Roman" panose="02020603050405020304" pitchFamily="18" charset="0"/>
              </a:rPr>
            </a:br>
            <a:r>
              <a:rPr lang="ka-GE" sz="1200" dirty="0">
                <a:latin typeface="Times New Roman" panose="02020603050405020304" pitchFamily="18" charset="0"/>
                <a:ea typeface="Times New Roman" panose="02020603050405020304" pitchFamily="18" charset="0"/>
                <a:cs typeface="Times New Roman" panose="02020603050405020304" pitchFamily="18" charset="0"/>
              </a:rPr>
              <a:t>25. </a:t>
            </a:r>
            <a:r>
              <a:rPr lang="ka-GE" sz="1200" dirty="0">
                <a:ea typeface="Times New Roman" panose="02020603050405020304" pitchFamily="18" charset="0"/>
                <a:cs typeface="Times New Roman" panose="02020603050405020304" pitchFamily="18" charset="0"/>
              </a:rPr>
              <a:t>მე განვიცდიდი შიშს იმ შემთხვევებშიც  კი, როდესაც ვიცოდი, რომ საფრთხე არ მემუქრებოდა</a:t>
            </a:r>
            <a:br>
              <a:rPr lang="ka-GE" sz="1200" dirty="0">
                <a:latin typeface="Times New Roman" panose="02020603050405020304" pitchFamily="18" charset="0"/>
                <a:ea typeface="Times New Roman" panose="02020603050405020304" pitchFamily="18" charset="0"/>
                <a:cs typeface="Times New Roman" panose="02020603050405020304" pitchFamily="18" charset="0"/>
              </a:rPr>
            </a:br>
            <a:r>
              <a:rPr lang="ka-GE" sz="1200" dirty="0">
                <a:latin typeface="Times New Roman" panose="02020603050405020304" pitchFamily="18" charset="0"/>
                <a:ea typeface="Times New Roman" panose="02020603050405020304" pitchFamily="18" charset="0"/>
                <a:cs typeface="Times New Roman" panose="02020603050405020304" pitchFamily="18" charset="0"/>
              </a:rPr>
              <a:t>26. </a:t>
            </a:r>
            <a:r>
              <a:rPr lang="ka-GE" sz="1200" dirty="0">
                <a:ea typeface="Times New Roman" panose="02020603050405020304" pitchFamily="18" charset="0"/>
                <a:cs typeface="Times New Roman" panose="02020603050405020304" pitchFamily="18" charset="0"/>
              </a:rPr>
              <a:t>მე ყველაფერს ძალზედ სერიოზულად აღვიქვამ</a:t>
            </a:r>
            <a:r>
              <a:rPr lang="ka-GE" sz="1200" dirty="0">
                <a:latin typeface="Times New Roman" panose="02020603050405020304" pitchFamily="18" charset="0"/>
                <a:ea typeface="Times New Roman" panose="02020603050405020304" pitchFamily="18" charset="0"/>
                <a:cs typeface="Times New Roman" panose="02020603050405020304" pitchFamily="18" charset="0"/>
              </a:rPr>
              <a:t>.</a:t>
            </a:r>
            <a:br>
              <a:rPr lang="ka-GE" sz="1200" dirty="0">
                <a:latin typeface="Times New Roman" panose="02020603050405020304" pitchFamily="18" charset="0"/>
                <a:ea typeface="Times New Roman" panose="02020603050405020304" pitchFamily="18" charset="0"/>
                <a:cs typeface="Times New Roman" panose="02020603050405020304" pitchFamily="18" charset="0"/>
              </a:rPr>
            </a:br>
            <a:r>
              <a:rPr lang="ka-GE" sz="1200" dirty="0">
                <a:latin typeface="Times New Roman" panose="02020603050405020304" pitchFamily="18" charset="0"/>
                <a:ea typeface="Times New Roman" panose="02020603050405020304" pitchFamily="18" charset="0"/>
                <a:cs typeface="Times New Roman" panose="02020603050405020304" pitchFamily="18" charset="0"/>
              </a:rPr>
              <a:t>27. </a:t>
            </a:r>
            <a:r>
              <a:rPr lang="ka-GE" sz="1200" dirty="0">
                <a:ea typeface="Times New Roman" panose="02020603050405020304" pitchFamily="18" charset="0"/>
                <a:cs typeface="Times New Roman" panose="02020603050405020304" pitchFamily="18" charset="0"/>
              </a:rPr>
              <a:t>ზოგჯერ მეჩვენება, რომ ჩემს წინაშე აღმართულია  ისეთი სირთულეები, რომლებსაც ვერ გადავლახავ</a:t>
            </a:r>
            <a:br>
              <a:rPr lang="ka-GE" sz="1200" dirty="0">
                <a:latin typeface="Times New Roman" panose="02020603050405020304" pitchFamily="18" charset="0"/>
                <a:ea typeface="Times New Roman" panose="02020603050405020304" pitchFamily="18" charset="0"/>
                <a:cs typeface="Times New Roman" panose="02020603050405020304" pitchFamily="18" charset="0"/>
              </a:rPr>
            </a:br>
            <a:r>
              <a:rPr lang="ka-GE" sz="1200" dirty="0">
                <a:latin typeface="Times New Roman" panose="02020603050405020304" pitchFamily="18" charset="0"/>
                <a:ea typeface="Times New Roman" panose="02020603050405020304" pitchFamily="18" charset="0"/>
                <a:cs typeface="Times New Roman" panose="02020603050405020304" pitchFamily="18" charset="0"/>
              </a:rPr>
              <a:t>28. </a:t>
            </a:r>
            <a:r>
              <a:rPr lang="ka-GE" sz="1200" dirty="0">
                <a:ea typeface="Times New Roman" panose="02020603050405020304" pitchFamily="18" charset="0"/>
                <a:cs typeface="Times New Roman" panose="02020603050405020304" pitchFamily="18" charset="0"/>
              </a:rPr>
              <a:t>ზოგჯერ მეჩვენება, რომ უსარგებლო  ვარ</a:t>
            </a:r>
            <a:r>
              <a:rPr lang="ka-GE" sz="1200" dirty="0">
                <a:latin typeface="Times New Roman" panose="02020603050405020304" pitchFamily="18" charset="0"/>
                <a:ea typeface="Times New Roman" panose="02020603050405020304" pitchFamily="18" charset="0"/>
                <a:cs typeface="Times New Roman" panose="02020603050405020304" pitchFamily="18" charset="0"/>
              </a:rPr>
              <a:t>.</a:t>
            </a:r>
            <a:br>
              <a:rPr lang="ka-GE" sz="1200" dirty="0">
                <a:latin typeface="Times New Roman" panose="02020603050405020304" pitchFamily="18" charset="0"/>
                <a:ea typeface="Times New Roman" panose="02020603050405020304" pitchFamily="18" charset="0"/>
                <a:cs typeface="Times New Roman" panose="02020603050405020304" pitchFamily="18" charset="0"/>
              </a:rPr>
            </a:br>
            <a:r>
              <a:rPr lang="ka-GE" sz="1200" dirty="0">
                <a:latin typeface="Times New Roman" panose="02020603050405020304" pitchFamily="18" charset="0"/>
                <a:ea typeface="Times New Roman" panose="02020603050405020304" pitchFamily="18" charset="0"/>
                <a:cs typeface="Times New Roman" panose="02020603050405020304" pitchFamily="18" charset="0"/>
              </a:rPr>
              <a:t>29. </a:t>
            </a:r>
            <a:r>
              <a:rPr lang="ka-GE" sz="1200" dirty="0">
                <a:ea typeface="Times New Roman" panose="02020603050405020304" pitchFamily="18" charset="0"/>
                <a:cs typeface="Times New Roman" panose="02020603050405020304" pitchFamily="18" charset="0"/>
              </a:rPr>
              <a:t>მე ხშირად დარწმუნებული არ ვარ საკუთარ ძალებში</a:t>
            </a:r>
            <a:br>
              <a:rPr lang="ka-GE" sz="1200" dirty="0">
                <a:latin typeface="Times New Roman" panose="02020603050405020304" pitchFamily="18" charset="0"/>
                <a:ea typeface="Times New Roman" panose="02020603050405020304" pitchFamily="18" charset="0"/>
                <a:cs typeface="Times New Roman" panose="02020603050405020304" pitchFamily="18" charset="0"/>
              </a:rPr>
            </a:br>
            <a:endParaRPr lang="en-US" sz="1200" dirty="0"/>
          </a:p>
        </p:txBody>
      </p:sp>
      <p:sp>
        <p:nvSpPr>
          <p:cNvPr id="7" name="Rectangle 6">
            <a:extLst>
              <a:ext uri="{FF2B5EF4-FFF2-40B4-BE49-F238E27FC236}">
                <a16:creationId xmlns:a16="http://schemas.microsoft.com/office/drawing/2014/main" id="{A57C4FCA-3046-4399-B7CC-85EC6985C570}"/>
              </a:ext>
            </a:extLst>
          </p:cNvPr>
          <p:cNvSpPr/>
          <p:nvPr/>
        </p:nvSpPr>
        <p:spPr>
          <a:xfrm>
            <a:off x="7241459" y="123824"/>
            <a:ext cx="4950541" cy="6908686"/>
          </a:xfrm>
          <a:prstGeom prst="rect">
            <a:avLst/>
          </a:prstGeom>
        </p:spPr>
        <p:txBody>
          <a:bodyPr wrap="square">
            <a:spAutoFit/>
          </a:bodyPr>
          <a:lstStyle/>
          <a:p>
            <a:pPr>
              <a:lnSpc>
                <a:spcPct val="107000"/>
              </a:lnSpc>
            </a:pPr>
            <a:r>
              <a:rPr lang="ka-GE" sz="1200" dirty="0">
                <a:latin typeface="Times New Roman" panose="02020603050405020304" pitchFamily="18" charset="0"/>
                <a:ea typeface="Times New Roman" panose="02020603050405020304" pitchFamily="18" charset="0"/>
                <a:cs typeface="Times New Roman" panose="02020603050405020304" pitchFamily="18" charset="0"/>
              </a:rPr>
              <a:t>30. </a:t>
            </a:r>
            <a:r>
              <a:rPr lang="ka-GE" sz="1200" dirty="0">
                <a:ea typeface="Times New Roman" panose="02020603050405020304" pitchFamily="18" charset="0"/>
                <a:cs typeface="Times New Roman" panose="02020603050405020304" pitchFamily="18" charset="0"/>
              </a:rPr>
              <a:t>გემზე ძალიან მაღელვებს მოსალოდნელი წარუმატებლობა.</a:t>
            </a:r>
            <a:br>
              <a:rPr lang="ka-GE" sz="1200" dirty="0">
                <a:latin typeface="Times New Roman" panose="02020603050405020304" pitchFamily="18" charset="0"/>
                <a:ea typeface="Times New Roman" panose="02020603050405020304" pitchFamily="18" charset="0"/>
                <a:cs typeface="Times New Roman" panose="02020603050405020304" pitchFamily="18" charset="0"/>
              </a:rPr>
            </a:br>
            <a:r>
              <a:rPr lang="ru-RU" sz="1200" dirty="0">
                <a:latin typeface="Times New Roman" panose="02020603050405020304" pitchFamily="18" charset="0"/>
                <a:ea typeface="Times New Roman" panose="02020603050405020304" pitchFamily="18" charset="0"/>
                <a:cs typeface="Times New Roman" panose="02020603050405020304" pitchFamily="18" charset="0"/>
              </a:rPr>
              <a:t>31. </a:t>
            </a:r>
            <a:r>
              <a:rPr lang="ka-GE" sz="1200" dirty="0">
                <a:ea typeface="Times New Roman" panose="02020603050405020304" pitchFamily="18" charset="0"/>
                <a:cs typeface="Times New Roman" panose="02020603050405020304" pitchFamily="18" charset="0"/>
              </a:rPr>
              <a:t>მოლოდინი </a:t>
            </a:r>
            <a:r>
              <a:rPr lang="ka-GE" sz="1200" dirty="0" err="1">
                <a:ea typeface="Times New Roman" panose="02020603050405020304" pitchFamily="18" charset="0"/>
                <a:cs typeface="Times New Roman" panose="02020603050405020304" pitchFamily="18" charset="0"/>
              </a:rPr>
              <a:t>ყიოველთვის</a:t>
            </a:r>
            <a:r>
              <a:rPr lang="ka-GE" sz="1200" dirty="0">
                <a:ea typeface="Times New Roman" panose="02020603050405020304" pitchFamily="18" charset="0"/>
                <a:cs typeface="Times New Roman" panose="02020603050405020304" pitchFamily="18" charset="0"/>
              </a:rPr>
              <a:t> ნერვებზე მოქმედებს</a:t>
            </a:r>
            <a:r>
              <a:rPr lang="ru-RU" sz="1200" dirty="0">
                <a:latin typeface="Times New Roman" panose="02020603050405020304" pitchFamily="18" charset="0"/>
                <a:ea typeface="Times New Roman" panose="02020603050405020304" pitchFamily="18" charset="0"/>
                <a:cs typeface="Times New Roman" panose="02020603050405020304" pitchFamily="18" charset="0"/>
              </a:rPr>
              <a:t>.</a:t>
            </a:r>
            <a:br>
              <a:rPr lang="ru-RU" sz="1200" dirty="0">
                <a:latin typeface="Times New Roman" panose="02020603050405020304" pitchFamily="18" charset="0"/>
                <a:ea typeface="Times New Roman" panose="02020603050405020304" pitchFamily="18" charset="0"/>
                <a:cs typeface="Times New Roman" panose="02020603050405020304" pitchFamily="18" charset="0"/>
              </a:rPr>
            </a:br>
            <a:r>
              <a:rPr lang="ru-RU" sz="1200" dirty="0">
                <a:latin typeface="Times New Roman" panose="02020603050405020304" pitchFamily="18" charset="0"/>
                <a:ea typeface="Times New Roman" panose="02020603050405020304" pitchFamily="18" charset="0"/>
                <a:cs typeface="Times New Roman" panose="02020603050405020304" pitchFamily="18" charset="0"/>
              </a:rPr>
              <a:t>32. </a:t>
            </a:r>
            <a:r>
              <a:rPr lang="ka-GE" sz="1200" dirty="0">
                <a:ea typeface="Times New Roman" panose="02020603050405020304" pitchFamily="18" charset="0"/>
                <a:cs typeface="Times New Roman" panose="02020603050405020304" pitchFamily="18" charset="0"/>
              </a:rPr>
              <a:t>ყოფილა პერიოდები, როდესაც მძიმე წინათგრძნობები მიკარგავდნენ ძილს</a:t>
            </a:r>
            <a:br>
              <a:rPr lang="ru-RU" sz="1200" dirty="0">
                <a:latin typeface="Times New Roman" panose="02020603050405020304" pitchFamily="18" charset="0"/>
                <a:ea typeface="Times New Roman" panose="02020603050405020304" pitchFamily="18" charset="0"/>
                <a:cs typeface="Times New Roman" panose="02020603050405020304" pitchFamily="18" charset="0"/>
              </a:rPr>
            </a:br>
            <a:r>
              <a:rPr lang="ru-RU" sz="1200" dirty="0">
                <a:latin typeface="Times New Roman" panose="02020603050405020304" pitchFamily="18" charset="0"/>
                <a:ea typeface="Times New Roman" panose="02020603050405020304" pitchFamily="18" charset="0"/>
                <a:cs typeface="Times New Roman" panose="02020603050405020304" pitchFamily="18" charset="0"/>
              </a:rPr>
              <a:t>33. </a:t>
            </a:r>
            <a:r>
              <a:rPr lang="ka-GE" sz="1200" dirty="0">
                <a:ea typeface="Times New Roman" panose="02020603050405020304" pitchFamily="18" charset="0"/>
                <a:cs typeface="Times New Roman" panose="02020603050405020304" pitchFamily="18" charset="0"/>
              </a:rPr>
              <a:t>ზოგჯერ არაფრის გამო ცუდ გუნებაზე ვდგები</a:t>
            </a:r>
            <a:r>
              <a:rPr lang="ru-RU" sz="1200" dirty="0">
                <a:latin typeface="Times New Roman" panose="02020603050405020304" pitchFamily="18" charset="0"/>
                <a:ea typeface="Times New Roman" panose="02020603050405020304" pitchFamily="18" charset="0"/>
                <a:cs typeface="Times New Roman" panose="02020603050405020304" pitchFamily="18" charset="0"/>
              </a:rPr>
              <a:t>.</a:t>
            </a:r>
            <a:br>
              <a:rPr lang="ru-RU" sz="1200" dirty="0">
                <a:latin typeface="Times New Roman" panose="02020603050405020304" pitchFamily="18" charset="0"/>
                <a:ea typeface="Times New Roman" panose="02020603050405020304" pitchFamily="18" charset="0"/>
                <a:cs typeface="Times New Roman" panose="02020603050405020304" pitchFamily="18" charset="0"/>
              </a:rPr>
            </a:br>
            <a:r>
              <a:rPr lang="ru-RU" sz="1200" dirty="0">
                <a:latin typeface="Times New Roman" panose="02020603050405020304" pitchFamily="18" charset="0"/>
                <a:ea typeface="Times New Roman" panose="02020603050405020304" pitchFamily="18" charset="0"/>
                <a:cs typeface="Times New Roman" panose="02020603050405020304" pitchFamily="18" charset="0"/>
              </a:rPr>
              <a:t>34. </a:t>
            </a:r>
            <a:r>
              <a:rPr lang="ka-GE" sz="1200" dirty="0">
                <a:ea typeface="Times New Roman" panose="02020603050405020304" pitchFamily="18" charset="0"/>
                <a:cs typeface="Times New Roman" panose="02020603050405020304" pitchFamily="18" charset="0"/>
              </a:rPr>
              <a:t>მე ადვილად ვბრაზდები</a:t>
            </a:r>
            <a:r>
              <a:rPr lang="ru-RU" sz="1200" dirty="0">
                <a:latin typeface="Times New Roman" panose="02020603050405020304" pitchFamily="18" charset="0"/>
                <a:ea typeface="Times New Roman" panose="02020603050405020304" pitchFamily="18" charset="0"/>
                <a:cs typeface="Times New Roman" panose="02020603050405020304" pitchFamily="18" charset="0"/>
              </a:rPr>
              <a:t> </a:t>
            </a:r>
            <a:br>
              <a:rPr lang="ru-RU" sz="1200" dirty="0">
                <a:latin typeface="Times New Roman" panose="02020603050405020304" pitchFamily="18" charset="0"/>
                <a:ea typeface="Times New Roman" panose="02020603050405020304" pitchFamily="18" charset="0"/>
                <a:cs typeface="Times New Roman" panose="02020603050405020304" pitchFamily="18" charset="0"/>
              </a:rPr>
            </a:br>
            <a:r>
              <a:rPr lang="ru-RU" sz="1200" dirty="0">
                <a:latin typeface="Times New Roman" panose="02020603050405020304" pitchFamily="18" charset="0"/>
                <a:ea typeface="Times New Roman" panose="02020603050405020304" pitchFamily="18" charset="0"/>
                <a:cs typeface="Times New Roman" panose="02020603050405020304" pitchFamily="18" charset="0"/>
              </a:rPr>
              <a:t>35. </a:t>
            </a:r>
            <a:r>
              <a:rPr lang="ka-GE" sz="1200" dirty="0">
                <a:ea typeface="Times New Roman" panose="02020603050405020304" pitchFamily="18" charset="0"/>
                <a:cs typeface="Times New Roman" panose="02020603050405020304" pitchFamily="18" charset="0"/>
              </a:rPr>
              <a:t>მე ხშირად მეშინია, რომ გავწითლდები.</a:t>
            </a:r>
            <a:r>
              <a:rPr lang="ru-RU" sz="1200" dirty="0">
                <a:latin typeface="Times New Roman" panose="02020603050405020304" pitchFamily="18" charset="0"/>
                <a:ea typeface="Times New Roman" panose="02020603050405020304" pitchFamily="18" charset="0"/>
                <a:cs typeface="Times New Roman" panose="02020603050405020304" pitchFamily="18" charset="0"/>
              </a:rPr>
              <a:t>.</a:t>
            </a:r>
            <a:br>
              <a:rPr lang="ru-RU" sz="1200" dirty="0">
                <a:latin typeface="Times New Roman" panose="02020603050405020304" pitchFamily="18" charset="0"/>
                <a:ea typeface="Times New Roman" panose="02020603050405020304" pitchFamily="18" charset="0"/>
                <a:cs typeface="Times New Roman" panose="02020603050405020304" pitchFamily="18" charset="0"/>
              </a:rPr>
            </a:br>
            <a:r>
              <a:rPr lang="ru-RU" sz="1200" dirty="0">
                <a:latin typeface="Times New Roman" panose="02020603050405020304" pitchFamily="18" charset="0"/>
                <a:ea typeface="Times New Roman" panose="02020603050405020304" pitchFamily="18" charset="0"/>
                <a:cs typeface="Times New Roman" panose="02020603050405020304" pitchFamily="18" charset="0"/>
              </a:rPr>
              <a:t>36. </a:t>
            </a:r>
            <a:r>
              <a:rPr lang="ka-GE" sz="1200" dirty="0">
                <a:ea typeface="Times New Roman" panose="02020603050405020304" pitchFamily="18" charset="0"/>
                <a:cs typeface="Times New Roman" panose="02020603050405020304" pitchFamily="18" charset="0"/>
              </a:rPr>
              <a:t>მე არ მეყოფა ძალები, რომ გადავლახო ყველა სირთულე გემზე ყოფნის დროს</a:t>
            </a:r>
            <a:br>
              <a:rPr lang="ru-RU" sz="1200" dirty="0">
                <a:latin typeface="Times New Roman" panose="02020603050405020304" pitchFamily="18" charset="0"/>
                <a:ea typeface="Times New Roman" panose="02020603050405020304" pitchFamily="18" charset="0"/>
                <a:cs typeface="Times New Roman" panose="02020603050405020304" pitchFamily="18" charset="0"/>
              </a:rPr>
            </a:br>
            <a:r>
              <a:rPr lang="ru-RU" sz="1200" dirty="0">
                <a:latin typeface="Times New Roman" panose="02020603050405020304" pitchFamily="18" charset="0"/>
                <a:ea typeface="Times New Roman" panose="02020603050405020304" pitchFamily="18" charset="0"/>
                <a:cs typeface="Times New Roman" panose="02020603050405020304" pitchFamily="18" charset="0"/>
              </a:rPr>
              <a:t>37. </a:t>
            </a:r>
            <a:r>
              <a:rPr lang="ka-GE" sz="1200" dirty="0">
                <a:ea typeface="Times New Roman" panose="02020603050405020304" pitchFamily="18" charset="0"/>
                <a:cs typeface="Times New Roman" panose="02020603050405020304" pitchFamily="18" charset="0"/>
              </a:rPr>
              <a:t>ზოგჯერ მეჩვენება, რომ ჩემი ნერვული სისტემა შერყეულია  და ადვილად გამოვდივარ წყობიდან</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ru-RU" sz="1200" dirty="0">
                <a:latin typeface="Times New Roman" panose="02020603050405020304" pitchFamily="18" charset="0"/>
                <a:ea typeface="Times New Roman" panose="02020603050405020304" pitchFamily="18" charset="0"/>
                <a:cs typeface="Times New Roman" panose="02020603050405020304" pitchFamily="18" charset="0"/>
              </a:rPr>
              <a:t>38. </a:t>
            </a:r>
            <a:r>
              <a:rPr lang="ka-GE" sz="1200" dirty="0">
                <a:ea typeface="Times New Roman" panose="02020603050405020304" pitchFamily="18" charset="0"/>
                <a:cs typeface="Times New Roman" panose="02020603050405020304" pitchFamily="18" charset="0"/>
              </a:rPr>
              <a:t>როგორც წესი ჩემი ხელები და ფეხები თბილია</a:t>
            </a:r>
            <a:r>
              <a:rPr lang="ru-RU" sz="1200" dirty="0">
                <a:latin typeface="Times New Roman" panose="02020603050405020304" pitchFamily="18" charset="0"/>
                <a:ea typeface="Times New Roman" panose="02020603050405020304" pitchFamily="18" charset="0"/>
                <a:cs typeface="Times New Roman" panose="02020603050405020304" pitchFamily="18" charset="0"/>
              </a:rPr>
              <a:t>.</a:t>
            </a:r>
            <a:br>
              <a:rPr lang="ru-RU" sz="1200" dirty="0">
                <a:latin typeface="Times New Roman" panose="02020603050405020304" pitchFamily="18" charset="0"/>
                <a:ea typeface="Times New Roman" panose="02020603050405020304" pitchFamily="18" charset="0"/>
                <a:cs typeface="Times New Roman" panose="02020603050405020304" pitchFamily="18" charset="0"/>
              </a:rPr>
            </a:br>
            <a:r>
              <a:rPr lang="ru-RU" sz="1200" dirty="0">
                <a:latin typeface="Times New Roman" panose="02020603050405020304" pitchFamily="18" charset="0"/>
                <a:ea typeface="Times New Roman" panose="02020603050405020304" pitchFamily="18" charset="0"/>
                <a:cs typeface="Times New Roman" panose="02020603050405020304" pitchFamily="18" charset="0"/>
              </a:rPr>
              <a:t>39. </a:t>
            </a:r>
            <a:r>
              <a:rPr lang="ka-GE" sz="1200" dirty="0">
                <a:ea typeface="Times New Roman" panose="02020603050405020304" pitchFamily="18" charset="0"/>
                <a:cs typeface="Times New Roman" panose="02020603050405020304" pitchFamily="18" charset="0"/>
              </a:rPr>
              <a:t>ჩვეულებრივ, გაწონასწორებულ და კარგი განწყობაზე ვარ</a:t>
            </a:r>
            <a:endParaRPr lang="en-US" sz="1200" dirty="0">
              <a:latin typeface="Calibri" panose="020F0502020204030204" pitchFamily="34" charset="0"/>
              <a:ea typeface="Calibri" panose="020F0502020204030204" pitchFamily="34" charset="0"/>
              <a:cs typeface="Times New Roman" panose="02020603050405020304" pitchFamily="18" charset="0"/>
            </a:endParaRPr>
          </a:p>
          <a:p>
            <a:r>
              <a:rPr lang="ru-RU" sz="1200" dirty="0">
                <a:latin typeface="Times New Roman" panose="02020603050405020304" pitchFamily="18" charset="0"/>
                <a:ea typeface="Times New Roman" panose="02020603050405020304" pitchFamily="18" charset="0"/>
              </a:rPr>
              <a:t>40. </a:t>
            </a:r>
            <a:r>
              <a:rPr lang="ka-GE" sz="1200" dirty="0">
                <a:ea typeface="Times New Roman" panose="02020603050405020304" pitchFamily="18" charset="0"/>
                <a:cs typeface="Times New Roman" panose="02020603050405020304" pitchFamily="18" charset="0"/>
              </a:rPr>
              <a:t>მე თითქმის ყოველთვის ვგრძნობ თავს სრულიად ბედნიერად</a:t>
            </a:r>
            <a:br>
              <a:rPr lang="ru-RU" sz="1200" dirty="0">
                <a:latin typeface="Times New Roman" panose="02020603050405020304" pitchFamily="18" charset="0"/>
                <a:ea typeface="Times New Roman" panose="02020603050405020304" pitchFamily="18" charset="0"/>
              </a:rPr>
            </a:br>
            <a:r>
              <a:rPr lang="ru-RU" sz="1200" dirty="0">
                <a:latin typeface="Times New Roman" panose="02020603050405020304" pitchFamily="18" charset="0"/>
                <a:ea typeface="Times New Roman" panose="02020603050405020304" pitchFamily="18" charset="0"/>
              </a:rPr>
              <a:t>41. </a:t>
            </a:r>
            <a:r>
              <a:rPr lang="ka-GE" sz="1200" dirty="0">
                <a:ea typeface="Times New Roman" panose="02020603050405020304" pitchFamily="18" charset="0"/>
                <a:cs typeface="Times New Roman" panose="02020603050405020304" pitchFamily="18" charset="0"/>
              </a:rPr>
              <a:t>როდესაც რაღაცას უნდა დიდხანს ველოდო, ამის გაკეთება შემიძლია მშვიდად</a:t>
            </a:r>
            <a:br>
              <a:rPr lang="ru-RU" sz="1200" dirty="0">
                <a:latin typeface="Times New Roman" panose="02020603050405020304" pitchFamily="18" charset="0"/>
                <a:ea typeface="Times New Roman" panose="02020603050405020304" pitchFamily="18" charset="0"/>
              </a:rPr>
            </a:br>
            <a:r>
              <a:rPr lang="ru-RU" sz="1200" dirty="0">
                <a:latin typeface="Times New Roman" panose="02020603050405020304" pitchFamily="18" charset="0"/>
                <a:ea typeface="Times New Roman" panose="02020603050405020304" pitchFamily="18" charset="0"/>
              </a:rPr>
              <a:t>42. </a:t>
            </a:r>
            <a:r>
              <a:rPr lang="ka-GE" sz="1200" dirty="0">
                <a:ea typeface="Times New Roman" panose="02020603050405020304" pitchFamily="18" charset="0"/>
                <a:cs typeface="Times New Roman" panose="02020603050405020304" pitchFamily="18" charset="0"/>
              </a:rPr>
              <a:t>მე იშვიათად მაქვს თავის ტკივილები გადატანილი მღელვარებისა და უსიამოვნებების შემდეგ</a:t>
            </a:r>
            <a:br>
              <a:rPr lang="ru-RU" sz="1200" dirty="0">
                <a:latin typeface="Times New Roman" panose="02020603050405020304" pitchFamily="18" charset="0"/>
                <a:ea typeface="Times New Roman" panose="02020603050405020304" pitchFamily="18" charset="0"/>
              </a:rPr>
            </a:br>
            <a:r>
              <a:rPr lang="ru-RU" sz="1200" dirty="0">
                <a:latin typeface="Times New Roman" panose="02020603050405020304" pitchFamily="18" charset="0"/>
                <a:ea typeface="Times New Roman" panose="02020603050405020304" pitchFamily="18" charset="0"/>
              </a:rPr>
              <a:t>43. </a:t>
            </a:r>
            <a:r>
              <a:rPr lang="ka-GE" sz="1200" dirty="0">
                <a:ea typeface="Times New Roman" panose="02020603050405020304" pitchFamily="18" charset="0"/>
                <a:cs typeface="Times New Roman" panose="02020603050405020304" pitchFamily="18" charset="0"/>
              </a:rPr>
              <a:t>მე არ მიჩქარდება გული, როდესაც ველი რაღაც ახალს ანდა რთულს</a:t>
            </a:r>
            <a:br>
              <a:rPr lang="ru-RU" sz="1200" dirty="0">
                <a:latin typeface="Times New Roman" panose="02020603050405020304" pitchFamily="18" charset="0"/>
                <a:ea typeface="Times New Roman" panose="02020603050405020304" pitchFamily="18" charset="0"/>
              </a:rPr>
            </a:br>
            <a:r>
              <a:rPr lang="ru-RU" sz="1200" dirty="0">
                <a:latin typeface="Times New Roman" panose="02020603050405020304" pitchFamily="18" charset="0"/>
                <a:ea typeface="Times New Roman" panose="02020603050405020304" pitchFamily="18" charset="0"/>
              </a:rPr>
              <a:t>44. </a:t>
            </a:r>
            <a:r>
              <a:rPr lang="ka-GE" sz="1200" dirty="0">
                <a:ea typeface="Times New Roman" panose="02020603050405020304" pitchFamily="18" charset="0"/>
                <a:cs typeface="Times New Roman" panose="02020603050405020304" pitchFamily="18" charset="0"/>
              </a:rPr>
              <a:t>მე არ ვარ სხვებზე მეტად ნერვიული</a:t>
            </a:r>
            <a:r>
              <a:rPr lang="ru-RU" sz="1200" dirty="0">
                <a:latin typeface="Times New Roman" panose="02020603050405020304" pitchFamily="18" charset="0"/>
                <a:ea typeface="Times New Roman" panose="02020603050405020304" pitchFamily="18" charset="0"/>
              </a:rPr>
              <a:t>.</a:t>
            </a:r>
            <a:br>
              <a:rPr lang="ru-RU" sz="1200" dirty="0">
                <a:latin typeface="Times New Roman" panose="02020603050405020304" pitchFamily="18" charset="0"/>
                <a:ea typeface="Times New Roman" panose="02020603050405020304" pitchFamily="18" charset="0"/>
              </a:rPr>
            </a:br>
            <a:r>
              <a:rPr lang="ru-RU" sz="1200" dirty="0">
                <a:latin typeface="Times New Roman" panose="02020603050405020304" pitchFamily="18" charset="0"/>
                <a:ea typeface="Times New Roman" panose="02020603050405020304" pitchFamily="18" charset="0"/>
              </a:rPr>
              <a:t>45. </a:t>
            </a:r>
            <a:r>
              <a:rPr lang="ka-GE" sz="1200" dirty="0">
                <a:ea typeface="Times New Roman" panose="02020603050405020304" pitchFamily="18" charset="0"/>
                <a:cs typeface="Times New Roman" panose="02020603050405020304" pitchFamily="18" charset="0"/>
              </a:rPr>
              <a:t>მე დარწმუნებული ვარ საკუთარ თავში</a:t>
            </a:r>
            <a:r>
              <a:rPr lang="ru-RU" sz="1200" dirty="0">
                <a:latin typeface="Times New Roman" panose="02020603050405020304" pitchFamily="18" charset="0"/>
                <a:ea typeface="Times New Roman" panose="02020603050405020304" pitchFamily="18" charset="0"/>
              </a:rPr>
              <a:t> </a:t>
            </a:r>
            <a:br>
              <a:rPr lang="ru-RU" sz="1200" dirty="0">
                <a:latin typeface="Times New Roman" panose="02020603050405020304" pitchFamily="18" charset="0"/>
                <a:ea typeface="Times New Roman" panose="02020603050405020304" pitchFamily="18" charset="0"/>
              </a:rPr>
            </a:br>
            <a:r>
              <a:rPr lang="ru-RU" sz="1200" dirty="0">
                <a:latin typeface="Times New Roman" panose="02020603050405020304" pitchFamily="18" charset="0"/>
                <a:ea typeface="Times New Roman" panose="02020603050405020304" pitchFamily="18" charset="0"/>
              </a:rPr>
              <a:t>46.</a:t>
            </a:r>
            <a:r>
              <a:rPr lang="ka-GE" sz="1200" dirty="0">
                <a:ea typeface="Times New Roman" panose="02020603050405020304" pitchFamily="18" charset="0"/>
                <a:cs typeface="Times New Roman" panose="02020603050405020304" pitchFamily="18" charset="0"/>
              </a:rPr>
              <a:t>ჩემს მეგობრებთან შედარებით მე ვთვლი, რომ ვარ მამაცი</a:t>
            </a:r>
            <a:br>
              <a:rPr lang="ka-GE" sz="1200" dirty="0">
                <a:latin typeface="Times New Roman" panose="02020603050405020304" pitchFamily="18" charset="0"/>
                <a:ea typeface="Times New Roman" panose="02020603050405020304" pitchFamily="18" charset="0"/>
              </a:rPr>
            </a:br>
            <a:r>
              <a:rPr lang="ka-GE" sz="1200" dirty="0">
                <a:latin typeface="Times New Roman" panose="02020603050405020304" pitchFamily="18" charset="0"/>
                <a:ea typeface="Times New Roman" panose="02020603050405020304" pitchFamily="18" charset="0"/>
              </a:rPr>
              <a:t>47. </a:t>
            </a:r>
            <a:r>
              <a:rPr lang="ka-GE" sz="1200" dirty="0">
                <a:ea typeface="Times New Roman" panose="02020603050405020304" pitchFamily="18" charset="0"/>
                <a:cs typeface="Times New Roman" panose="02020603050405020304" pitchFamily="18" charset="0"/>
              </a:rPr>
              <a:t>მე არა ვარ მეტად მორცხვი, ვიდრე სხვები</a:t>
            </a:r>
            <a:r>
              <a:rPr lang="ka-GE" sz="1200" dirty="0">
                <a:latin typeface="Times New Roman" panose="02020603050405020304" pitchFamily="18" charset="0"/>
                <a:ea typeface="Times New Roman" panose="02020603050405020304" pitchFamily="18" charset="0"/>
              </a:rPr>
              <a:t>.</a:t>
            </a:r>
            <a:br>
              <a:rPr lang="ka-GE" sz="1200" dirty="0">
                <a:latin typeface="Times New Roman" panose="02020603050405020304" pitchFamily="18" charset="0"/>
                <a:ea typeface="Times New Roman" panose="02020603050405020304" pitchFamily="18" charset="0"/>
              </a:rPr>
            </a:br>
            <a:r>
              <a:rPr lang="ka-GE" sz="1200" dirty="0">
                <a:latin typeface="Times New Roman" panose="02020603050405020304" pitchFamily="18" charset="0"/>
                <a:ea typeface="Times New Roman" panose="02020603050405020304" pitchFamily="18" charset="0"/>
              </a:rPr>
              <a:t>48. </a:t>
            </a:r>
            <a:r>
              <a:rPr lang="ka-GE" sz="1200" dirty="0">
                <a:ea typeface="Times New Roman" panose="02020603050405020304" pitchFamily="18" charset="0"/>
                <a:cs typeface="Times New Roman" panose="02020603050405020304" pitchFamily="18" charset="0"/>
              </a:rPr>
              <a:t>როგორც წესი, მე მშვიდად ვარ და ჩემი წყობიდან გამოყვანა ადვილი არ არის</a:t>
            </a:r>
            <a:br>
              <a:rPr lang="ka-GE" sz="1200" dirty="0">
                <a:latin typeface="Times New Roman" panose="02020603050405020304" pitchFamily="18" charset="0"/>
                <a:ea typeface="Times New Roman" panose="02020603050405020304" pitchFamily="18" charset="0"/>
              </a:rPr>
            </a:br>
            <a:r>
              <a:rPr lang="ka-GE" sz="1200" dirty="0">
                <a:latin typeface="Times New Roman" panose="02020603050405020304" pitchFamily="18" charset="0"/>
                <a:ea typeface="Times New Roman" panose="02020603050405020304" pitchFamily="18" charset="0"/>
              </a:rPr>
              <a:t>49.</a:t>
            </a:r>
            <a:r>
              <a:rPr lang="ka-GE" sz="1200" dirty="0">
                <a:ea typeface="Times New Roman" panose="02020603050405020304" pitchFamily="18" charset="0"/>
                <a:cs typeface="Times New Roman" panose="02020603050405020304" pitchFamily="18" charset="0"/>
              </a:rPr>
              <a:t>პრაქტიკულად არასდროს ვწითლდები</a:t>
            </a:r>
            <a:r>
              <a:rPr lang="ka-GE" sz="1200" dirty="0">
                <a:latin typeface="Times New Roman" panose="02020603050405020304" pitchFamily="18" charset="0"/>
                <a:ea typeface="Times New Roman" panose="02020603050405020304" pitchFamily="18" charset="0"/>
              </a:rPr>
              <a:t>.</a:t>
            </a:r>
            <a:br>
              <a:rPr lang="ka-GE" sz="1200" dirty="0">
                <a:latin typeface="Times New Roman" panose="02020603050405020304" pitchFamily="18" charset="0"/>
                <a:ea typeface="Times New Roman" panose="02020603050405020304" pitchFamily="18" charset="0"/>
              </a:rPr>
            </a:br>
            <a:r>
              <a:rPr lang="ka-GE" sz="1200" dirty="0">
                <a:latin typeface="Times New Roman" panose="02020603050405020304" pitchFamily="18" charset="0"/>
                <a:ea typeface="Times New Roman" panose="02020603050405020304" pitchFamily="18" charset="0"/>
              </a:rPr>
              <a:t>50. </a:t>
            </a:r>
            <a:r>
              <a:rPr lang="ka-GE" sz="1200" dirty="0">
                <a:ea typeface="Times New Roman" panose="02020603050405020304" pitchFamily="18" charset="0"/>
                <a:cs typeface="Times New Roman" panose="02020603050405020304" pitchFamily="18" charset="0"/>
              </a:rPr>
              <a:t>მე შემიძლია მშვიდად დავიძინო ნებისმიერი </a:t>
            </a:r>
            <a:r>
              <a:rPr lang="ka-GE" sz="1200" dirty="0" err="1">
                <a:ea typeface="Times New Roman" panose="02020603050405020304" pitchFamily="18" charset="0"/>
                <a:cs typeface="Times New Roman" panose="02020603050405020304" pitchFamily="18" charset="0"/>
              </a:rPr>
              <a:t>უსამოვნების</a:t>
            </a:r>
            <a:r>
              <a:rPr lang="ka-GE" sz="1200" dirty="0">
                <a:ea typeface="Times New Roman" panose="02020603050405020304" pitchFamily="18" charset="0"/>
                <a:cs typeface="Times New Roman" panose="02020603050405020304" pitchFamily="18" charset="0"/>
              </a:rPr>
              <a:t> შემდეგ</a:t>
            </a:r>
            <a:br>
              <a:rPr lang="ka-GE" sz="1200" dirty="0">
                <a:latin typeface="Times New Roman" panose="02020603050405020304" pitchFamily="18" charset="0"/>
                <a:ea typeface="Times New Roman" panose="02020603050405020304" pitchFamily="18" charset="0"/>
              </a:rPr>
            </a:br>
            <a:r>
              <a:rPr lang="ka-GE" sz="1200" dirty="0">
                <a:ea typeface="Times New Roman" panose="02020603050405020304" pitchFamily="18" charset="0"/>
                <a:cs typeface="Times New Roman" panose="02020603050405020304" pitchFamily="18" charset="0"/>
              </a:rPr>
              <a:t>მონაცემების დამუშავებისთვის საჭიროა:</a:t>
            </a:r>
            <a:r>
              <a:rPr lang="ka-GE" sz="1200" dirty="0">
                <a:latin typeface="Times New Roman" panose="02020603050405020304" pitchFamily="18" charset="0"/>
                <a:ea typeface="Times New Roman" panose="02020603050405020304" pitchFamily="18" charset="0"/>
              </a:rPr>
              <a:t> </a:t>
            </a:r>
            <a:br>
              <a:rPr lang="ka-GE" sz="1200" dirty="0">
                <a:latin typeface="Times New Roman" panose="02020603050405020304" pitchFamily="18" charset="0"/>
                <a:ea typeface="Times New Roman" panose="02020603050405020304" pitchFamily="18" charset="0"/>
              </a:rPr>
            </a:br>
            <a:r>
              <a:rPr lang="ka-GE" sz="1200" dirty="0">
                <a:latin typeface="Times New Roman" panose="02020603050405020304" pitchFamily="18" charset="0"/>
                <a:ea typeface="Times New Roman" panose="02020603050405020304" pitchFamily="18" charset="0"/>
              </a:rPr>
              <a:t>• </a:t>
            </a:r>
            <a:r>
              <a:rPr lang="ka-GE" sz="1200" dirty="0">
                <a:ea typeface="Times New Roman" panose="02020603050405020304" pitchFamily="18" charset="0"/>
                <a:cs typeface="Times New Roman" panose="02020603050405020304" pitchFamily="18" charset="0"/>
              </a:rPr>
              <a:t>დავითვალოთ  პასუხების რაოდენობა „დიახ“ 1 დან 37 მდე;</a:t>
            </a:r>
            <a:br>
              <a:rPr lang="ka-GE" sz="1200" dirty="0">
                <a:latin typeface="Times New Roman" panose="02020603050405020304" pitchFamily="18" charset="0"/>
                <a:ea typeface="Times New Roman" panose="02020603050405020304" pitchFamily="18" charset="0"/>
              </a:rPr>
            </a:br>
            <a:r>
              <a:rPr lang="ka-GE" sz="1200" dirty="0">
                <a:latin typeface="Times New Roman" panose="02020603050405020304" pitchFamily="18" charset="0"/>
                <a:ea typeface="Times New Roman" panose="02020603050405020304" pitchFamily="18" charset="0"/>
              </a:rPr>
              <a:t>• </a:t>
            </a:r>
            <a:r>
              <a:rPr lang="ka-GE" sz="1200" dirty="0">
                <a:ea typeface="Times New Roman" panose="02020603050405020304" pitchFamily="18" charset="0"/>
                <a:cs typeface="Times New Roman" panose="02020603050405020304" pitchFamily="18" charset="0"/>
              </a:rPr>
              <a:t>დავითვალოთ პასუხების რაოდენობა „არა“ 38 დან 50 მდე;</a:t>
            </a:r>
            <a:br>
              <a:rPr lang="ka-GE" sz="1200" dirty="0">
                <a:latin typeface="Times New Roman" panose="02020603050405020304" pitchFamily="18" charset="0"/>
                <a:ea typeface="Times New Roman" panose="02020603050405020304" pitchFamily="18" charset="0"/>
              </a:rPr>
            </a:br>
            <a:r>
              <a:rPr lang="ka-GE" sz="1200" dirty="0">
                <a:latin typeface="Times New Roman" panose="02020603050405020304" pitchFamily="18" charset="0"/>
                <a:ea typeface="Times New Roman" panose="02020603050405020304" pitchFamily="18" charset="0"/>
              </a:rPr>
              <a:t>• </a:t>
            </a:r>
            <a:r>
              <a:rPr lang="ka-GE" sz="1200" dirty="0">
                <a:ea typeface="Times New Roman" panose="02020603050405020304" pitchFamily="18" charset="0"/>
                <a:cs typeface="Times New Roman" panose="02020603050405020304" pitchFamily="18" charset="0"/>
              </a:rPr>
              <a:t>დავითვალოთ პასუხების </a:t>
            </a:r>
            <a:r>
              <a:rPr lang="ka-GE" sz="1200" dirty="0" err="1">
                <a:ea typeface="Times New Roman" panose="02020603050405020304" pitchFamily="18" charset="0"/>
                <a:cs typeface="Times New Roman" panose="02020603050405020304" pitchFamily="18" charset="0"/>
              </a:rPr>
              <a:t>რაოდენპბა</a:t>
            </a:r>
            <a:r>
              <a:rPr lang="ka-GE" sz="1200" dirty="0">
                <a:ea typeface="Times New Roman" panose="02020603050405020304" pitchFamily="18" charset="0"/>
                <a:cs typeface="Times New Roman" panose="02020603050405020304" pitchFamily="18" charset="0"/>
              </a:rPr>
              <a:t> „არ ვიცი“ მთლიან </a:t>
            </a:r>
            <a:r>
              <a:rPr lang="ka-GE" sz="1200" dirty="0" err="1">
                <a:ea typeface="Times New Roman" panose="02020603050405020304" pitchFamily="18" charset="0"/>
                <a:cs typeface="Times New Roman" panose="02020603050405020304" pitchFamily="18" charset="0"/>
              </a:rPr>
              <a:t>თესტში</a:t>
            </a:r>
            <a:r>
              <a:rPr lang="ka-GE" sz="1200" dirty="0">
                <a:ea typeface="Times New Roman" panose="02020603050405020304" pitchFamily="18" charset="0"/>
                <a:cs typeface="Times New Roman" panose="02020603050405020304" pitchFamily="18" charset="0"/>
              </a:rPr>
              <a:t> და გავყოთ 2- ზე;</a:t>
            </a:r>
            <a:br>
              <a:rPr lang="ka-GE" sz="1200" dirty="0">
                <a:latin typeface="Times New Roman" panose="02020603050405020304" pitchFamily="18" charset="0"/>
                <a:ea typeface="Times New Roman" panose="02020603050405020304" pitchFamily="18" charset="0"/>
              </a:rPr>
            </a:br>
            <a:r>
              <a:rPr lang="ka-GE" sz="1200" dirty="0">
                <a:latin typeface="Times New Roman" panose="02020603050405020304" pitchFamily="18" charset="0"/>
                <a:ea typeface="Times New Roman" panose="02020603050405020304" pitchFamily="18" charset="0"/>
              </a:rPr>
              <a:t>• </a:t>
            </a:r>
            <a:r>
              <a:rPr lang="ka-GE" sz="1200" dirty="0">
                <a:ea typeface="Times New Roman" panose="02020603050405020304" pitchFamily="18" charset="0"/>
                <a:cs typeface="Times New Roman" panose="02020603050405020304" pitchFamily="18" charset="0"/>
              </a:rPr>
              <a:t>დავაჯამოთ მიღებული შედეგები</a:t>
            </a:r>
            <a:r>
              <a:rPr lang="ka-GE" sz="1200" dirty="0">
                <a:latin typeface="Times New Roman" panose="02020603050405020304" pitchFamily="18" charset="0"/>
                <a:ea typeface="Times New Roman" panose="02020603050405020304" pitchFamily="18" charset="0"/>
              </a:rPr>
              <a:t>.</a:t>
            </a:r>
            <a:endParaRPr lang="en-US" sz="1200" dirty="0"/>
          </a:p>
        </p:txBody>
      </p:sp>
    </p:spTree>
    <p:extLst>
      <p:ext uri="{BB962C8B-B14F-4D97-AF65-F5344CB8AC3E}">
        <p14:creationId xmlns:p14="http://schemas.microsoft.com/office/powerpoint/2010/main" val="2534271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2D6E977B-8588-4DBA-952C-15A23A530FA0}"/>
              </a:ext>
            </a:extLst>
          </p:cNvPr>
          <p:cNvPicPr>
            <a:picLocks noGrp="1"/>
          </p:cNvPicPr>
          <p:nvPr>
            <p:ph type="pic" idx="1"/>
          </p:nvPr>
        </p:nvPicPr>
        <p:blipFill>
          <a:blip r:embed="rId2">
            <a:extLst>
              <a:ext uri="{28A0092B-C50C-407E-A947-70E740481C1C}">
                <a14:useLocalDpi xmlns:a14="http://schemas.microsoft.com/office/drawing/2010/main" val="0"/>
              </a:ext>
            </a:extLst>
          </a:blip>
          <a:srcRect t="14121" b="14121"/>
          <a:stretch>
            <a:fillRect/>
          </a:stretch>
        </p:blipFill>
        <p:spPr bwMode="auto">
          <a:xfrm>
            <a:off x="4144296" y="324465"/>
            <a:ext cx="8047704" cy="5043948"/>
          </a:xfrm>
          <a:prstGeom prst="rect">
            <a:avLst/>
          </a:prstGeom>
          <a:noFill/>
          <a:ln>
            <a:noFill/>
          </a:ln>
        </p:spPr>
      </p:pic>
      <p:sp>
        <p:nvSpPr>
          <p:cNvPr id="4" name="Text Placeholder 3">
            <a:extLst>
              <a:ext uri="{FF2B5EF4-FFF2-40B4-BE49-F238E27FC236}">
                <a16:creationId xmlns:a16="http://schemas.microsoft.com/office/drawing/2014/main" id="{C18DBF88-2FCD-472D-B35F-7C4FF6FF1DF2}"/>
              </a:ext>
            </a:extLst>
          </p:cNvPr>
          <p:cNvSpPr>
            <a:spLocks noGrp="1"/>
          </p:cNvSpPr>
          <p:nvPr>
            <p:ph type="body" sz="half" idx="2"/>
          </p:nvPr>
        </p:nvSpPr>
        <p:spPr>
          <a:xfrm>
            <a:off x="147484" y="-176980"/>
            <a:ext cx="4468761" cy="7034980"/>
          </a:xfrm>
        </p:spPr>
        <p:txBody>
          <a:bodyPr>
            <a:normAutofit fontScale="25000" lnSpcReduction="20000"/>
          </a:bodyPr>
          <a:lstStyle/>
          <a:p>
            <a:r>
              <a:rPr lang="ka-GE" sz="7200" b="1" dirty="0"/>
              <a:t>100 გამოკითხულიდან:</a:t>
            </a:r>
          </a:p>
          <a:p>
            <a:r>
              <a:rPr lang="ka-GE" sz="7200" dirty="0"/>
              <a:t>1. ჩვეულებრივ, გაწონასწორებულ და კარგი განწყობაზე ვარ 51%	</a:t>
            </a:r>
          </a:p>
          <a:p>
            <a:r>
              <a:rPr lang="ka-GE" sz="7200" dirty="0"/>
              <a:t>2.ზღვაში ყოფნის დროს თითქმის მუდმივად განვიცდი შფოთვას მოსალოდნელ საფრთხესთან დაკავშირებით  3%</a:t>
            </a:r>
          </a:p>
          <a:p>
            <a:r>
              <a:rPr lang="ka-GE" sz="7200" dirty="0"/>
              <a:t>3.როგორც წესი, მე ვმუშაობ დიდი დაძაბულობის პირობებში 6%	</a:t>
            </a:r>
          </a:p>
          <a:p>
            <a:r>
              <a:rPr lang="ka-GE" sz="7200" dirty="0"/>
              <a:t>4.ჩემს მეგობრებთან შედარებით მე ვთვლი, რომ ვარ მამაცი	10%	</a:t>
            </a:r>
          </a:p>
          <a:p>
            <a:r>
              <a:rPr lang="ka-GE" sz="7200" dirty="0"/>
              <a:t>5.მე არ მიჩქარდება გული, როდესაც ველი რაღაც ახალს ანდა რთულს  9%</a:t>
            </a:r>
          </a:p>
          <a:p>
            <a:r>
              <a:rPr lang="ka-GE" sz="7200" dirty="0"/>
              <a:t>6.გემზე მსახურება ჩემთვის თითქმის ყოველთვის დაკავშირებულია </a:t>
            </a:r>
          </a:p>
          <a:p>
            <a:r>
              <a:rPr lang="ka-GE" sz="7200" dirty="0"/>
              <a:t> უჩვეულო დაძაბულობასთან 3%	</a:t>
            </a:r>
          </a:p>
          <a:p>
            <a:r>
              <a:rPr lang="ka-GE" sz="7200" dirty="0"/>
              <a:t>7.ჩემთვის ძალიან რთულია საკუთარ მოვალეობებზე კონცენტრაცია</a:t>
            </a:r>
          </a:p>
          <a:p>
            <a:r>
              <a:rPr lang="ka-GE" sz="7200" dirty="0"/>
              <a:t> ვახტზე ყოფნის დროს 7%		</a:t>
            </a:r>
          </a:p>
          <a:p>
            <a:r>
              <a:rPr lang="ka-GE" sz="7200" dirty="0"/>
              <a:t>8.განვიცდი კონცენტრაციის სირთულეს სწავლების, მეცადინეობის და</a:t>
            </a:r>
          </a:p>
          <a:p>
            <a:r>
              <a:rPr lang="ka-GE" sz="7200" dirty="0"/>
              <a:t> ვარჯიშის დროს 5%		</a:t>
            </a:r>
          </a:p>
          <a:p>
            <a:r>
              <a:rPr lang="ka-GE" sz="7200" dirty="0"/>
              <a:t>9.ვახტის  შემდეგ მე  ძნელად ვიძინებ2%</a:t>
            </a:r>
          </a:p>
          <a:p>
            <a:r>
              <a:rPr lang="ka-GE" sz="7200" dirty="0"/>
              <a:t>10.მე ხშირად ვარ გაურკვეველ მდგომარეობაში  4%		</a:t>
            </a:r>
            <a:r>
              <a:rPr lang="ka-GE" sz="6400" dirty="0"/>
              <a:t>					</a:t>
            </a:r>
          </a:p>
          <a:p>
            <a:endParaRPr lang="ka-GE" dirty="0"/>
          </a:p>
          <a:p>
            <a:endParaRPr lang="en-US" dirty="0"/>
          </a:p>
          <a:p>
            <a:endParaRPr lang="en-US" dirty="0"/>
          </a:p>
        </p:txBody>
      </p:sp>
    </p:spTree>
    <p:extLst>
      <p:ext uri="{BB962C8B-B14F-4D97-AF65-F5344CB8AC3E}">
        <p14:creationId xmlns:p14="http://schemas.microsoft.com/office/powerpoint/2010/main" val="184130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7946A-359C-496E-9070-79BD743C1DE0}"/>
              </a:ext>
            </a:extLst>
          </p:cNvPr>
          <p:cNvSpPr>
            <a:spLocks noGrp="1"/>
          </p:cNvSpPr>
          <p:nvPr>
            <p:ph type="title"/>
          </p:nvPr>
        </p:nvSpPr>
        <p:spPr>
          <a:xfrm>
            <a:off x="838200" y="365125"/>
            <a:ext cx="10680290" cy="1460500"/>
          </a:xfrm>
        </p:spPr>
        <p:txBody>
          <a:bodyPr>
            <a:noAutofit/>
          </a:bodyPr>
          <a:lstStyle/>
          <a:p>
            <a:r>
              <a:rPr lang="ka-GE" sz="2800" dirty="0"/>
              <a:t>ჩატარებული კვლევის  შედეგების მიხედვით, აკადემიის სტუდენტებში გამოიკვეთა სუსტი  და ზომიერი </a:t>
            </a:r>
            <a:r>
              <a:rPr lang="ka-GE" sz="3200" dirty="0"/>
              <a:t>ფსიქოლოგიური  დაძაბულობის დიაპაზონი.</a:t>
            </a:r>
            <a:endParaRPr lang="en-US" sz="3200" dirty="0"/>
          </a:p>
        </p:txBody>
      </p:sp>
      <p:pic>
        <p:nvPicPr>
          <p:cNvPr id="5" name="Content Placeholder 4">
            <a:extLst>
              <a:ext uri="{FF2B5EF4-FFF2-40B4-BE49-F238E27FC236}">
                <a16:creationId xmlns:a16="http://schemas.microsoft.com/office/drawing/2014/main" id="{3F3CB0BE-709C-472F-A720-F0AF865415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31690" y="2000863"/>
            <a:ext cx="8377084" cy="4359275"/>
          </a:xfrm>
        </p:spPr>
      </p:pic>
    </p:spTree>
    <p:extLst>
      <p:ext uri="{BB962C8B-B14F-4D97-AF65-F5344CB8AC3E}">
        <p14:creationId xmlns:p14="http://schemas.microsoft.com/office/powerpoint/2010/main" val="13428086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FA50CE1-6854-46FD-9D9D-6E043B1C149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474542" y="457200"/>
            <a:ext cx="5560142" cy="4439265"/>
          </a:xfrm>
        </p:spPr>
      </p:pic>
      <p:sp>
        <p:nvSpPr>
          <p:cNvPr id="4" name="Text Placeholder 3">
            <a:extLst>
              <a:ext uri="{FF2B5EF4-FFF2-40B4-BE49-F238E27FC236}">
                <a16:creationId xmlns:a16="http://schemas.microsoft.com/office/drawing/2014/main" id="{8A489631-A287-4C84-9DC9-9D2AEB3D90EE}"/>
              </a:ext>
            </a:extLst>
          </p:cNvPr>
          <p:cNvSpPr>
            <a:spLocks noGrp="1"/>
          </p:cNvSpPr>
          <p:nvPr>
            <p:ph type="body" sz="half" idx="2"/>
          </p:nvPr>
        </p:nvSpPr>
        <p:spPr>
          <a:xfrm>
            <a:off x="0" y="206477"/>
            <a:ext cx="6238568" cy="5515897"/>
          </a:xfrm>
        </p:spPr>
        <p:txBody>
          <a:bodyPr>
            <a:normAutofit fontScale="47500" lnSpcReduction="20000"/>
          </a:bodyPr>
          <a:lstStyle/>
          <a:p>
            <a:pPr algn="just"/>
            <a:r>
              <a:rPr lang="ka-GE" sz="2900" dirty="0"/>
              <a:t>სამუშაო სტრესისაგან დაძლევის გზები საზღვაო სფეროს ფსიქოლოგიაში მრავალმხრივია. განსაკუთრებით, მნიშვნელოვანია შორეული ნაოსნობის პერიოდში ეკიპაჟის წევრების ფიზიკური აქტივობით დაკავება, რეგულარული, ყოველდღიური ვარჯიშისა და წვრთნების შესრულება. ასევე, აქტუალურია, გემის  მეთაურების უშუალო ქმედებები  პირადი შემადგენლობის ფსიქიკური  მდგომარეობების </a:t>
            </a:r>
            <a:r>
              <a:rPr lang="ka-GE" sz="2900" dirty="0" err="1"/>
              <a:t>ფსიქოჰიგიენასა</a:t>
            </a:r>
            <a:r>
              <a:rPr lang="ka-GE" sz="2900" dirty="0"/>
              <a:t> და </a:t>
            </a:r>
            <a:r>
              <a:rPr lang="ka-GE" sz="2900" dirty="0" err="1"/>
              <a:t>ფსიქოპროფილაქტიკასთან</a:t>
            </a:r>
            <a:r>
              <a:rPr lang="ka-GE" sz="2900" dirty="0"/>
              <a:t> დაკავშირებული ღონისძიებების განხორციელების პროცესში. დიდი მნიშვნელობა ენიჭება ასევე გემზე არსებული წესრიგის გამყარებას  და დისციპლინის დაცვას, ეკიპაჟის წევრთა  შორის  სამსახურეობრივი ურთიერთდამოკიდებულებების დანერგვას,  ეფექტური კომუნიკაციისა და ფსიქოლოგიური თავსებადობის განვითარებას.  სამუშაო პირობებისა და დასვენების გაუმჯობესებას, დადებითი ინდივიდუალური და კოლექტიური გრძნობებისა და განწყობის ჩამოყალიბებას.    ფსიქოლოგიური ღონისძიებების განხორციელება მიმართული უნდა იყოს მწვავე ფსიქოგენური ფაქტორების  მოხსნაზე, ეკიპაჟში წარმოქმნილი რთული სიტუაციების გადასაჭრელად გამოყენებული უნდა იყოს  ქმედითი, რაციონალური საშუალებები,  უნდა მოხდეს ზოგიერთი მეზღვაურის მხრიდან გამოვლენილი აფექტური რეაქციების შედეგებისა და უეცარი ისტერიული ქცევების შეფასება. ინდივიდუალური ფსიქოთერაპიის ყველაზე ეფექტური საშუალებებია საუბარი, განმარტება, პერსონალური დავალება, გემის საზოგადოებრივ ცხოვრებაში აქტიური ჩართვა.  ჯგუფური ფსიქოთერაპია ძირითადად იმართება კოლექტიური გასაუბრებების ფორმით. მისი კერძო ამოცანები შეიძლება შესრულდეს ორგანიზებული დასვენების მიზანმიმართული ჩატარებით.   ამგვარი ქმედითი ღონისძიებების გატარება ხელს  შეუწყობს შორეული ნაოსნობის პერიოდში მეზღვაურთა შორის სამუშაო სტრესის შესუსტებას და გემზე ჯანსაღი ფსიქოლოგიური კლიმატის ჩამოყალიბებას. </a:t>
            </a:r>
            <a:endParaRPr lang="en-US" sz="2900" dirty="0"/>
          </a:p>
          <a:p>
            <a:pPr algn="just"/>
            <a:r>
              <a:rPr lang="ka-GE" sz="2900" dirty="0"/>
              <a:t> </a:t>
            </a:r>
            <a:endParaRPr lang="en-US" sz="2900" dirty="0"/>
          </a:p>
          <a:p>
            <a:pPr algn="just"/>
            <a:r>
              <a:rPr lang="ka-GE" sz="2900" dirty="0"/>
              <a:t> </a:t>
            </a:r>
            <a:endParaRPr lang="en-US" sz="2900" dirty="0"/>
          </a:p>
          <a:p>
            <a:endParaRPr lang="en-US" dirty="0"/>
          </a:p>
        </p:txBody>
      </p:sp>
    </p:spTree>
    <p:extLst>
      <p:ext uri="{BB962C8B-B14F-4D97-AF65-F5344CB8AC3E}">
        <p14:creationId xmlns:p14="http://schemas.microsoft.com/office/powerpoint/2010/main" val="2655015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0A59A-BA68-4FB0-AD3F-BA0595254864}"/>
              </a:ext>
            </a:extLst>
          </p:cNvPr>
          <p:cNvSpPr>
            <a:spLocks noGrp="1"/>
          </p:cNvSpPr>
          <p:nvPr>
            <p:ph type="title"/>
          </p:nvPr>
        </p:nvSpPr>
        <p:spPr>
          <a:xfrm>
            <a:off x="1364566" y="0"/>
            <a:ext cx="10592972" cy="1125415"/>
          </a:xfrm>
        </p:spPr>
        <p:txBody>
          <a:bodyPr>
            <a:normAutofit/>
          </a:bodyPr>
          <a:lstStyle/>
          <a:p>
            <a:r>
              <a:rPr lang="ka-GE" sz="2000" b="1" dirty="0"/>
              <a:t>იაპონელი ფსიქოთერაპევტის, ფსიქოლოგიის დოქტორის </a:t>
            </a:r>
            <a:r>
              <a:rPr lang="ka-GE" sz="2000" b="1" dirty="0" err="1"/>
              <a:t>აკიოში</a:t>
            </a:r>
            <a:r>
              <a:rPr lang="ka-GE" sz="2000" b="1" dirty="0"/>
              <a:t> </a:t>
            </a:r>
            <a:r>
              <a:rPr lang="ka-GE" sz="2000" b="1" dirty="0" err="1"/>
              <a:t>კიტაოკას</a:t>
            </a:r>
            <a:r>
              <a:rPr lang="ka-GE" sz="2000" b="1" dirty="0"/>
              <a:t> ილუზიური  ანიმაცია, რომლითაც  შეგვიძლია დავადგინოთ ადამიანის ფსიქოლოგიური მდგომარეობა სამუშაო სტრესის პირობებში</a:t>
            </a:r>
            <a:endParaRPr lang="en-US" sz="2000" b="1" dirty="0"/>
          </a:p>
        </p:txBody>
      </p:sp>
      <p:pic>
        <p:nvPicPr>
          <p:cNvPr id="5" name="Content Placeholder 4">
            <a:extLst>
              <a:ext uri="{FF2B5EF4-FFF2-40B4-BE49-F238E27FC236}">
                <a16:creationId xmlns:a16="http://schemas.microsoft.com/office/drawing/2014/main" id="{013A7674-422E-4C44-9FAF-58D13A839DA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21502" y="1125414"/>
            <a:ext cx="7033846" cy="5542671"/>
          </a:xfrm>
        </p:spPr>
      </p:pic>
    </p:spTree>
    <p:extLst>
      <p:ext uri="{BB962C8B-B14F-4D97-AF65-F5344CB8AC3E}">
        <p14:creationId xmlns:p14="http://schemas.microsoft.com/office/powerpoint/2010/main" val="2101303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8DE99-C2F0-4BFD-B9FE-85814B7B6283}"/>
              </a:ext>
            </a:extLst>
          </p:cNvPr>
          <p:cNvSpPr>
            <a:spLocks noGrp="1"/>
          </p:cNvSpPr>
          <p:nvPr>
            <p:ph type="title"/>
          </p:nvPr>
        </p:nvSpPr>
        <p:spPr>
          <a:xfrm>
            <a:off x="1002890" y="365125"/>
            <a:ext cx="10350910" cy="5165520"/>
          </a:xfrm>
        </p:spPr>
        <p:txBody>
          <a:bodyPr/>
          <a:lstStyle/>
          <a:p>
            <a:pPr algn="ctr"/>
            <a:br>
              <a:rPr lang="ka-GE" dirty="0"/>
            </a:br>
            <a:br>
              <a:rPr lang="ka-GE" dirty="0"/>
            </a:br>
            <a:br>
              <a:rPr lang="ka-GE" dirty="0"/>
            </a:br>
            <a:r>
              <a:rPr lang="ka-GE"/>
              <a:t>        </a:t>
            </a:r>
            <a:r>
              <a:rPr lang="ka-GE" sz="4400" b="1" dirty="0"/>
              <a:t>გმადლობთ ყურადღებისათვის!</a:t>
            </a:r>
            <a:endParaRPr lang="en-US" sz="4400" b="1" dirty="0"/>
          </a:p>
        </p:txBody>
      </p:sp>
    </p:spTree>
    <p:extLst>
      <p:ext uri="{BB962C8B-B14F-4D97-AF65-F5344CB8AC3E}">
        <p14:creationId xmlns:p14="http://schemas.microsoft.com/office/powerpoint/2010/main" val="38148525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83C59-7271-4E48-AC5F-92F49717A62D}"/>
              </a:ext>
            </a:extLst>
          </p:cNvPr>
          <p:cNvSpPr>
            <a:spLocks noGrp="1"/>
          </p:cNvSpPr>
          <p:nvPr>
            <p:ph type="title"/>
          </p:nvPr>
        </p:nvSpPr>
        <p:spPr>
          <a:xfrm>
            <a:off x="678426" y="766916"/>
            <a:ext cx="10675374" cy="923772"/>
          </a:xfrm>
        </p:spPr>
        <p:txBody>
          <a:bodyPr>
            <a:noAutofit/>
          </a:bodyPr>
          <a:lstStyle/>
          <a:p>
            <a:r>
              <a:rPr lang="ru-RU" sz="2400" dirty="0" err="1"/>
              <a:t>ცნება</a:t>
            </a:r>
            <a:r>
              <a:rPr lang="ru-RU" sz="2400" dirty="0"/>
              <a:t> “</a:t>
            </a:r>
            <a:r>
              <a:rPr lang="ru-RU" sz="2400" dirty="0" err="1"/>
              <a:t>სტრესი</a:t>
            </a:r>
            <a:r>
              <a:rPr lang="ru-RU" sz="2400" dirty="0"/>
              <a:t>’’, </a:t>
            </a:r>
            <a:r>
              <a:rPr lang="ru-RU" sz="2400" dirty="0" err="1"/>
              <a:t>პირველად</a:t>
            </a:r>
            <a:r>
              <a:rPr lang="ru-RU" sz="2400" dirty="0"/>
              <a:t> </a:t>
            </a:r>
            <a:r>
              <a:rPr lang="ru-RU" sz="2400" dirty="0" err="1"/>
              <a:t>კანადელმა</a:t>
            </a:r>
            <a:r>
              <a:rPr lang="ru-RU" sz="2400" dirty="0"/>
              <a:t> </a:t>
            </a:r>
            <a:r>
              <a:rPr lang="ru-RU" sz="2400" dirty="0" err="1"/>
              <a:t>ფიზიოლოგმა</a:t>
            </a:r>
            <a:r>
              <a:rPr lang="ru-RU" sz="2400" dirty="0"/>
              <a:t> </a:t>
            </a:r>
            <a:r>
              <a:rPr lang="ru-RU" sz="2400" dirty="0" err="1"/>
              <a:t>ჰანს</a:t>
            </a:r>
            <a:r>
              <a:rPr lang="ru-RU" sz="2400" dirty="0"/>
              <a:t> </a:t>
            </a:r>
            <a:r>
              <a:rPr lang="ru-RU" sz="2400" dirty="0" err="1"/>
              <a:t>სელიემ</a:t>
            </a:r>
            <a:r>
              <a:rPr lang="ru-RU" sz="2400" dirty="0"/>
              <a:t> </a:t>
            </a:r>
            <a:r>
              <a:rPr lang="ru-RU" sz="2400" dirty="0" err="1"/>
              <a:t>განიხილა</a:t>
            </a:r>
            <a:r>
              <a:rPr lang="ru-RU" sz="2400" dirty="0"/>
              <a:t>. </a:t>
            </a:r>
            <a:r>
              <a:rPr lang="ru-RU" sz="2400" dirty="0" err="1"/>
              <a:t>მისი</a:t>
            </a:r>
            <a:r>
              <a:rPr lang="ru-RU" sz="2400" dirty="0"/>
              <a:t> </a:t>
            </a:r>
            <a:r>
              <a:rPr lang="ru-RU" sz="2400" dirty="0" err="1"/>
              <a:t>აზრით</a:t>
            </a:r>
            <a:r>
              <a:rPr lang="ru-RU" sz="2400" dirty="0"/>
              <a:t>, </a:t>
            </a:r>
            <a:r>
              <a:rPr lang="ru-RU" sz="2400" dirty="0" err="1"/>
              <a:t>სტრესი</a:t>
            </a:r>
            <a:r>
              <a:rPr lang="ru-RU" sz="2400" dirty="0"/>
              <a:t> </a:t>
            </a:r>
            <a:r>
              <a:rPr lang="ru-RU" sz="2400" dirty="0" err="1"/>
              <a:t>არის</a:t>
            </a:r>
            <a:r>
              <a:rPr lang="ru-RU" sz="2400" dirty="0"/>
              <a:t> </a:t>
            </a:r>
            <a:r>
              <a:rPr lang="ru-RU" sz="2400" dirty="0" err="1"/>
              <a:t>სხეულის</a:t>
            </a:r>
            <a:r>
              <a:rPr lang="ru-RU" sz="2400" dirty="0"/>
              <a:t> </a:t>
            </a:r>
            <a:r>
              <a:rPr lang="ru-RU" sz="2400" dirty="0" err="1"/>
              <a:t>არასპეციფიკური</a:t>
            </a:r>
            <a:r>
              <a:rPr lang="ru-RU" sz="2400" dirty="0"/>
              <a:t> </a:t>
            </a:r>
            <a:r>
              <a:rPr lang="ru-RU" sz="2400" dirty="0" err="1"/>
              <a:t>პასუხი</a:t>
            </a:r>
            <a:r>
              <a:rPr lang="ru-RU" sz="2400" dirty="0"/>
              <a:t> </a:t>
            </a:r>
            <a:r>
              <a:rPr lang="ru-RU" sz="2400" dirty="0" err="1"/>
              <a:t>გარემოს</a:t>
            </a:r>
            <a:r>
              <a:rPr lang="ru-RU" sz="2400" dirty="0"/>
              <a:t> </a:t>
            </a:r>
            <a:r>
              <a:rPr lang="ru-RU" sz="2400" dirty="0" err="1"/>
              <a:t>ნებისმიერ</a:t>
            </a:r>
            <a:r>
              <a:rPr lang="ru-RU" sz="2400" dirty="0"/>
              <a:t> </a:t>
            </a:r>
            <a:r>
              <a:rPr lang="ru-RU" sz="2400" dirty="0" err="1"/>
              <a:t>იმ</a:t>
            </a:r>
            <a:r>
              <a:rPr lang="ru-RU" sz="2400" dirty="0"/>
              <a:t> </a:t>
            </a:r>
            <a:r>
              <a:rPr lang="ka-GE" sz="2400" dirty="0" err="1"/>
              <a:t>პროცესებ</a:t>
            </a:r>
            <a:r>
              <a:rPr lang="ru-RU" sz="2400" dirty="0" err="1"/>
              <a:t>თან</a:t>
            </a:r>
            <a:r>
              <a:rPr lang="ru-RU" sz="2400" dirty="0"/>
              <a:t>, </a:t>
            </a:r>
            <a:r>
              <a:rPr lang="ru-RU" sz="2400" dirty="0" err="1"/>
              <a:t>რომელიც</a:t>
            </a:r>
            <a:r>
              <a:rPr lang="ru-RU" sz="2400" dirty="0"/>
              <a:t> </a:t>
            </a:r>
            <a:r>
              <a:rPr lang="ru-RU" sz="2400" dirty="0" err="1"/>
              <a:t>ადაპტაციას</a:t>
            </a:r>
            <a:r>
              <a:rPr lang="ru-RU" sz="2400" dirty="0"/>
              <a:t> </a:t>
            </a:r>
            <a:r>
              <a:rPr lang="ru-RU" sz="2400" dirty="0" err="1"/>
              <a:t>მოითხოვს</a:t>
            </a:r>
            <a:r>
              <a:rPr lang="ru-RU" sz="2400" dirty="0"/>
              <a:t>. </a:t>
            </a:r>
            <a:r>
              <a:rPr lang="ka-GE" sz="2400" dirty="0"/>
              <a:t>ის </a:t>
            </a:r>
            <a:r>
              <a:rPr lang="ru-RU" sz="2400" dirty="0" err="1"/>
              <a:t>ორგანიზმის</a:t>
            </a:r>
            <a:r>
              <a:rPr lang="ru-RU" sz="2400" dirty="0"/>
              <a:t> </a:t>
            </a:r>
            <a:r>
              <a:rPr lang="ru-RU" sz="2400" dirty="0" err="1"/>
              <a:t>ცხოველქმედებ</a:t>
            </a:r>
            <a:r>
              <a:rPr lang="ka-GE" sz="2400" dirty="0"/>
              <a:t>ა</a:t>
            </a:r>
            <a:r>
              <a:rPr lang="ru-RU" sz="2400" dirty="0"/>
              <a:t>ს</a:t>
            </a:r>
            <a:r>
              <a:rPr lang="ka-GE" sz="2400" dirty="0"/>
              <a:t>ა და   </a:t>
            </a:r>
            <a:r>
              <a:rPr lang="ru-RU" sz="2400" dirty="0" err="1"/>
              <a:t>გარე</a:t>
            </a:r>
            <a:r>
              <a:rPr lang="ru-RU" sz="2400" dirty="0"/>
              <a:t> </a:t>
            </a:r>
            <a:r>
              <a:rPr lang="ru-RU" sz="2400" dirty="0" err="1"/>
              <a:t>სამყაროში</a:t>
            </a:r>
            <a:r>
              <a:rPr lang="ru-RU" sz="2400" dirty="0"/>
              <a:t> </a:t>
            </a:r>
            <a:r>
              <a:rPr lang="ru-RU" sz="2400" dirty="0" err="1"/>
              <a:t>მიმდინარე</a:t>
            </a:r>
            <a:r>
              <a:rPr lang="ru-RU" sz="2400" dirty="0"/>
              <a:t> </a:t>
            </a:r>
            <a:r>
              <a:rPr lang="ru-RU" sz="2400" dirty="0" err="1"/>
              <a:t>ცვლილებებთან</a:t>
            </a:r>
            <a:r>
              <a:rPr lang="ru-RU" sz="2400" dirty="0"/>
              <a:t> </a:t>
            </a:r>
            <a:r>
              <a:rPr lang="ru-RU" sz="2400" dirty="0" err="1"/>
              <a:t>მორგება</a:t>
            </a:r>
            <a:r>
              <a:rPr lang="ka-GE" sz="2400" dirty="0"/>
              <a:t>ს მიიჩნევს </a:t>
            </a:r>
            <a:r>
              <a:rPr lang="ru-RU" sz="2400" dirty="0" err="1"/>
              <a:t>ფსიქიკის</a:t>
            </a:r>
            <a:r>
              <a:rPr lang="ru-RU" sz="2400" dirty="0"/>
              <a:t> </a:t>
            </a:r>
            <a:r>
              <a:rPr lang="ru-RU" sz="2400" dirty="0" err="1"/>
              <a:t>ერთ-ერთი</a:t>
            </a:r>
            <a:r>
              <a:rPr lang="ru-RU" sz="2400" dirty="0"/>
              <a:t> </a:t>
            </a:r>
            <a:r>
              <a:rPr lang="ru-RU" sz="2400" dirty="0" err="1"/>
              <a:t>უმთავრეს</a:t>
            </a:r>
            <a:r>
              <a:rPr lang="ru-RU" sz="2400" dirty="0"/>
              <a:t> </a:t>
            </a:r>
            <a:r>
              <a:rPr lang="ru-RU" sz="2400" dirty="0" err="1"/>
              <a:t>ფუნქცია</a:t>
            </a:r>
            <a:r>
              <a:rPr lang="ka-GE" sz="2400" dirty="0"/>
              <a:t>დ,  .</a:t>
            </a:r>
            <a:r>
              <a:rPr lang="ru-RU" sz="2400" dirty="0"/>
              <a:t>  </a:t>
            </a:r>
            <a:br>
              <a:rPr lang="en-US" sz="2400" dirty="0"/>
            </a:br>
            <a:endParaRPr lang="en-US" sz="2400" dirty="0"/>
          </a:p>
        </p:txBody>
      </p:sp>
      <p:pic>
        <p:nvPicPr>
          <p:cNvPr id="5" name="Content Placeholder 4">
            <a:extLst>
              <a:ext uri="{FF2B5EF4-FFF2-40B4-BE49-F238E27FC236}">
                <a16:creationId xmlns:a16="http://schemas.microsoft.com/office/drawing/2014/main" id="{FE1F5E9F-99CB-46B6-974C-B7D29138B58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6549" y="2654710"/>
            <a:ext cx="7316974" cy="3672348"/>
          </a:xfrm>
        </p:spPr>
      </p:pic>
    </p:spTree>
    <p:extLst>
      <p:ext uri="{BB962C8B-B14F-4D97-AF65-F5344CB8AC3E}">
        <p14:creationId xmlns:p14="http://schemas.microsoft.com/office/powerpoint/2010/main" val="3997934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E689B12B-4837-4939-9F67-408A5BDC608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78128" y="1268360"/>
            <a:ext cx="6209071" cy="3598607"/>
          </a:xfrm>
        </p:spPr>
      </p:pic>
      <p:sp>
        <p:nvSpPr>
          <p:cNvPr id="4" name="Text Placeholder 3">
            <a:extLst>
              <a:ext uri="{FF2B5EF4-FFF2-40B4-BE49-F238E27FC236}">
                <a16:creationId xmlns:a16="http://schemas.microsoft.com/office/drawing/2014/main" id="{D54799D4-4242-4901-95BD-0EAF584CF3DF}"/>
              </a:ext>
            </a:extLst>
          </p:cNvPr>
          <p:cNvSpPr>
            <a:spLocks noGrp="1"/>
          </p:cNvSpPr>
          <p:nvPr>
            <p:ph type="body" sz="half" idx="2"/>
          </p:nvPr>
        </p:nvSpPr>
        <p:spPr>
          <a:xfrm>
            <a:off x="836612" y="530941"/>
            <a:ext cx="4517053" cy="6209071"/>
          </a:xfrm>
        </p:spPr>
        <p:txBody>
          <a:bodyPr>
            <a:normAutofit fontScale="92500" lnSpcReduction="10000"/>
          </a:bodyPr>
          <a:lstStyle/>
          <a:p>
            <a:r>
              <a:rPr lang="ru-RU" sz="2000" dirty="0" err="1"/>
              <a:t>სამუშაოსთან</a:t>
            </a:r>
            <a:r>
              <a:rPr lang="ru-RU" sz="2000" dirty="0"/>
              <a:t> </a:t>
            </a:r>
            <a:r>
              <a:rPr lang="ru-RU" sz="2000" dirty="0" err="1"/>
              <a:t>დაკავშირებული</a:t>
            </a:r>
            <a:r>
              <a:rPr lang="ru-RU" sz="2000" dirty="0"/>
              <a:t> </a:t>
            </a:r>
            <a:r>
              <a:rPr lang="ru-RU" sz="2000" dirty="0" err="1"/>
              <a:t>სტრესი</a:t>
            </a:r>
            <a:r>
              <a:rPr lang="ru-RU" sz="2000" dirty="0"/>
              <a:t> — „</a:t>
            </a:r>
            <a:r>
              <a:rPr lang="ru-RU" sz="2000" dirty="0" err="1"/>
              <a:t>გლობალური</a:t>
            </a:r>
            <a:r>
              <a:rPr lang="ru-RU" sz="2000" dirty="0"/>
              <a:t> </a:t>
            </a:r>
            <a:r>
              <a:rPr lang="ka-GE" sz="2000" dirty="0"/>
              <a:t>მოვლენაა“  გაეროს ცნობით, „სტრესი ჯანმრთელობასთან დაკავშირებულ ერთ-ერთ ყველაზე სერიოზულ პრობლემად იქცა მე-20 საუკუნეში“. სამუშაოზე მისი არსებობა აშკარად ჩანს. </a:t>
            </a:r>
            <a:r>
              <a:rPr lang="ru-RU" sz="2000" dirty="0" err="1"/>
              <a:t>სტრესი</a:t>
            </a:r>
            <a:r>
              <a:rPr lang="ru-RU" sz="2000" dirty="0"/>
              <a:t> </a:t>
            </a:r>
            <a:r>
              <a:rPr lang="ru-RU" sz="2000" dirty="0" err="1"/>
              <a:t>ადამიანზე</a:t>
            </a:r>
            <a:r>
              <a:rPr lang="ru-RU" sz="2000" dirty="0"/>
              <a:t> </a:t>
            </a:r>
            <a:r>
              <a:rPr lang="ru-RU" sz="2000" dirty="0" err="1"/>
              <a:t>ახდენს</a:t>
            </a:r>
            <a:r>
              <a:rPr lang="ru-RU" sz="2000" dirty="0"/>
              <a:t> </a:t>
            </a:r>
            <a:r>
              <a:rPr lang="ru-RU" sz="2000" dirty="0" err="1"/>
              <a:t>ფიზიკურ</a:t>
            </a:r>
            <a:r>
              <a:rPr lang="ka-GE" sz="2000" dirty="0"/>
              <a:t> და  </a:t>
            </a:r>
            <a:r>
              <a:rPr lang="ru-RU" sz="2000" dirty="0" err="1"/>
              <a:t>ფსიქოლოგიურ</a:t>
            </a:r>
            <a:r>
              <a:rPr lang="ru-RU" sz="2000" dirty="0"/>
              <a:t> </a:t>
            </a:r>
            <a:r>
              <a:rPr lang="ka-GE" sz="2000" dirty="0"/>
              <a:t>ზე</a:t>
            </a:r>
            <a:r>
              <a:rPr lang="ru-RU" sz="2000" dirty="0" err="1"/>
              <a:t>გავლენას</a:t>
            </a:r>
            <a:r>
              <a:rPr lang="ka-GE" sz="2000" dirty="0"/>
              <a:t>,   </a:t>
            </a:r>
            <a:r>
              <a:rPr lang="ru-RU" sz="2000" dirty="0" err="1"/>
              <a:t>იწვევს</a:t>
            </a:r>
            <a:r>
              <a:rPr lang="ru-RU" sz="2000" dirty="0"/>
              <a:t> </a:t>
            </a:r>
            <a:r>
              <a:rPr lang="ru-RU" sz="2000" dirty="0" err="1"/>
              <a:t>მენტალურ</a:t>
            </a:r>
            <a:r>
              <a:rPr lang="ka-GE" sz="2000" dirty="0"/>
              <a:t>ი ხასიათის   </a:t>
            </a:r>
            <a:r>
              <a:rPr lang="ru-RU" sz="2000" dirty="0" err="1"/>
              <a:t>ემოციურ</a:t>
            </a:r>
            <a:r>
              <a:rPr lang="ru-RU" sz="2000" dirty="0"/>
              <a:t> </a:t>
            </a:r>
            <a:r>
              <a:rPr lang="ru-RU" sz="2000" dirty="0" err="1"/>
              <a:t>პრობლემებს</a:t>
            </a:r>
            <a:r>
              <a:rPr lang="ru-RU" sz="2000" dirty="0"/>
              <a:t>. </a:t>
            </a:r>
            <a:r>
              <a:rPr lang="ru-RU" sz="2000" dirty="0" err="1"/>
              <a:t>სამუშაო</a:t>
            </a:r>
            <a:r>
              <a:rPr lang="ru-RU" sz="2000" dirty="0"/>
              <a:t> </a:t>
            </a:r>
            <a:r>
              <a:rPr lang="ru-RU" sz="2000" dirty="0" err="1"/>
              <a:t>სტრესი</a:t>
            </a:r>
            <a:r>
              <a:rPr lang="ru-RU" sz="2000" dirty="0"/>
              <a:t> </a:t>
            </a:r>
            <a:r>
              <a:rPr lang="ru-RU" sz="2000" dirty="0" err="1"/>
              <a:t>გამოწვეულია</a:t>
            </a:r>
            <a:r>
              <a:rPr lang="ru-RU" sz="2000" dirty="0"/>
              <a:t> </a:t>
            </a:r>
            <a:r>
              <a:rPr lang="ru-RU" sz="2000" dirty="0" err="1"/>
              <a:t>მაშინ</a:t>
            </a:r>
            <a:r>
              <a:rPr lang="ru-RU" sz="2000" dirty="0"/>
              <a:t>, </a:t>
            </a:r>
            <a:r>
              <a:rPr lang="ru-RU" sz="2000" dirty="0" err="1"/>
              <a:t>როდესაც</a:t>
            </a:r>
            <a:r>
              <a:rPr lang="ru-RU" sz="2000" dirty="0"/>
              <a:t> </a:t>
            </a:r>
            <a:r>
              <a:rPr lang="ru-RU" sz="2000" dirty="0" err="1"/>
              <a:t>შეუსაბამო</a:t>
            </a:r>
            <a:r>
              <a:rPr lang="ru-RU" sz="2000" dirty="0"/>
              <a:t> </a:t>
            </a:r>
            <a:r>
              <a:rPr lang="ru-RU" sz="2000" dirty="0" err="1"/>
              <a:t>მოთხოვნაა</a:t>
            </a:r>
            <a:r>
              <a:rPr lang="ka-GE" sz="2000" dirty="0"/>
              <a:t>  </a:t>
            </a:r>
            <a:r>
              <a:rPr lang="ru-RU" sz="2000" dirty="0" err="1"/>
              <a:t>ადამიანის</a:t>
            </a:r>
            <a:r>
              <a:rPr lang="ru-RU" sz="2000" dirty="0"/>
              <a:t> </a:t>
            </a:r>
            <a:r>
              <a:rPr lang="ru-RU" sz="2000" dirty="0" err="1"/>
              <a:t>უნარსა</a:t>
            </a:r>
            <a:r>
              <a:rPr lang="ru-RU" sz="2000" dirty="0"/>
              <a:t> </a:t>
            </a:r>
            <a:r>
              <a:rPr lang="ru-RU" sz="2000" dirty="0" err="1"/>
              <a:t>და</a:t>
            </a:r>
            <a:r>
              <a:rPr lang="ru-RU" sz="2000" dirty="0"/>
              <a:t> </a:t>
            </a:r>
            <a:r>
              <a:rPr lang="ru-RU" sz="2000" dirty="0" err="1"/>
              <a:t>სამუშაო</a:t>
            </a:r>
            <a:r>
              <a:rPr lang="ru-RU" sz="2000" dirty="0"/>
              <a:t> </a:t>
            </a:r>
            <a:r>
              <a:rPr lang="ru-RU" sz="2000" dirty="0" err="1"/>
              <a:t>გარემოს</a:t>
            </a:r>
            <a:r>
              <a:rPr lang="ru-RU" sz="2000" dirty="0"/>
              <a:t> </a:t>
            </a:r>
            <a:r>
              <a:rPr lang="ru-RU" sz="2000" dirty="0" err="1"/>
              <a:t>შორის</a:t>
            </a:r>
            <a:r>
              <a:rPr lang="ru-RU" sz="2000" dirty="0"/>
              <a:t>. </a:t>
            </a:r>
            <a:r>
              <a:rPr lang="ru-RU" sz="2000" dirty="0" err="1"/>
              <a:t>სტრესი</a:t>
            </a:r>
            <a:r>
              <a:rPr lang="ru-RU" sz="2000" dirty="0"/>
              <a:t> </a:t>
            </a:r>
            <a:r>
              <a:rPr lang="ru-RU" sz="2000" dirty="0" err="1"/>
              <a:t>შეიძლება</a:t>
            </a:r>
            <a:r>
              <a:rPr lang="ru-RU" sz="2000" dirty="0"/>
              <a:t> </a:t>
            </a:r>
            <a:r>
              <a:rPr lang="ru-RU" sz="2000" dirty="0" err="1"/>
              <a:t>გამოწვეული</a:t>
            </a:r>
            <a:r>
              <a:rPr lang="ru-RU" sz="2000" dirty="0"/>
              <a:t> </a:t>
            </a:r>
            <a:r>
              <a:rPr lang="ru-RU" sz="2000" dirty="0" err="1"/>
              <a:t>იყოს</a:t>
            </a:r>
            <a:r>
              <a:rPr lang="ru-RU" sz="2000" dirty="0"/>
              <a:t> </a:t>
            </a:r>
            <a:r>
              <a:rPr lang="ru-RU" sz="2000" dirty="0" err="1"/>
              <a:t>დატვირთვით</a:t>
            </a:r>
            <a:r>
              <a:rPr lang="ru-RU" sz="2000" dirty="0"/>
              <a:t>, </a:t>
            </a:r>
            <a:r>
              <a:rPr lang="ru-RU" sz="2000" dirty="0" err="1"/>
              <a:t>იზოლაციით</a:t>
            </a:r>
            <a:r>
              <a:rPr lang="ru-RU" sz="2000" dirty="0"/>
              <a:t>, </a:t>
            </a:r>
            <a:r>
              <a:rPr lang="ru-RU" sz="2000" dirty="0" err="1"/>
              <a:t>გადამეტებული</a:t>
            </a:r>
            <a:r>
              <a:rPr lang="ru-RU" sz="2000" dirty="0"/>
              <a:t> </a:t>
            </a:r>
            <a:r>
              <a:rPr lang="ru-RU" sz="2000" dirty="0" err="1"/>
              <a:t>სამუშაო</a:t>
            </a:r>
            <a:r>
              <a:rPr lang="ru-RU" sz="2000" dirty="0"/>
              <a:t> </a:t>
            </a:r>
            <a:r>
              <a:rPr lang="ru-RU" sz="2000" dirty="0" err="1"/>
              <a:t>დროით</a:t>
            </a:r>
            <a:r>
              <a:rPr lang="ru-RU" sz="2000" dirty="0"/>
              <a:t>, </a:t>
            </a:r>
            <a:r>
              <a:rPr lang="ru-RU" sz="2000" dirty="0" err="1"/>
              <a:t>ტოქსიკური</a:t>
            </a:r>
            <a:r>
              <a:rPr lang="ru-RU" sz="2000" dirty="0"/>
              <a:t> </a:t>
            </a:r>
            <a:r>
              <a:rPr lang="ru-RU" sz="2000" dirty="0" err="1"/>
              <a:t>სამუშაო</a:t>
            </a:r>
            <a:r>
              <a:rPr lang="ru-RU" sz="2000" dirty="0"/>
              <a:t> </a:t>
            </a:r>
            <a:r>
              <a:rPr lang="ru-RU" sz="2000" dirty="0" err="1"/>
              <a:t>გარემოთი</a:t>
            </a:r>
            <a:r>
              <a:rPr lang="ru-RU" sz="2000" dirty="0"/>
              <a:t>, </a:t>
            </a:r>
            <a:r>
              <a:rPr lang="ru-RU" sz="2000" dirty="0" err="1"/>
              <a:t>შეზუდული</a:t>
            </a:r>
            <a:r>
              <a:rPr lang="ru-RU" sz="2000" dirty="0"/>
              <a:t> </a:t>
            </a:r>
            <a:r>
              <a:rPr lang="ru-RU" sz="2000" dirty="0" err="1"/>
              <a:t>თავისუფლებით</a:t>
            </a:r>
            <a:r>
              <a:rPr lang="ru-RU" sz="2000" dirty="0"/>
              <a:t>, </a:t>
            </a:r>
            <a:r>
              <a:rPr lang="ru-RU" sz="2000" dirty="0" err="1"/>
              <a:t>მენეჯერსა</a:t>
            </a:r>
            <a:r>
              <a:rPr lang="ru-RU" sz="2000" dirty="0"/>
              <a:t> </a:t>
            </a:r>
            <a:r>
              <a:rPr lang="ru-RU" sz="2000" dirty="0" err="1"/>
              <a:t>და</a:t>
            </a:r>
            <a:r>
              <a:rPr lang="ru-RU" sz="2000" dirty="0"/>
              <a:t> </a:t>
            </a:r>
            <a:r>
              <a:rPr lang="ru-RU" sz="2000" dirty="0" err="1"/>
              <a:t>თანამშრომლებს</a:t>
            </a:r>
            <a:r>
              <a:rPr lang="ru-RU" sz="2000" dirty="0"/>
              <a:t> </a:t>
            </a:r>
            <a:r>
              <a:rPr lang="ru-RU" sz="2000" dirty="0" err="1"/>
              <a:t>შორის</a:t>
            </a:r>
            <a:r>
              <a:rPr lang="ru-RU" sz="2000" dirty="0"/>
              <a:t> </a:t>
            </a:r>
            <a:r>
              <a:rPr lang="ru-RU" sz="2000" dirty="0" err="1"/>
              <a:t>დაძაბული</a:t>
            </a:r>
            <a:r>
              <a:rPr lang="ru-RU" sz="2000" dirty="0"/>
              <a:t> </a:t>
            </a:r>
            <a:r>
              <a:rPr lang="ru-RU" sz="2000" dirty="0" err="1"/>
              <a:t>ურთიერთობით</a:t>
            </a:r>
            <a:r>
              <a:rPr lang="ru-RU" sz="2000" dirty="0"/>
              <a:t>,</a:t>
            </a:r>
            <a:endParaRPr lang="en-US" sz="2000" dirty="0"/>
          </a:p>
          <a:p>
            <a:endParaRPr lang="en-US" dirty="0"/>
          </a:p>
        </p:txBody>
      </p:sp>
    </p:spTree>
    <p:extLst>
      <p:ext uri="{BB962C8B-B14F-4D97-AF65-F5344CB8AC3E}">
        <p14:creationId xmlns:p14="http://schemas.microsoft.com/office/powerpoint/2010/main" val="3750753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67447-4858-4D1D-B8ED-05FEEABF485C}"/>
              </a:ext>
            </a:extLst>
          </p:cNvPr>
          <p:cNvSpPr>
            <a:spLocks noGrp="1"/>
          </p:cNvSpPr>
          <p:nvPr>
            <p:ph type="title"/>
          </p:nvPr>
        </p:nvSpPr>
        <p:spPr>
          <a:xfrm>
            <a:off x="840658" y="855406"/>
            <a:ext cx="10513142" cy="835282"/>
          </a:xfrm>
        </p:spPr>
        <p:txBody>
          <a:bodyPr>
            <a:noAutofit/>
          </a:bodyPr>
          <a:lstStyle/>
          <a:p>
            <a:r>
              <a:rPr lang="ka-GE" sz="2000" dirty="0"/>
              <a:t>სტრესი გავლენას ახდენს  მძიმე    და დაძაბული </a:t>
            </a:r>
            <a:r>
              <a:rPr lang="ka-GE" sz="2000" dirty="0" err="1"/>
              <a:t>სამუშაობის</a:t>
            </a:r>
            <a:r>
              <a:rPr lang="ka-GE" sz="2000" dirty="0"/>
              <a:t> შესრულებისას, განსაკუთრებით კი იმ  პროფესიების მქონე ადამიანებზე, რომელთაც მაღალი რისკისა და საფრთხის შემცველ სამუშაოებს ასრულებენ. სამუშაო სტრესი ხშირია    მეზღვაურებში, რომლებიც ცხოვრობენ და შრომობენ რთულ  და ფსიქოლოგიურად დაძაბულ პირობებში.  მეზღვაურების შრომის პირობების ფსიქოლოგიური ფაქტორები დომინირებულია ჩაკეტილ სივრცესა და  სენსორული  </a:t>
            </a:r>
            <a:r>
              <a:rPr lang="ka-GE" sz="2000" dirty="0" err="1"/>
              <a:t>დეპრივაციის</a:t>
            </a:r>
            <a:r>
              <a:rPr lang="ka-GE" sz="2000" dirty="0"/>
              <a:t> </a:t>
            </a:r>
            <a:r>
              <a:rPr lang="ka-GE" sz="2000" dirty="0" err="1"/>
              <a:t>პირპბებში</a:t>
            </a:r>
            <a:r>
              <a:rPr lang="ka-GE" sz="2000" dirty="0"/>
              <a:t>, რომელსაც თან დაერთვის     </a:t>
            </a:r>
            <a:r>
              <a:rPr lang="ka-GE" sz="2000" dirty="0" err="1"/>
              <a:t>ვახტაზე</a:t>
            </a:r>
            <a:r>
              <a:rPr lang="ka-GE" sz="2000" dirty="0"/>
              <a:t> მორიგეობის  </a:t>
            </a:r>
            <a:r>
              <a:rPr lang="ka-GE" sz="2000" dirty="0" err="1"/>
              <a:t>ციკლოგრამის</a:t>
            </a:r>
            <a:r>
              <a:rPr lang="ka-GE" sz="2000" dirty="0"/>
              <a:t> მკაცრი  რეგლამენტი და   მაღალმორალური პასუხისმგებლობა</a:t>
            </a:r>
            <a:r>
              <a:rPr lang="ka-GE" sz="2400" dirty="0"/>
              <a:t>. </a:t>
            </a:r>
            <a:endParaRPr lang="en-US" sz="2400" dirty="0"/>
          </a:p>
        </p:txBody>
      </p:sp>
      <p:pic>
        <p:nvPicPr>
          <p:cNvPr id="5" name="Content Placeholder 4">
            <a:extLst>
              <a:ext uri="{FF2B5EF4-FFF2-40B4-BE49-F238E27FC236}">
                <a16:creationId xmlns:a16="http://schemas.microsoft.com/office/drawing/2014/main" id="{B6241515-976C-413A-A534-3D8A92B73C3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36026" y="3428999"/>
            <a:ext cx="6769509" cy="3220269"/>
          </a:xfrm>
        </p:spPr>
      </p:pic>
    </p:spTree>
    <p:extLst>
      <p:ext uri="{BB962C8B-B14F-4D97-AF65-F5344CB8AC3E}">
        <p14:creationId xmlns:p14="http://schemas.microsoft.com/office/powerpoint/2010/main" val="1829313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F3150-0592-44D4-97FF-EBC0B1971899}"/>
              </a:ext>
            </a:extLst>
          </p:cNvPr>
          <p:cNvSpPr>
            <a:spLocks noGrp="1"/>
          </p:cNvSpPr>
          <p:nvPr>
            <p:ph type="title"/>
          </p:nvPr>
        </p:nvSpPr>
        <p:spPr>
          <a:xfrm>
            <a:off x="899652" y="365125"/>
            <a:ext cx="10454148" cy="1879066"/>
          </a:xfrm>
        </p:spPr>
        <p:txBody>
          <a:bodyPr>
            <a:noAutofit/>
          </a:bodyPr>
          <a:lstStyle/>
          <a:p>
            <a:r>
              <a:rPr lang="ka-GE" sz="2400" dirty="0"/>
              <a:t>იმ უარყოფით  ფაქტორებს, რომლებიც განაპირობებენ დაძაბულობის  გამძაფრებას, შეიძლება მივუმატოთ ფიზიოლოგიური დისკომფორტი (ყოფითი  პირობებისა  და  ნორმატიული მოთხოვნების  შეუსაბამობა), ბიოლოგიური შიში, დროისა და მომსახურების დეფიციტი, ამოცანის გართულება, მცდარი მოქმედებების   ზედმეტად მნიშვნელობის მინიჭება, ხარვეზები, წარუმატებლობა  ობიექტური გარემოებებიდან გამომდინარე  ინფორმაციული გადატვირთვა. </a:t>
            </a:r>
            <a:br>
              <a:rPr lang="en-US" sz="2400" dirty="0"/>
            </a:br>
            <a:endParaRPr lang="en-US" sz="2400" dirty="0"/>
          </a:p>
        </p:txBody>
      </p:sp>
      <p:pic>
        <p:nvPicPr>
          <p:cNvPr id="5" name="Content Placeholder 4">
            <a:extLst>
              <a:ext uri="{FF2B5EF4-FFF2-40B4-BE49-F238E27FC236}">
                <a16:creationId xmlns:a16="http://schemas.microsoft.com/office/drawing/2014/main" id="{6B86A314-6857-4D42-854A-7EA852529CA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13355" y="3023418"/>
            <a:ext cx="7536425" cy="3469457"/>
          </a:xfrm>
        </p:spPr>
      </p:pic>
    </p:spTree>
    <p:extLst>
      <p:ext uri="{BB962C8B-B14F-4D97-AF65-F5344CB8AC3E}">
        <p14:creationId xmlns:p14="http://schemas.microsoft.com/office/powerpoint/2010/main" val="18366362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8E52753-D3FC-4685-B178-0741CF709D54}"/>
              </a:ext>
            </a:extLst>
          </p:cNvPr>
          <p:cNvSpPr/>
          <p:nvPr/>
        </p:nvSpPr>
        <p:spPr>
          <a:xfrm>
            <a:off x="0" y="407660"/>
            <a:ext cx="12192000" cy="6042680"/>
          </a:xfrm>
          <a:prstGeom prst="rect">
            <a:avLst/>
          </a:prstGeom>
        </p:spPr>
        <p:txBody>
          <a:bodyPr wrap="square">
            <a:spAutoFit/>
          </a:bodyPr>
          <a:lstStyle/>
          <a:p>
            <a:pPr algn="just">
              <a:lnSpc>
                <a:spcPct val="107000"/>
              </a:lnSpc>
            </a:pPr>
            <a:r>
              <a:rPr lang="ka-GE" sz="2000" b="1" dirty="0"/>
              <a:t>შესაძლებელია  გამოვყოთ პროფესიული დაძაბულობის შემდეგი სახეები: </a:t>
            </a:r>
            <a:endParaRPr lang="ka-GE" dirty="0">
              <a:ea typeface="Calibri" panose="020F0502020204030204" pitchFamily="34" charset="0"/>
              <a:cs typeface="Times New Roman" panose="02020603050405020304" pitchFamily="18" charset="0"/>
            </a:endParaRPr>
          </a:p>
          <a:p>
            <a:pPr algn="just">
              <a:lnSpc>
                <a:spcPct val="107000"/>
              </a:lnSpc>
            </a:pPr>
            <a:r>
              <a:rPr lang="ka-GE" dirty="0">
                <a:ea typeface="Calibri" panose="020F0502020204030204" pitchFamily="34" charset="0"/>
                <a:cs typeface="Times New Roman" panose="02020603050405020304" pitchFamily="18" charset="0"/>
              </a:rPr>
              <a:t>1. ინტელექტუალური დაძაბულობა, რომელიც გამოწვეულია მომსახურების გეგმის ჩამოყალიბებისას, მომსახურების პრობლემური სიტუაციების სიმრავლითა და გახშირებული ინტელექტუალური პროცესებით;</a:t>
            </a:r>
            <a:r>
              <a:rPr lang="ka-GE"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ka-GE" dirty="0">
                <a:ea typeface="Calibri" panose="020F0502020204030204" pitchFamily="34" charset="0"/>
                <a:cs typeface="Times New Roman" panose="02020603050405020304" pitchFamily="18" charset="0"/>
              </a:rPr>
              <a:t>2. სენსორული- დაძაბულობა, რომელიც გამოწვეულია სენსორული და </a:t>
            </a:r>
            <a:r>
              <a:rPr lang="ka-GE" dirty="0" err="1">
                <a:ea typeface="Calibri" panose="020F0502020204030204" pitchFamily="34" charset="0"/>
                <a:cs typeface="Times New Roman" panose="02020603050405020304" pitchFamily="18" charset="0"/>
              </a:rPr>
              <a:t>პერცეპციული</a:t>
            </a:r>
            <a:r>
              <a:rPr lang="ka-GE" dirty="0">
                <a:ea typeface="Calibri" panose="020F0502020204030204" pitchFamily="34" charset="0"/>
                <a:cs typeface="Times New Roman" panose="02020603050405020304" pitchFamily="18" charset="0"/>
              </a:rPr>
              <a:t> სისტემების </a:t>
            </a:r>
            <a:r>
              <a:rPr lang="ka-GE" dirty="0" err="1">
                <a:ea typeface="Calibri" panose="020F0502020204030204" pitchFamily="34" charset="0"/>
                <a:cs typeface="Times New Roman" panose="02020603050405020304" pitchFamily="18" charset="0"/>
              </a:rPr>
              <a:t>არაოპტიმალური</a:t>
            </a:r>
            <a:r>
              <a:rPr lang="ka-GE" dirty="0">
                <a:ea typeface="Calibri" panose="020F0502020204030204" pitchFamily="34" charset="0"/>
                <a:cs typeface="Times New Roman" panose="02020603050405020304" pitchFamily="18" charset="0"/>
              </a:rPr>
              <a:t> საქმიანობის პირობებით; იგი წარმოიქმნება აუცილებელი და  დიდი სირთულეების ინფორმაციისა აღქმისას;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ka-GE" dirty="0">
                <a:ea typeface="Calibri" panose="020F0502020204030204" pitchFamily="34" charset="0"/>
                <a:cs typeface="Times New Roman" panose="02020603050405020304" pitchFamily="18" charset="0"/>
              </a:rPr>
              <a:t>3. </a:t>
            </a:r>
            <a:r>
              <a:rPr lang="ka-GE" dirty="0">
                <a:latin typeface="Calibri" panose="020F0502020204030204" pitchFamily="34" charset="0"/>
                <a:ea typeface="Calibri" panose="020F0502020204030204" pitchFamily="34" charset="0"/>
                <a:cs typeface="Times New Roman" panose="02020603050405020304" pitchFamily="18" charset="0"/>
              </a:rPr>
              <a:t> </a:t>
            </a:r>
            <a:r>
              <a:rPr lang="ka-GE" dirty="0">
                <a:ea typeface="Calibri" panose="020F0502020204030204" pitchFamily="34" charset="0"/>
                <a:cs typeface="Times New Roman" panose="02020603050405020304" pitchFamily="18" charset="0"/>
              </a:rPr>
              <a:t>მონოტონია- დაძაბულობა, რომელიც გამოწვეულია შესრულებული საქმიანობის ერთფეროვნებით, სხვა საგანზე ყურადღების გადატანის შეუძლებლობით;</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ka-GE" dirty="0">
                <a:ea typeface="Calibri" panose="020F0502020204030204" pitchFamily="34" charset="0"/>
                <a:cs typeface="Times New Roman" panose="02020603050405020304" pitchFamily="18" charset="0"/>
              </a:rPr>
              <a:t>4.</a:t>
            </a:r>
            <a:r>
              <a:rPr lang="ka-GE" dirty="0">
                <a:latin typeface="Calibri" panose="020F0502020204030204" pitchFamily="34" charset="0"/>
                <a:ea typeface="Calibri" panose="020F0502020204030204" pitchFamily="34" charset="0"/>
                <a:cs typeface="Times New Roman" panose="02020603050405020304" pitchFamily="18" charset="0"/>
              </a:rPr>
              <a:t>  </a:t>
            </a:r>
            <a:r>
              <a:rPr lang="ka-GE" dirty="0" err="1">
                <a:ea typeface="Calibri" panose="020F0502020204030204" pitchFamily="34" charset="0"/>
                <a:cs typeface="Times New Roman" panose="02020603050405020304" pitchFamily="18" charset="0"/>
              </a:rPr>
              <a:t>პოლიტონია</a:t>
            </a:r>
            <a:r>
              <a:rPr lang="ka-GE" dirty="0">
                <a:ea typeface="Calibri" panose="020F0502020204030204" pitchFamily="34" charset="0"/>
                <a:cs typeface="Times New Roman" panose="02020603050405020304" pitchFamily="18" charset="0"/>
              </a:rPr>
              <a:t>- დაძაბულობა, რომელიც გამოწვეულია, ხშირად  მოულოდნელი  მიმართულებით, ყურადღების გადართვის აუცილებლობით,;</a:t>
            </a:r>
            <a:r>
              <a:rPr lang="ka-GE"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ka-GE" dirty="0">
                <a:ea typeface="Calibri" panose="020F0502020204030204" pitchFamily="34" charset="0"/>
                <a:cs typeface="Times New Roman" panose="02020603050405020304" pitchFamily="18" charset="0"/>
              </a:rPr>
              <a:t>5.</a:t>
            </a:r>
            <a:r>
              <a:rPr lang="ka-GE" dirty="0">
                <a:latin typeface="Calibri" panose="020F0502020204030204" pitchFamily="34" charset="0"/>
                <a:ea typeface="Calibri" panose="020F0502020204030204" pitchFamily="34" charset="0"/>
                <a:cs typeface="Times New Roman" panose="02020603050405020304" pitchFamily="18" charset="0"/>
              </a:rPr>
              <a:t> </a:t>
            </a:r>
            <a:r>
              <a:rPr lang="ka-GE" dirty="0">
                <a:ea typeface="Calibri" panose="020F0502020204030204" pitchFamily="34" charset="0"/>
                <a:cs typeface="Times New Roman" panose="02020603050405020304" pitchFamily="18" charset="0"/>
              </a:rPr>
              <a:t>ფიზიკური- ორგანიზმის დაძაბულობა, რომელიც გამოწვეულია ადამიანის საყრდენ-მამოძრავებელი  სისტემის   მომატებული დატვირთვით;</a:t>
            </a:r>
            <a:r>
              <a:rPr lang="ka-GE"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ka-GE" dirty="0">
                <a:ea typeface="Calibri" panose="020F0502020204030204" pitchFamily="34" charset="0"/>
                <a:cs typeface="Times New Roman" panose="02020603050405020304" pitchFamily="18" charset="0"/>
              </a:rPr>
              <a:t>6.</a:t>
            </a:r>
            <a:r>
              <a:rPr lang="ka-GE" dirty="0">
                <a:latin typeface="Calibri" panose="020F0502020204030204" pitchFamily="34" charset="0"/>
                <a:ea typeface="Calibri" panose="020F0502020204030204" pitchFamily="34" charset="0"/>
                <a:cs typeface="Times New Roman" panose="02020603050405020304" pitchFamily="18" charset="0"/>
              </a:rPr>
              <a:t>  </a:t>
            </a:r>
            <a:r>
              <a:rPr lang="ka-GE" dirty="0">
                <a:ea typeface="Calibri" panose="020F0502020204030204" pitchFamily="34" charset="0"/>
                <a:cs typeface="Times New Roman" panose="02020603050405020304" pitchFamily="18" charset="0"/>
              </a:rPr>
              <a:t>ემოციური- დაძაბულობა, რომელიც გამოწვეულია კონფლიქტური პირობებით, ავარიული და კატასტროფული სიტუაციების დროს;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ka-GE" dirty="0">
                <a:ea typeface="Calibri" panose="020F0502020204030204" pitchFamily="34" charset="0"/>
                <a:cs typeface="Times New Roman" panose="02020603050405020304" pitchFamily="18" charset="0"/>
              </a:rPr>
              <a:t>7.</a:t>
            </a:r>
            <a:r>
              <a:rPr lang="ka-GE" dirty="0">
                <a:latin typeface="Calibri" panose="020F0502020204030204" pitchFamily="34" charset="0"/>
                <a:ea typeface="Calibri" panose="020F0502020204030204" pitchFamily="34" charset="0"/>
                <a:cs typeface="Times New Roman" panose="02020603050405020304" pitchFamily="18" charset="0"/>
              </a:rPr>
              <a:t>  </a:t>
            </a:r>
            <a:r>
              <a:rPr lang="ka-GE" dirty="0">
                <a:ea typeface="Calibri" panose="020F0502020204030204" pitchFamily="34" charset="0"/>
                <a:cs typeface="Times New Roman" panose="02020603050405020304" pitchFamily="18" charset="0"/>
              </a:rPr>
              <a:t>მოლოდინის დაძაბულობა- დაძაბულობა, რომელიც გამოწვეულია სამუშაო ფუნქციების მზაობის აუცილებლობით,  მოქმედებების არ განხორციელების პირობებშიც;</a:t>
            </a:r>
            <a:r>
              <a:rPr lang="ka-GE"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ka-GE" dirty="0">
                <a:ea typeface="Calibri" panose="020F0502020204030204" pitchFamily="34" charset="0"/>
                <a:cs typeface="Times New Roman" panose="02020603050405020304" pitchFamily="18" charset="0"/>
              </a:rPr>
              <a:t>8. </a:t>
            </a:r>
            <a:r>
              <a:rPr lang="ka-GE" dirty="0" err="1">
                <a:ea typeface="Calibri" panose="020F0502020204030204" pitchFamily="34" charset="0"/>
                <a:cs typeface="Times New Roman" panose="02020603050405020304" pitchFamily="18" charset="0"/>
              </a:rPr>
              <a:t>მოტივაციური</a:t>
            </a:r>
            <a:r>
              <a:rPr lang="ka-GE" dirty="0">
                <a:ea typeface="Calibri" panose="020F0502020204030204" pitchFamily="34" charset="0"/>
                <a:cs typeface="Times New Roman" panose="02020603050405020304" pitchFamily="18" charset="0"/>
              </a:rPr>
              <a:t> დაძაბულობა, რომელიც დაკავშირებულია მოტივების ბრძოლასთან, გადაწყვეტილების მიღებისთვის კრიტერიუმების არჩევასთან;</a:t>
            </a:r>
            <a:r>
              <a:rPr lang="ka-GE"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pPr>
            <a:r>
              <a:rPr lang="ka-GE" dirty="0">
                <a:ea typeface="Calibri" panose="020F0502020204030204" pitchFamily="34" charset="0"/>
                <a:cs typeface="Times New Roman" panose="02020603050405020304" pitchFamily="18" charset="0"/>
              </a:rPr>
              <a:t>9. დაღლა- დაძაბულობა, რაც დაკავშირებულია მუშაობის უნარიანობის დროებითი შემცირებასთან, რაც ხანგრძლივი მუშაობითაა გამოწვეული და სხვა.</a:t>
            </a:r>
            <a:r>
              <a:rPr lang="ka-GE" dirty="0">
                <a:latin typeface="Calibri" panose="020F0502020204030204" pitchFamily="34" charset="0"/>
                <a:ea typeface="Calibri" panose="020F0502020204030204" pitchFamily="34" charset="0"/>
                <a:cs typeface="Times New Roman" panose="02020603050405020304" pitchFamily="18" charset="0"/>
              </a:rPr>
              <a:t>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870601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08BA7-BA91-4D9E-A54C-20B8BD0DE2BB}"/>
              </a:ext>
            </a:extLst>
          </p:cNvPr>
          <p:cNvSpPr>
            <a:spLocks noGrp="1"/>
          </p:cNvSpPr>
          <p:nvPr>
            <p:ph type="title"/>
          </p:nvPr>
        </p:nvSpPr>
        <p:spPr>
          <a:xfrm>
            <a:off x="838200" y="365125"/>
            <a:ext cx="10515600" cy="2303124"/>
          </a:xfrm>
        </p:spPr>
        <p:txBody>
          <a:bodyPr>
            <a:noAutofit/>
          </a:bodyPr>
          <a:lstStyle/>
          <a:p>
            <a:r>
              <a:rPr lang="ka-GE" sz="2400" dirty="0"/>
              <a:t>ჩვენს მიერ ჩატარებული იქნა კვლევა, რომელიც მიზნად ისახავდა, ბათუმის საზღვაო აკადემიის სტუდენტებში,    გემზე პრაქტიკული  სამუშაოების შესრულების პერიოდში (</a:t>
            </a:r>
            <a:r>
              <a:rPr lang="ka-GE" sz="2400" dirty="0" err="1"/>
              <a:t>ვახტაზე</a:t>
            </a:r>
            <a:r>
              <a:rPr lang="ka-GE" sz="2400" dirty="0"/>
              <a:t> ყოფნისას), სამუშაოსთან დაკავშირებული სტრესის პირობებში, რამდენად იყო შფოთიანობის დონე მომატებული,.  კვლევა ჩატარდა </a:t>
            </a:r>
            <a:r>
              <a:rPr lang="ka-GE" sz="2400" dirty="0" err="1"/>
              <a:t>ნეირო</a:t>
            </a:r>
            <a:r>
              <a:rPr lang="ka-GE" sz="2400" dirty="0"/>
              <a:t> ფსიქოლოგიური დაძაბულობის, სამუშაო  სტრესის შეფასების  (</a:t>
            </a:r>
            <a:r>
              <a:rPr lang="ka-GE" sz="2400" dirty="0" err="1"/>
              <a:t>ტ.ა</a:t>
            </a:r>
            <a:r>
              <a:rPr lang="ka-GE" sz="2400" dirty="0"/>
              <a:t>. </a:t>
            </a:r>
            <a:r>
              <a:rPr lang="ka-GE" sz="2400" dirty="0" err="1"/>
              <a:t>ნემჩინის</a:t>
            </a:r>
            <a:r>
              <a:rPr lang="ka-GE" sz="2400" dirty="0"/>
              <a:t> მიხედვით) ინსტრუქციებისა და  ტეილორის კითხვარის მიხედვით. </a:t>
            </a:r>
            <a:endParaRPr lang="en-US" sz="2400" dirty="0"/>
          </a:p>
        </p:txBody>
      </p:sp>
      <p:pic>
        <p:nvPicPr>
          <p:cNvPr id="5" name="Content Placeholder 4">
            <a:extLst>
              <a:ext uri="{FF2B5EF4-FFF2-40B4-BE49-F238E27FC236}">
                <a16:creationId xmlns:a16="http://schemas.microsoft.com/office/drawing/2014/main" id="{00BAB1F0-58FE-4017-8F0E-AE6FCDC635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06878" y="2964425"/>
            <a:ext cx="7595420" cy="3701846"/>
          </a:xfrm>
        </p:spPr>
      </p:pic>
    </p:spTree>
    <p:extLst>
      <p:ext uri="{BB962C8B-B14F-4D97-AF65-F5344CB8AC3E}">
        <p14:creationId xmlns:p14="http://schemas.microsoft.com/office/powerpoint/2010/main" val="2020761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B0E27F4-26C9-47D4-AB2E-405701ABB0EE}"/>
              </a:ext>
            </a:extLst>
          </p:cNvPr>
          <p:cNvSpPr/>
          <p:nvPr/>
        </p:nvSpPr>
        <p:spPr>
          <a:xfrm>
            <a:off x="1312606" y="250724"/>
            <a:ext cx="9291484" cy="4221092"/>
          </a:xfrm>
          <a:prstGeom prst="rect">
            <a:avLst/>
          </a:prstGeom>
        </p:spPr>
        <p:txBody>
          <a:bodyPr wrap="square">
            <a:spAutoFit/>
          </a:bodyPr>
          <a:lstStyle/>
          <a:p>
            <a:pPr algn="just">
              <a:lnSpc>
                <a:spcPct val="107000"/>
              </a:lnSpc>
              <a:spcAft>
                <a:spcPts val="800"/>
              </a:spcAft>
            </a:pPr>
            <a:r>
              <a:rPr lang="ru-RU" sz="2800" b="1" dirty="0" err="1">
                <a:latin typeface="Calibri" panose="020F0502020204030204" pitchFamily="34" charset="0"/>
                <a:ea typeface="Calibri" panose="020F0502020204030204" pitchFamily="34" charset="0"/>
                <a:cs typeface="Times New Roman" panose="02020603050405020304" pitchFamily="18" charset="0"/>
              </a:rPr>
              <a:t>ესქსპრეს-კითხვარი</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დაფუძნებულია</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არჩევანის</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საშუალებაზე</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მოცემულია</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ზედსართავ</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სახელ</a:t>
            </a:r>
            <a:r>
              <a:rPr lang="ka-GE" sz="2800" b="1" dirty="0">
                <a:latin typeface="Calibri" panose="020F0502020204030204" pitchFamily="34" charset="0"/>
                <a:ea typeface="Calibri" panose="020F0502020204030204" pitchFamily="34" charset="0"/>
                <a:cs typeface="Times New Roman" panose="02020603050405020304" pitchFamily="18" charset="0"/>
              </a:rPr>
              <a:t>თა </a:t>
            </a:r>
            <a:r>
              <a:rPr lang="ru-RU" sz="2800" b="1" dirty="0" err="1">
                <a:latin typeface="Calibri" panose="020F0502020204030204" pitchFamily="34" charset="0"/>
                <a:ea typeface="Calibri" panose="020F0502020204030204" pitchFamily="34" charset="0"/>
                <a:cs typeface="Times New Roman" panose="02020603050405020304" pitchFamily="18" charset="0"/>
              </a:rPr>
              <a:t>სია</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საიდანაც</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აპლიკანტმა</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უნდა</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ამოირჩიოს</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ის</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სიტყვები</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რომლებიც</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ka-GE" sz="2800" b="1" dirty="0">
                <a:latin typeface="Calibri" panose="020F0502020204030204" pitchFamily="34" charset="0"/>
                <a:ea typeface="Calibri" panose="020F0502020204030204" pitchFamily="34" charset="0"/>
                <a:cs typeface="Times New Roman" panose="02020603050405020304" pitchFamily="18" charset="0"/>
              </a:rPr>
              <a:t>მეტნაკლებად </a:t>
            </a:r>
            <a:r>
              <a:rPr lang="ru-RU" sz="2800" b="1" dirty="0" err="1">
                <a:latin typeface="Calibri" panose="020F0502020204030204" pitchFamily="34" charset="0"/>
                <a:ea typeface="Calibri" panose="020F0502020204030204" pitchFamily="34" charset="0"/>
                <a:cs typeface="Times New Roman" panose="02020603050405020304" pitchFamily="18" charset="0"/>
              </a:rPr>
              <a:t>შეესაბამება</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მის</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ფსიქიკურ</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მდგომარეობას</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ამ</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შემთხვევაში</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მას</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სთავაზობენ</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ka-GE" sz="2800" b="1" dirty="0">
                <a:latin typeface="Calibri" panose="020F0502020204030204" pitchFamily="34" charset="0"/>
                <a:ea typeface="Calibri" panose="020F0502020204030204" pitchFamily="34" charset="0"/>
                <a:cs typeface="Times New Roman" panose="02020603050405020304" pitchFamily="18" charset="0"/>
              </a:rPr>
              <a:t>ზედსართავთა რიგს,  </a:t>
            </a:r>
            <a:r>
              <a:rPr lang="ru-RU" sz="2800" b="1" dirty="0" err="1">
                <a:latin typeface="Calibri" panose="020F0502020204030204" pitchFamily="34" charset="0"/>
                <a:ea typeface="Calibri" panose="020F0502020204030204" pitchFamily="34" charset="0"/>
                <a:cs typeface="Times New Roman" panose="02020603050405020304" pitchFamily="18" charset="0"/>
              </a:rPr>
              <a:t>რომლიდანაც</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მან</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უნდა</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აირჩიოს</a:t>
            </a:r>
            <a:r>
              <a:rPr lang="ru-RU" sz="2800" b="1" dirty="0">
                <a:latin typeface="Calibri" panose="020F0502020204030204" pitchFamily="34" charset="0"/>
                <a:ea typeface="Calibri" panose="020F0502020204030204" pitchFamily="34" charset="0"/>
                <a:cs typeface="Times New Roman" panose="02020603050405020304" pitchFamily="18" charset="0"/>
              </a:rPr>
              <a:t> 5-7 </a:t>
            </a:r>
            <a:r>
              <a:rPr lang="ru-RU" sz="2800" b="1" dirty="0" err="1">
                <a:latin typeface="Calibri" panose="020F0502020204030204" pitchFamily="34" charset="0"/>
                <a:ea typeface="Calibri" panose="020F0502020204030204" pitchFamily="34" charset="0"/>
                <a:cs typeface="Times New Roman" panose="02020603050405020304" pitchFamily="18" charset="0"/>
              </a:rPr>
              <a:t>სიტყვა</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ka-GE" sz="2800" b="1" dirty="0">
                <a:latin typeface="Calibri" panose="020F0502020204030204" pitchFamily="34" charset="0"/>
                <a:ea typeface="Calibri" panose="020F0502020204030204" pitchFamily="34" charset="0"/>
                <a:cs typeface="Times New Roman" panose="02020603050405020304" pitchFamily="18" charset="0"/>
              </a:rPr>
              <a:t>გემზე  მყოფ </a:t>
            </a:r>
            <a:r>
              <a:rPr lang="ru-RU" sz="2800" b="1" dirty="0" err="1">
                <a:latin typeface="Calibri" panose="020F0502020204030204" pitchFamily="34" charset="0"/>
                <a:ea typeface="Calibri" panose="020F0502020204030204" pitchFamily="34" charset="0"/>
                <a:cs typeface="Times New Roman" panose="02020603050405020304" pitchFamily="18" charset="0"/>
              </a:rPr>
              <a:t>პირად</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შემადგენლობასთან</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მუშაობისთვის</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რეკომენირებული</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შემდეგი</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სიტყვების</a:t>
            </a:r>
            <a:r>
              <a:rPr lang="ru-RU" sz="2800" b="1" dirty="0">
                <a:latin typeface="Calibri" panose="020F0502020204030204" pitchFamily="34" charset="0"/>
                <a:ea typeface="Calibri" panose="020F0502020204030204" pitchFamily="34" charset="0"/>
                <a:cs typeface="Times New Roman" panose="02020603050405020304" pitchFamily="18" charset="0"/>
              </a:rPr>
              <a:t> </a:t>
            </a:r>
            <a:r>
              <a:rPr lang="ru-RU" sz="2800" b="1" dirty="0" err="1">
                <a:latin typeface="Calibri" panose="020F0502020204030204" pitchFamily="34" charset="0"/>
                <a:ea typeface="Calibri" panose="020F0502020204030204" pitchFamily="34" charset="0"/>
                <a:cs typeface="Times New Roman" panose="02020603050405020304" pitchFamily="18" charset="0"/>
              </a:rPr>
              <a:t>ჩამონათვალი</a:t>
            </a:r>
            <a:r>
              <a:rPr lang="ru-RU" sz="2800" b="1" dirty="0">
                <a:latin typeface="Calibri" panose="020F0502020204030204" pitchFamily="34" charset="0"/>
                <a:ea typeface="Calibri" panose="020F0502020204030204" pitchFamily="34" charset="0"/>
                <a:cs typeface="Times New Roman" panose="02020603050405020304" pitchFamily="18" charset="0"/>
              </a:rPr>
              <a:t>:</a:t>
            </a:r>
            <a:endParaRPr lang="en-US" sz="28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164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441B1F2-89CB-4EB4-96A2-42CD5E3A0E77}"/>
              </a:ext>
            </a:extLst>
          </p:cNvPr>
          <p:cNvGraphicFramePr>
            <a:graphicFrameLocks noGrp="1"/>
          </p:cNvGraphicFramePr>
          <p:nvPr>
            <p:extLst>
              <p:ext uri="{D42A27DB-BD31-4B8C-83A1-F6EECF244321}">
                <p14:modId xmlns:p14="http://schemas.microsoft.com/office/powerpoint/2010/main" val="3343372454"/>
              </p:ext>
            </p:extLst>
          </p:nvPr>
        </p:nvGraphicFramePr>
        <p:xfrm>
          <a:off x="235975" y="-476180"/>
          <a:ext cx="11724967" cy="7380613"/>
        </p:xfrm>
        <a:graphic>
          <a:graphicData uri="http://schemas.openxmlformats.org/drawingml/2006/table">
            <a:tbl>
              <a:tblPr firstRow="1" firstCol="1" bandRow="1">
                <a:tableStyleId>{5C22544A-7EE6-4342-B048-85BDC9FD1C3A}</a:tableStyleId>
              </a:tblPr>
              <a:tblGrid>
                <a:gridCol w="3914533">
                  <a:extLst>
                    <a:ext uri="{9D8B030D-6E8A-4147-A177-3AD203B41FA5}">
                      <a16:colId xmlns:a16="http://schemas.microsoft.com/office/drawing/2014/main" val="2270854465"/>
                    </a:ext>
                  </a:extLst>
                </a:gridCol>
                <a:gridCol w="3913147">
                  <a:extLst>
                    <a:ext uri="{9D8B030D-6E8A-4147-A177-3AD203B41FA5}">
                      <a16:colId xmlns:a16="http://schemas.microsoft.com/office/drawing/2014/main" val="1023393"/>
                    </a:ext>
                  </a:extLst>
                </a:gridCol>
                <a:gridCol w="3897287">
                  <a:extLst>
                    <a:ext uri="{9D8B030D-6E8A-4147-A177-3AD203B41FA5}">
                      <a16:colId xmlns:a16="http://schemas.microsoft.com/office/drawing/2014/main" val="4213524310"/>
                    </a:ext>
                  </a:extLst>
                </a:gridCol>
              </a:tblGrid>
              <a:tr h="442148">
                <a:tc>
                  <a:txBody>
                    <a:bodyPr/>
                    <a:lstStyle/>
                    <a:p>
                      <a:pPr marL="0" marR="0" algn="ctr" fontAlgn="base">
                        <a:lnSpc>
                          <a:spcPts val="1800"/>
                        </a:lnSpc>
                        <a:spcBef>
                          <a:spcPts val="0"/>
                        </a:spcBef>
                        <a:spcAft>
                          <a:spcPts val="0"/>
                        </a:spcAft>
                      </a:pPr>
                      <a:r>
                        <a:rPr lang="ka-GE" dirty="0"/>
                        <a:t>ყურადღებიანი</a:t>
                      </a:r>
                      <a:endParaRPr lang="en-US" dirty="0"/>
                    </a:p>
                  </a:txBody>
                  <a:tcPr marL="43587" marR="43587" marT="0" marB="0"/>
                </a:tc>
                <a:tc>
                  <a:txBody>
                    <a:bodyPr/>
                    <a:lstStyle/>
                    <a:p>
                      <a:pPr marL="0" marR="0" algn="ctr" fontAlgn="base">
                        <a:lnSpc>
                          <a:spcPts val="1800"/>
                        </a:lnSpc>
                        <a:spcBef>
                          <a:spcPts val="0"/>
                        </a:spcBef>
                        <a:spcAft>
                          <a:spcPts val="0"/>
                        </a:spcAft>
                      </a:pPr>
                      <a:r>
                        <a:rPr lang="ka-GE" dirty="0"/>
                        <a:t>მოღუშული</a:t>
                      </a:r>
                      <a:endParaRPr lang="en-US" dirty="0"/>
                    </a:p>
                    <a:p>
                      <a:pPr marL="0" marR="0" algn="ctr" fontAlgn="base">
                        <a:lnSpc>
                          <a:spcPts val="1800"/>
                        </a:lnSpc>
                        <a:spcBef>
                          <a:spcPts val="0"/>
                        </a:spcBef>
                        <a:spcAft>
                          <a:spcPts val="0"/>
                        </a:spcAft>
                      </a:pPr>
                      <a:r>
                        <a:rPr lang="ka-GE" dirty="0"/>
                        <a:t> </a:t>
                      </a:r>
                      <a:endParaRPr lang="en-US" dirty="0"/>
                    </a:p>
                  </a:txBody>
                  <a:tcPr marL="43587" marR="43587" marT="0" marB="0"/>
                </a:tc>
                <a:tc>
                  <a:txBody>
                    <a:bodyPr/>
                    <a:lstStyle/>
                    <a:p>
                      <a:pPr marL="0" marR="0" algn="ctr" fontAlgn="base">
                        <a:lnSpc>
                          <a:spcPts val="1800"/>
                        </a:lnSpc>
                        <a:spcBef>
                          <a:spcPts val="0"/>
                        </a:spcBef>
                        <a:spcAft>
                          <a:spcPts val="0"/>
                        </a:spcAft>
                      </a:pPr>
                      <a:r>
                        <a:rPr lang="ka-GE" dirty="0"/>
                        <a:t>აგრესიული</a:t>
                      </a:r>
                      <a:endParaRPr lang="en-US" dirty="0"/>
                    </a:p>
                  </a:txBody>
                  <a:tcPr marL="43587" marR="43587" marT="0" marB="0"/>
                </a:tc>
                <a:extLst>
                  <a:ext uri="{0D108BD9-81ED-4DB2-BD59-A6C34878D82A}">
                    <a16:rowId xmlns:a16="http://schemas.microsoft.com/office/drawing/2014/main" val="482989105"/>
                  </a:ext>
                </a:extLst>
              </a:tr>
              <a:tr h="428704">
                <a:tc>
                  <a:txBody>
                    <a:bodyPr/>
                    <a:lstStyle/>
                    <a:p>
                      <a:pPr marL="0" marR="0" algn="ctr" fontAlgn="base">
                        <a:lnSpc>
                          <a:spcPts val="1800"/>
                        </a:lnSpc>
                        <a:spcBef>
                          <a:spcPts val="0"/>
                        </a:spcBef>
                        <a:spcAft>
                          <a:spcPts val="0"/>
                        </a:spcAft>
                      </a:pPr>
                      <a:r>
                        <a:rPr lang="ka-GE" sz="1400" dirty="0" err="1"/>
                        <a:t>სიცოცხლისმოყვარული</a:t>
                      </a:r>
                      <a:endParaRPr lang="en-US" sz="1400" dirty="0"/>
                    </a:p>
                  </a:txBody>
                  <a:tcPr marL="43587" marR="43587" marT="0" marB="0"/>
                </a:tc>
                <a:tc>
                  <a:txBody>
                    <a:bodyPr/>
                    <a:lstStyle/>
                    <a:p>
                      <a:pPr marL="0" marR="0" algn="ctr" fontAlgn="base">
                        <a:lnSpc>
                          <a:spcPts val="1800"/>
                        </a:lnSpc>
                        <a:spcBef>
                          <a:spcPts val="0"/>
                        </a:spcBef>
                        <a:spcAft>
                          <a:spcPts val="0"/>
                        </a:spcAft>
                      </a:pPr>
                      <a:r>
                        <a:rPr lang="ka-GE" sz="1400"/>
                        <a:t>ბოროტი</a:t>
                      </a:r>
                      <a:endParaRPr lang="en-US" sz="1400"/>
                    </a:p>
                  </a:txBody>
                  <a:tcPr marL="43587" marR="43587" marT="0" marB="0"/>
                </a:tc>
                <a:tc>
                  <a:txBody>
                    <a:bodyPr/>
                    <a:lstStyle/>
                    <a:p>
                      <a:pPr marL="0" marR="0" algn="ctr" fontAlgn="base">
                        <a:lnSpc>
                          <a:spcPts val="1800"/>
                        </a:lnSpc>
                        <a:spcBef>
                          <a:spcPts val="0"/>
                        </a:spcBef>
                        <a:spcAft>
                          <a:spcPts val="0"/>
                        </a:spcAft>
                      </a:pPr>
                      <a:r>
                        <a:rPr lang="ka-GE" sz="1400"/>
                        <a:t>მშფოთვარე</a:t>
                      </a:r>
                      <a:endParaRPr lang="en-US" sz="1400"/>
                    </a:p>
                    <a:p>
                      <a:pPr marL="0" marR="0" algn="ctr" fontAlgn="base">
                        <a:lnSpc>
                          <a:spcPts val="1800"/>
                        </a:lnSpc>
                        <a:spcBef>
                          <a:spcPts val="0"/>
                        </a:spcBef>
                        <a:spcAft>
                          <a:spcPts val="0"/>
                        </a:spcAft>
                      </a:pPr>
                      <a:r>
                        <a:rPr lang="ka-GE" sz="1400"/>
                        <a:t> </a:t>
                      </a:r>
                      <a:endParaRPr lang="en-US" sz="1400"/>
                    </a:p>
                  </a:txBody>
                  <a:tcPr marL="43587" marR="43587" marT="0" marB="0"/>
                </a:tc>
                <a:extLst>
                  <a:ext uri="{0D108BD9-81ED-4DB2-BD59-A6C34878D82A}">
                    <a16:rowId xmlns:a16="http://schemas.microsoft.com/office/drawing/2014/main" val="251208552"/>
                  </a:ext>
                </a:extLst>
              </a:tr>
              <a:tr h="428704">
                <a:tc>
                  <a:txBody>
                    <a:bodyPr/>
                    <a:lstStyle/>
                    <a:p>
                      <a:pPr marL="0" marR="0" algn="ctr" fontAlgn="base">
                        <a:lnSpc>
                          <a:spcPts val="1800"/>
                        </a:lnSpc>
                        <a:spcBef>
                          <a:spcPts val="0"/>
                        </a:spcBef>
                        <a:spcAft>
                          <a:spcPts val="0"/>
                        </a:spcAft>
                      </a:pPr>
                      <a:r>
                        <a:rPr lang="ka-GE" sz="1400" dirty="0"/>
                        <a:t>დაჯერებული</a:t>
                      </a:r>
                      <a:endParaRPr lang="en-US" sz="1400" dirty="0"/>
                    </a:p>
                  </a:txBody>
                  <a:tcPr marL="43587" marR="43587" marT="0" marB="0"/>
                </a:tc>
                <a:tc>
                  <a:txBody>
                    <a:bodyPr/>
                    <a:lstStyle/>
                    <a:p>
                      <a:pPr marL="0" marR="0" algn="ctr" fontAlgn="base">
                        <a:lnSpc>
                          <a:spcPts val="1800"/>
                        </a:lnSpc>
                        <a:spcBef>
                          <a:spcPts val="0"/>
                        </a:spcBef>
                        <a:spcAft>
                          <a:spcPts val="0"/>
                        </a:spcAft>
                      </a:pPr>
                      <a:r>
                        <a:rPr lang="ka-GE" sz="1400"/>
                        <a:t>უხასიათო</a:t>
                      </a:r>
                      <a:endParaRPr lang="en-US" sz="1400"/>
                    </a:p>
                    <a:p>
                      <a:pPr marL="0" marR="0" algn="ctr" fontAlgn="base">
                        <a:lnSpc>
                          <a:spcPts val="1800"/>
                        </a:lnSpc>
                        <a:spcBef>
                          <a:spcPts val="0"/>
                        </a:spcBef>
                        <a:spcAft>
                          <a:spcPts val="0"/>
                        </a:spcAft>
                      </a:pPr>
                      <a:r>
                        <a:rPr lang="ka-GE" sz="1400"/>
                        <a:t> </a:t>
                      </a:r>
                      <a:endParaRPr lang="en-US" sz="1400"/>
                    </a:p>
                  </a:txBody>
                  <a:tcPr marL="43587" marR="43587" marT="0" marB="0"/>
                </a:tc>
                <a:tc>
                  <a:txBody>
                    <a:bodyPr/>
                    <a:lstStyle/>
                    <a:p>
                      <a:pPr marL="0" marR="0" algn="ctr" fontAlgn="base">
                        <a:lnSpc>
                          <a:spcPts val="1800"/>
                        </a:lnSpc>
                        <a:spcBef>
                          <a:spcPts val="0"/>
                        </a:spcBef>
                        <a:spcAft>
                          <a:spcPts val="0"/>
                        </a:spcAft>
                      </a:pPr>
                      <a:r>
                        <a:rPr lang="ka-GE" sz="1400"/>
                        <a:t>კეთიგანწყობილი</a:t>
                      </a:r>
                      <a:endParaRPr lang="en-US" sz="1400"/>
                    </a:p>
                    <a:p>
                      <a:pPr marL="0" marR="0" algn="ctr" fontAlgn="base">
                        <a:lnSpc>
                          <a:spcPts val="1800"/>
                        </a:lnSpc>
                        <a:spcBef>
                          <a:spcPts val="0"/>
                        </a:spcBef>
                        <a:spcAft>
                          <a:spcPts val="0"/>
                        </a:spcAft>
                      </a:pPr>
                      <a:r>
                        <a:rPr lang="ka-GE" sz="1400"/>
                        <a:t> </a:t>
                      </a:r>
                      <a:endParaRPr lang="en-US" sz="1400"/>
                    </a:p>
                  </a:txBody>
                  <a:tcPr marL="43587" marR="43587" marT="0" marB="0"/>
                </a:tc>
                <a:extLst>
                  <a:ext uri="{0D108BD9-81ED-4DB2-BD59-A6C34878D82A}">
                    <a16:rowId xmlns:a16="http://schemas.microsoft.com/office/drawing/2014/main" val="1995525339"/>
                  </a:ext>
                </a:extLst>
              </a:tr>
              <a:tr h="428704">
                <a:tc>
                  <a:txBody>
                    <a:bodyPr/>
                    <a:lstStyle/>
                    <a:p>
                      <a:pPr marL="0" marR="0" algn="ctr" fontAlgn="base">
                        <a:lnSpc>
                          <a:spcPts val="1800"/>
                        </a:lnSpc>
                        <a:spcBef>
                          <a:spcPts val="0"/>
                        </a:spcBef>
                        <a:spcAft>
                          <a:spcPts val="0"/>
                        </a:spcAft>
                      </a:pPr>
                      <a:r>
                        <a:rPr lang="ka-GE" sz="1400" dirty="0"/>
                        <a:t>წესიერი</a:t>
                      </a:r>
                      <a:endParaRPr lang="en-US" sz="1400" dirty="0"/>
                    </a:p>
                    <a:p>
                      <a:pPr marL="0" marR="0" algn="ctr" fontAlgn="base">
                        <a:lnSpc>
                          <a:spcPts val="1800"/>
                        </a:lnSpc>
                        <a:spcBef>
                          <a:spcPts val="0"/>
                        </a:spcBef>
                        <a:spcAft>
                          <a:spcPts val="0"/>
                        </a:spcAft>
                      </a:pPr>
                      <a:r>
                        <a:rPr lang="ka-GE" sz="1400" dirty="0"/>
                        <a:t> </a:t>
                      </a:r>
                      <a:endParaRPr lang="en-US" sz="1400" dirty="0"/>
                    </a:p>
                  </a:txBody>
                  <a:tcPr marL="43587" marR="43587" marT="0" marB="0"/>
                </a:tc>
                <a:tc>
                  <a:txBody>
                    <a:bodyPr/>
                    <a:lstStyle/>
                    <a:p>
                      <a:pPr marL="0" marR="0" algn="ctr" fontAlgn="base">
                        <a:lnSpc>
                          <a:spcPts val="1800"/>
                        </a:lnSpc>
                        <a:spcBef>
                          <a:spcPts val="0"/>
                        </a:spcBef>
                        <a:spcAft>
                          <a:spcPts val="0"/>
                        </a:spcAft>
                      </a:pPr>
                      <a:r>
                        <a:rPr lang="ka-GE" sz="1400" dirty="0"/>
                        <a:t>არ არის თავდაჯერებული</a:t>
                      </a:r>
                      <a:endParaRPr lang="en-US" sz="1400" dirty="0"/>
                    </a:p>
                    <a:p>
                      <a:pPr marL="0" marR="0" algn="ctr" fontAlgn="base">
                        <a:lnSpc>
                          <a:spcPts val="1800"/>
                        </a:lnSpc>
                        <a:spcBef>
                          <a:spcPts val="0"/>
                        </a:spcBef>
                        <a:spcAft>
                          <a:spcPts val="0"/>
                        </a:spcAft>
                      </a:pPr>
                      <a:r>
                        <a:rPr lang="ka-GE" sz="1400" dirty="0"/>
                        <a:t> </a:t>
                      </a:r>
                      <a:endParaRPr lang="en-US" sz="1400" dirty="0"/>
                    </a:p>
                  </a:txBody>
                  <a:tcPr marL="43587" marR="43587" marT="0" marB="0"/>
                </a:tc>
                <a:tc>
                  <a:txBody>
                    <a:bodyPr/>
                    <a:lstStyle/>
                    <a:p>
                      <a:pPr marL="0" marR="0" algn="ctr" fontAlgn="base">
                        <a:lnSpc>
                          <a:spcPts val="1800"/>
                        </a:lnSpc>
                        <a:spcBef>
                          <a:spcPts val="0"/>
                        </a:spcBef>
                        <a:spcAft>
                          <a:spcPts val="0"/>
                        </a:spcAft>
                      </a:pPr>
                      <a:r>
                        <a:rPr lang="ka-GE" sz="1400"/>
                        <a:t>დაღლილი</a:t>
                      </a:r>
                      <a:endParaRPr lang="en-US" sz="1400"/>
                    </a:p>
                    <a:p>
                      <a:pPr marL="0" marR="0" algn="ctr" fontAlgn="base">
                        <a:lnSpc>
                          <a:spcPts val="1800"/>
                        </a:lnSpc>
                        <a:spcBef>
                          <a:spcPts val="0"/>
                        </a:spcBef>
                        <a:spcAft>
                          <a:spcPts val="0"/>
                        </a:spcAft>
                      </a:pPr>
                      <a:r>
                        <a:rPr lang="ka-GE" sz="1400"/>
                        <a:t> </a:t>
                      </a:r>
                      <a:endParaRPr lang="en-US" sz="1400"/>
                    </a:p>
                  </a:txBody>
                  <a:tcPr marL="43587" marR="43587" marT="0" marB="0"/>
                </a:tc>
                <a:extLst>
                  <a:ext uri="{0D108BD9-81ED-4DB2-BD59-A6C34878D82A}">
                    <a16:rowId xmlns:a16="http://schemas.microsoft.com/office/drawing/2014/main" val="437876152"/>
                  </a:ext>
                </a:extLst>
              </a:tr>
              <a:tr h="428704">
                <a:tc>
                  <a:txBody>
                    <a:bodyPr/>
                    <a:lstStyle/>
                    <a:p>
                      <a:pPr marL="0" marR="0" algn="ctr" fontAlgn="base">
                        <a:lnSpc>
                          <a:spcPts val="1800"/>
                        </a:lnSpc>
                        <a:spcBef>
                          <a:spcPts val="0"/>
                        </a:spcBef>
                        <a:spcAft>
                          <a:spcPts val="0"/>
                        </a:spcAft>
                      </a:pPr>
                      <a:r>
                        <a:rPr lang="ka-GE" sz="1400" dirty="0"/>
                        <a:t>დარწმუნებული</a:t>
                      </a:r>
                      <a:endParaRPr lang="en-US" sz="1400" dirty="0"/>
                    </a:p>
                    <a:p>
                      <a:pPr marL="0" marR="0" algn="ctr" fontAlgn="base">
                        <a:lnSpc>
                          <a:spcPts val="1800"/>
                        </a:lnSpc>
                        <a:spcBef>
                          <a:spcPts val="0"/>
                        </a:spcBef>
                        <a:spcAft>
                          <a:spcPts val="0"/>
                        </a:spcAft>
                      </a:pPr>
                      <a:r>
                        <a:rPr lang="ka-GE" sz="1400" dirty="0"/>
                        <a:t> </a:t>
                      </a:r>
                      <a:endParaRPr lang="en-US" sz="1400" dirty="0"/>
                    </a:p>
                  </a:txBody>
                  <a:tcPr marL="43587" marR="43587" marT="0" marB="0"/>
                </a:tc>
                <a:tc>
                  <a:txBody>
                    <a:bodyPr/>
                    <a:lstStyle/>
                    <a:p>
                      <a:pPr marL="0" marR="0" algn="ctr" fontAlgn="base">
                        <a:lnSpc>
                          <a:spcPts val="1800"/>
                        </a:lnSpc>
                        <a:spcBef>
                          <a:spcPts val="0"/>
                        </a:spcBef>
                        <a:spcAft>
                          <a:spcPts val="0"/>
                        </a:spcAft>
                      </a:pPr>
                      <a:r>
                        <a:rPr lang="ka-GE" sz="1400" dirty="0"/>
                        <a:t>ყურადღებიანი</a:t>
                      </a:r>
                      <a:endParaRPr lang="en-US" sz="1400" dirty="0"/>
                    </a:p>
                    <a:p>
                      <a:pPr marL="0" marR="0" algn="ctr" fontAlgn="base">
                        <a:lnSpc>
                          <a:spcPts val="1800"/>
                        </a:lnSpc>
                        <a:spcBef>
                          <a:spcPts val="0"/>
                        </a:spcBef>
                        <a:spcAft>
                          <a:spcPts val="0"/>
                        </a:spcAft>
                      </a:pPr>
                      <a:r>
                        <a:rPr lang="ka-GE" sz="1400" dirty="0"/>
                        <a:t> </a:t>
                      </a:r>
                      <a:endParaRPr lang="en-US" sz="1400" dirty="0"/>
                    </a:p>
                  </a:txBody>
                  <a:tcPr marL="43587" marR="43587" marT="0" marB="0"/>
                </a:tc>
                <a:tc>
                  <a:txBody>
                    <a:bodyPr/>
                    <a:lstStyle/>
                    <a:p>
                      <a:pPr marL="0" marR="0" algn="ctr" fontAlgn="base">
                        <a:lnSpc>
                          <a:spcPts val="1800"/>
                        </a:lnSpc>
                        <a:spcBef>
                          <a:spcPts val="0"/>
                        </a:spcBef>
                        <a:spcAft>
                          <a:spcPts val="0"/>
                        </a:spcAft>
                      </a:pPr>
                      <a:r>
                        <a:rPr lang="ka-GE" sz="1400"/>
                        <a:t>მოჭარბებული ენერგიული</a:t>
                      </a:r>
                      <a:endParaRPr lang="en-US" sz="1400"/>
                    </a:p>
                    <a:p>
                      <a:pPr marL="0" marR="0" algn="ctr" fontAlgn="base">
                        <a:lnSpc>
                          <a:spcPts val="1800"/>
                        </a:lnSpc>
                        <a:spcBef>
                          <a:spcPts val="0"/>
                        </a:spcBef>
                        <a:spcAft>
                          <a:spcPts val="0"/>
                        </a:spcAft>
                      </a:pPr>
                      <a:r>
                        <a:rPr lang="ka-GE" sz="1400"/>
                        <a:t> </a:t>
                      </a:r>
                      <a:endParaRPr lang="en-US" sz="1400"/>
                    </a:p>
                  </a:txBody>
                  <a:tcPr marL="43587" marR="43587" marT="0" marB="0"/>
                </a:tc>
                <a:extLst>
                  <a:ext uri="{0D108BD9-81ED-4DB2-BD59-A6C34878D82A}">
                    <a16:rowId xmlns:a16="http://schemas.microsoft.com/office/drawing/2014/main" val="881403702"/>
                  </a:ext>
                </a:extLst>
              </a:tr>
              <a:tr h="428704">
                <a:tc>
                  <a:txBody>
                    <a:bodyPr/>
                    <a:lstStyle/>
                    <a:p>
                      <a:pPr marL="0" marR="0" algn="ctr" fontAlgn="base">
                        <a:lnSpc>
                          <a:spcPts val="1800"/>
                        </a:lnSpc>
                        <a:spcBef>
                          <a:spcPts val="0"/>
                        </a:spcBef>
                        <a:spcAft>
                          <a:spcPts val="0"/>
                        </a:spcAft>
                      </a:pPr>
                      <a:r>
                        <a:rPr lang="ka-GE" sz="1400" dirty="0"/>
                        <a:t>მოუთმენელი</a:t>
                      </a:r>
                      <a:endParaRPr lang="en-US" sz="1400" dirty="0"/>
                    </a:p>
                  </a:txBody>
                  <a:tcPr marL="43587" marR="43587" marT="0" marB="0"/>
                </a:tc>
                <a:tc>
                  <a:txBody>
                    <a:bodyPr/>
                    <a:lstStyle/>
                    <a:p>
                      <a:pPr marL="0" marR="0" algn="ctr" fontAlgn="base">
                        <a:lnSpc>
                          <a:spcPts val="1800"/>
                        </a:lnSpc>
                        <a:spcBef>
                          <a:spcPts val="0"/>
                        </a:spcBef>
                        <a:spcAft>
                          <a:spcPts val="0"/>
                        </a:spcAft>
                      </a:pPr>
                      <a:r>
                        <a:rPr lang="ka-GE" sz="1400" dirty="0"/>
                        <a:t>დაჩაგრული</a:t>
                      </a:r>
                      <a:endParaRPr lang="en-US" sz="1400" dirty="0"/>
                    </a:p>
                    <a:p>
                      <a:pPr marL="0" marR="0" algn="ctr" fontAlgn="base">
                        <a:lnSpc>
                          <a:spcPts val="1800"/>
                        </a:lnSpc>
                        <a:spcBef>
                          <a:spcPts val="0"/>
                        </a:spcBef>
                        <a:spcAft>
                          <a:spcPts val="0"/>
                        </a:spcAft>
                      </a:pPr>
                      <a:r>
                        <a:rPr lang="ka-GE" sz="1400" dirty="0"/>
                        <a:t> </a:t>
                      </a:r>
                      <a:endParaRPr lang="en-US" sz="1400" dirty="0"/>
                    </a:p>
                  </a:txBody>
                  <a:tcPr marL="43587" marR="43587" marT="0" marB="0"/>
                </a:tc>
                <a:tc>
                  <a:txBody>
                    <a:bodyPr/>
                    <a:lstStyle/>
                    <a:p>
                      <a:pPr marL="0" marR="0" algn="ctr" fontAlgn="base">
                        <a:lnSpc>
                          <a:spcPts val="1800"/>
                        </a:lnSpc>
                        <a:spcBef>
                          <a:spcPts val="0"/>
                        </a:spcBef>
                        <a:spcAft>
                          <a:spcPts val="0"/>
                        </a:spcAft>
                      </a:pPr>
                      <a:r>
                        <a:rPr lang="ka-GE" sz="1400"/>
                        <a:t>გამოფიტული</a:t>
                      </a:r>
                      <a:endParaRPr lang="en-US" sz="1400"/>
                    </a:p>
                  </a:txBody>
                  <a:tcPr marL="43587" marR="43587" marT="0" marB="0"/>
                </a:tc>
                <a:extLst>
                  <a:ext uri="{0D108BD9-81ED-4DB2-BD59-A6C34878D82A}">
                    <a16:rowId xmlns:a16="http://schemas.microsoft.com/office/drawing/2014/main" val="1008453672"/>
                  </a:ext>
                </a:extLst>
              </a:tr>
              <a:tr h="428704">
                <a:tc>
                  <a:txBody>
                    <a:bodyPr/>
                    <a:lstStyle/>
                    <a:p>
                      <a:pPr marL="0" marR="0" algn="ctr" fontAlgn="base">
                        <a:lnSpc>
                          <a:spcPts val="1800"/>
                        </a:lnSpc>
                        <a:spcBef>
                          <a:spcPts val="0"/>
                        </a:spcBef>
                        <a:spcAft>
                          <a:spcPts val="0"/>
                        </a:spcAft>
                      </a:pPr>
                      <a:r>
                        <a:rPr lang="ka-GE" sz="1400" dirty="0"/>
                        <a:t>თავშეუკავებელი</a:t>
                      </a:r>
                      <a:endParaRPr lang="en-US" sz="1400" dirty="0"/>
                    </a:p>
                    <a:p>
                      <a:pPr marL="0" marR="0" algn="ctr" fontAlgn="base">
                        <a:lnSpc>
                          <a:spcPts val="1800"/>
                        </a:lnSpc>
                        <a:spcBef>
                          <a:spcPts val="0"/>
                        </a:spcBef>
                        <a:spcAft>
                          <a:spcPts val="0"/>
                        </a:spcAft>
                      </a:pPr>
                      <a:r>
                        <a:rPr lang="ka-GE" sz="1400" dirty="0"/>
                        <a:t> </a:t>
                      </a:r>
                      <a:endParaRPr lang="en-US" sz="1400" dirty="0"/>
                    </a:p>
                  </a:txBody>
                  <a:tcPr marL="43587" marR="43587" marT="0" marB="0"/>
                </a:tc>
                <a:tc>
                  <a:txBody>
                    <a:bodyPr/>
                    <a:lstStyle/>
                    <a:p>
                      <a:pPr marL="0" marR="0" algn="ctr" fontAlgn="base">
                        <a:lnSpc>
                          <a:spcPts val="1800"/>
                        </a:lnSpc>
                        <a:spcBef>
                          <a:spcPts val="0"/>
                        </a:spcBef>
                        <a:spcAft>
                          <a:spcPts val="0"/>
                        </a:spcAft>
                      </a:pPr>
                      <a:r>
                        <a:rPr lang="ka-GE" sz="1400" dirty="0"/>
                        <a:t>დაძაბული</a:t>
                      </a:r>
                      <a:endParaRPr lang="en-US" sz="1400" dirty="0"/>
                    </a:p>
                    <a:p>
                      <a:pPr marL="0" marR="0" algn="ctr" fontAlgn="base">
                        <a:lnSpc>
                          <a:spcPts val="1800"/>
                        </a:lnSpc>
                        <a:spcBef>
                          <a:spcPts val="0"/>
                        </a:spcBef>
                        <a:spcAft>
                          <a:spcPts val="0"/>
                        </a:spcAft>
                      </a:pPr>
                      <a:r>
                        <a:rPr lang="ka-GE" sz="1400" dirty="0"/>
                        <a:t> </a:t>
                      </a:r>
                      <a:endParaRPr lang="en-US" sz="1400" dirty="0"/>
                    </a:p>
                  </a:txBody>
                  <a:tcPr marL="43587" marR="43587" marT="0" marB="0"/>
                </a:tc>
                <a:tc>
                  <a:txBody>
                    <a:bodyPr/>
                    <a:lstStyle/>
                    <a:p>
                      <a:pPr marL="0" marR="0" algn="ctr" fontAlgn="base">
                        <a:lnSpc>
                          <a:spcPts val="1800"/>
                        </a:lnSpc>
                        <a:spcBef>
                          <a:spcPts val="0"/>
                        </a:spcBef>
                        <a:spcAft>
                          <a:spcPts val="0"/>
                        </a:spcAft>
                      </a:pPr>
                      <a:r>
                        <a:rPr lang="ka-GE" sz="1400"/>
                        <a:t>თავდაჯერებული</a:t>
                      </a:r>
                      <a:endParaRPr lang="en-US" sz="1400"/>
                    </a:p>
                    <a:p>
                      <a:pPr marL="0" marR="0" algn="ctr" fontAlgn="base">
                        <a:lnSpc>
                          <a:spcPts val="1800"/>
                        </a:lnSpc>
                        <a:spcBef>
                          <a:spcPts val="0"/>
                        </a:spcBef>
                        <a:spcAft>
                          <a:spcPts val="0"/>
                        </a:spcAft>
                      </a:pPr>
                      <a:r>
                        <a:rPr lang="ka-GE" sz="1400"/>
                        <a:t> </a:t>
                      </a:r>
                      <a:endParaRPr lang="en-US" sz="1400"/>
                    </a:p>
                  </a:txBody>
                  <a:tcPr marL="43587" marR="43587" marT="0" marB="0"/>
                </a:tc>
                <a:extLst>
                  <a:ext uri="{0D108BD9-81ED-4DB2-BD59-A6C34878D82A}">
                    <a16:rowId xmlns:a16="http://schemas.microsoft.com/office/drawing/2014/main" val="3801980038"/>
                  </a:ext>
                </a:extLst>
              </a:tr>
              <a:tr h="428704">
                <a:tc>
                  <a:txBody>
                    <a:bodyPr/>
                    <a:lstStyle/>
                    <a:p>
                      <a:pPr marL="0" marR="0" algn="ctr" fontAlgn="base">
                        <a:lnSpc>
                          <a:spcPts val="1800"/>
                        </a:lnSpc>
                        <a:spcBef>
                          <a:spcPts val="0"/>
                        </a:spcBef>
                        <a:spcAft>
                          <a:spcPts val="0"/>
                        </a:spcAft>
                      </a:pPr>
                      <a:r>
                        <a:rPr lang="ka-GE" sz="1400" dirty="0"/>
                        <a:t>დაბნეული</a:t>
                      </a:r>
                      <a:endParaRPr lang="en-US" sz="1400" dirty="0"/>
                    </a:p>
                    <a:p>
                      <a:pPr marL="0" marR="0" algn="ctr" fontAlgn="base">
                        <a:lnSpc>
                          <a:spcPts val="1800"/>
                        </a:lnSpc>
                        <a:spcBef>
                          <a:spcPts val="0"/>
                        </a:spcBef>
                        <a:spcAft>
                          <a:spcPts val="0"/>
                        </a:spcAft>
                      </a:pPr>
                      <a:r>
                        <a:rPr lang="ka-GE" sz="1400" dirty="0"/>
                        <a:t> </a:t>
                      </a:r>
                      <a:endParaRPr lang="en-US" sz="1400" dirty="0"/>
                    </a:p>
                  </a:txBody>
                  <a:tcPr marL="43587" marR="43587" marT="0" marB="0"/>
                </a:tc>
                <a:tc>
                  <a:txBody>
                    <a:bodyPr/>
                    <a:lstStyle/>
                    <a:p>
                      <a:pPr marL="0" marR="0" algn="ctr" fontAlgn="base">
                        <a:lnSpc>
                          <a:spcPts val="1800"/>
                        </a:lnSpc>
                        <a:spcBef>
                          <a:spcPts val="0"/>
                        </a:spcBef>
                        <a:spcAft>
                          <a:spcPts val="0"/>
                        </a:spcAft>
                      </a:pPr>
                      <a:r>
                        <a:rPr lang="ka-GE" sz="1400" dirty="0"/>
                        <a:t>პასიური</a:t>
                      </a:r>
                      <a:endParaRPr lang="en-US" sz="1400" dirty="0"/>
                    </a:p>
                    <a:p>
                      <a:pPr marL="0" marR="0" algn="ctr" fontAlgn="base">
                        <a:lnSpc>
                          <a:spcPts val="1800"/>
                        </a:lnSpc>
                        <a:spcBef>
                          <a:spcPts val="0"/>
                        </a:spcBef>
                        <a:spcAft>
                          <a:spcPts val="0"/>
                        </a:spcAft>
                      </a:pPr>
                      <a:r>
                        <a:rPr lang="ka-GE" sz="1400" dirty="0"/>
                        <a:t> </a:t>
                      </a:r>
                      <a:endParaRPr lang="en-US" sz="1400" dirty="0"/>
                    </a:p>
                  </a:txBody>
                  <a:tcPr marL="43587" marR="43587" marT="0" marB="0"/>
                </a:tc>
                <a:tc>
                  <a:txBody>
                    <a:bodyPr/>
                    <a:lstStyle/>
                    <a:p>
                      <a:pPr marL="0" marR="0" algn="ctr" fontAlgn="base">
                        <a:lnSpc>
                          <a:spcPts val="1800"/>
                        </a:lnSpc>
                        <a:spcBef>
                          <a:spcPts val="0"/>
                        </a:spcBef>
                        <a:spcAft>
                          <a:spcPts val="0"/>
                        </a:spcAft>
                      </a:pPr>
                      <a:r>
                        <a:rPr lang="ka-GE" sz="1400"/>
                        <a:t>აპათიური</a:t>
                      </a:r>
                      <a:endParaRPr lang="en-US" sz="1400"/>
                    </a:p>
                    <a:p>
                      <a:pPr marL="0" marR="0" algn="ctr" fontAlgn="base">
                        <a:lnSpc>
                          <a:spcPts val="1800"/>
                        </a:lnSpc>
                        <a:spcBef>
                          <a:spcPts val="0"/>
                        </a:spcBef>
                        <a:spcAft>
                          <a:spcPts val="0"/>
                        </a:spcAft>
                      </a:pPr>
                      <a:r>
                        <a:rPr lang="ka-GE" sz="1400"/>
                        <a:t> </a:t>
                      </a:r>
                      <a:endParaRPr lang="en-US" sz="1400"/>
                    </a:p>
                  </a:txBody>
                  <a:tcPr marL="43587" marR="43587" marT="0" marB="0"/>
                </a:tc>
                <a:extLst>
                  <a:ext uri="{0D108BD9-81ED-4DB2-BD59-A6C34878D82A}">
                    <a16:rowId xmlns:a16="http://schemas.microsoft.com/office/drawing/2014/main" val="298731381"/>
                  </a:ext>
                </a:extLst>
              </a:tr>
              <a:tr h="426282">
                <a:tc>
                  <a:txBody>
                    <a:bodyPr/>
                    <a:lstStyle/>
                    <a:p>
                      <a:pPr marL="0" marR="0" algn="ctr" fontAlgn="base">
                        <a:lnSpc>
                          <a:spcPts val="1800"/>
                        </a:lnSpc>
                        <a:spcBef>
                          <a:spcPts val="0"/>
                        </a:spcBef>
                        <a:spcAft>
                          <a:spcPts val="0"/>
                        </a:spcAft>
                      </a:pPr>
                      <a:r>
                        <a:rPr lang="ka-GE" sz="1400" dirty="0"/>
                        <a:t>გულღია</a:t>
                      </a:r>
                    </a:p>
                    <a:p>
                      <a:pPr marL="0" marR="0" algn="ctr" fontAlgn="base">
                        <a:lnSpc>
                          <a:spcPts val="1800"/>
                        </a:lnSpc>
                        <a:spcBef>
                          <a:spcPts val="0"/>
                        </a:spcBef>
                        <a:spcAft>
                          <a:spcPts val="0"/>
                        </a:spcAft>
                      </a:pPr>
                      <a:endParaRPr lang="en-US" sz="1400" dirty="0"/>
                    </a:p>
                  </a:txBody>
                  <a:tcPr marL="43587" marR="43587" marT="0" marB="0"/>
                </a:tc>
                <a:tc>
                  <a:txBody>
                    <a:bodyPr/>
                    <a:lstStyle/>
                    <a:p>
                      <a:pPr marL="0" marR="0" algn="ctr" fontAlgn="base">
                        <a:lnSpc>
                          <a:spcPts val="1800"/>
                        </a:lnSpc>
                        <a:spcBef>
                          <a:spcPts val="0"/>
                        </a:spcBef>
                        <a:spcAft>
                          <a:spcPts val="0"/>
                        </a:spcAft>
                      </a:pPr>
                      <a:r>
                        <a:rPr lang="ka-GE" sz="1400" dirty="0"/>
                        <a:t>გულგრილი</a:t>
                      </a:r>
                      <a:endParaRPr lang="en-US" sz="1400" dirty="0"/>
                    </a:p>
                  </a:txBody>
                  <a:tcPr marL="43587" marR="43587" marT="0" marB="0"/>
                </a:tc>
                <a:tc>
                  <a:txBody>
                    <a:bodyPr/>
                    <a:lstStyle/>
                    <a:p>
                      <a:pPr marL="0" marR="0" algn="ctr" fontAlgn="base">
                        <a:lnSpc>
                          <a:spcPts val="1800"/>
                        </a:lnSpc>
                        <a:spcBef>
                          <a:spcPts val="0"/>
                        </a:spcBef>
                        <a:spcAft>
                          <a:spcPts val="0"/>
                        </a:spcAft>
                      </a:pPr>
                      <a:r>
                        <a:rPr lang="ka-GE" sz="1400"/>
                        <a:t>ნერვიული</a:t>
                      </a:r>
                      <a:endParaRPr lang="en-US" sz="1400"/>
                    </a:p>
                  </a:txBody>
                  <a:tcPr marL="43587" marR="43587" marT="0" marB="0"/>
                </a:tc>
                <a:extLst>
                  <a:ext uri="{0D108BD9-81ED-4DB2-BD59-A6C34878D82A}">
                    <a16:rowId xmlns:a16="http://schemas.microsoft.com/office/drawing/2014/main" val="2323330843"/>
                  </a:ext>
                </a:extLst>
              </a:tr>
              <a:tr h="426282">
                <a:tc>
                  <a:txBody>
                    <a:bodyPr/>
                    <a:lstStyle/>
                    <a:p>
                      <a:pPr marL="0" marR="0" algn="ctr" fontAlgn="base">
                        <a:lnSpc>
                          <a:spcPts val="1800"/>
                        </a:lnSpc>
                        <a:spcBef>
                          <a:spcPts val="0"/>
                        </a:spcBef>
                        <a:spcAft>
                          <a:spcPts val="0"/>
                        </a:spcAft>
                      </a:pPr>
                      <a:r>
                        <a:rPr lang="ka-GE" sz="1400" dirty="0"/>
                        <a:t>აკვიატებული</a:t>
                      </a:r>
                    </a:p>
                    <a:p>
                      <a:pPr marL="0" marR="0" algn="ctr" fontAlgn="base">
                        <a:lnSpc>
                          <a:spcPts val="1800"/>
                        </a:lnSpc>
                        <a:spcBef>
                          <a:spcPts val="0"/>
                        </a:spcBef>
                        <a:spcAft>
                          <a:spcPts val="0"/>
                        </a:spcAft>
                      </a:pPr>
                      <a:endParaRPr lang="en-US" sz="1400" dirty="0"/>
                    </a:p>
                  </a:txBody>
                  <a:tcPr marL="43587" marR="43587" marT="0" marB="0"/>
                </a:tc>
                <a:tc>
                  <a:txBody>
                    <a:bodyPr/>
                    <a:lstStyle/>
                    <a:p>
                      <a:pPr marL="0" marR="0" algn="ctr" fontAlgn="base">
                        <a:lnSpc>
                          <a:spcPts val="1800"/>
                        </a:lnSpc>
                        <a:spcBef>
                          <a:spcPts val="0"/>
                        </a:spcBef>
                        <a:spcAft>
                          <a:spcPts val="0"/>
                        </a:spcAft>
                      </a:pPr>
                      <a:r>
                        <a:rPr lang="ka-GE" sz="1400" dirty="0"/>
                        <a:t>ხალისიანი</a:t>
                      </a:r>
                      <a:endParaRPr lang="en-US" sz="1400" dirty="0"/>
                    </a:p>
                  </a:txBody>
                  <a:tcPr marL="43587" marR="43587" marT="0" marB="0"/>
                </a:tc>
                <a:tc>
                  <a:txBody>
                    <a:bodyPr/>
                    <a:lstStyle/>
                    <a:p>
                      <a:pPr marL="0" marR="0" algn="ctr" fontAlgn="base">
                        <a:lnSpc>
                          <a:spcPts val="1800"/>
                        </a:lnSpc>
                        <a:spcBef>
                          <a:spcPts val="0"/>
                        </a:spcBef>
                        <a:spcAft>
                          <a:spcPts val="0"/>
                        </a:spcAft>
                      </a:pPr>
                      <a:r>
                        <a:rPr lang="ka-GE" sz="1400"/>
                        <a:t>მიზანმიმართული</a:t>
                      </a:r>
                      <a:endParaRPr lang="en-US" sz="1400"/>
                    </a:p>
                  </a:txBody>
                  <a:tcPr marL="43587" marR="43587" marT="0" marB="0"/>
                </a:tc>
                <a:extLst>
                  <a:ext uri="{0D108BD9-81ED-4DB2-BD59-A6C34878D82A}">
                    <a16:rowId xmlns:a16="http://schemas.microsoft.com/office/drawing/2014/main" val="1367450378"/>
                  </a:ext>
                </a:extLst>
              </a:tr>
              <a:tr h="426282">
                <a:tc>
                  <a:txBody>
                    <a:bodyPr/>
                    <a:lstStyle/>
                    <a:p>
                      <a:pPr marL="0" marR="0" algn="ctr" fontAlgn="base">
                        <a:lnSpc>
                          <a:spcPts val="1800"/>
                        </a:lnSpc>
                        <a:spcBef>
                          <a:spcPts val="0"/>
                        </a:spcBef>
                        <a:spcAft>
                          <a:spcPts val="0"/>
                        </a:spcAft>
                      </a:pPr>
                      <a:r>
                        <a:rPr lang="ka-GE" sz="1400" dirty="0"/>
                        <a:t>ნებისყოფიანი</a:t>
                      </a:r>
                    </a:p>
                    <a:p>
                      <a:pPr marL="0" marR="0" algn="ctr" fontAlgn="base">
                        <a:lnSpc>
                          <a:spcPts val="1800"/>
                        </a:lnSpc>
                        <a:spcBef>
                          <a:spcPts val="0"/>
                        </a:spcBef>
                        <a:spcAft>
                          <a:spcPts val="0"/>
                        </a:spcAft>
                      </a:pPr>
                      <a:endParaRPr lang="en-US" sz="1400" dirty="0"/>
                    </a:p>
                  </a:txBody>
                  <a:tcPr marL="43587" marR="43587" marT="0" marB="0"/>
                </a:tc>
                <a:tc>
                  <a:txBody>
                    <a:bodyPr/>
                    <a:lstStyle/>
                    <a:p>
                      <a:pPr marL="0" marR="0" algn="ctr" fontAlgn="base">
                        <a:lnSpc>
                          <a:spcPts val="1800"/>
                        </a:lnSpc>
                        <a:spcBef>
                          <a:spcPts val="0"/>
                        </a:spcBef>
                        <a:spcAft>
                          <a:spcPts val="0"/>
                        </a:spcAft>
                      </a:pPr>
                      <a:r>
                        <a:rPr lang="ka-GE" sz="1400" dirty="0"/>
                        <a:t>გაღიზიანებული</a:t>
                      </a:r>
                      <a:endParaRPr lang="en-US" sz="1400" dirty="0"/>
                    </a:p>
                  </a:txBody>
                  <a:tcPr marL="43587" marR="43587" marT="0" marB="0"/>
                </a:tc>
                <a:tc>
                  <a:txBody>
                    <a:bodyPr/>
                    <a:lstStyle/>
                    <a:p>
                      <a:pPr marL="0" marR="0" algn="ctr" fontAlgn="base">
                        <a:lnSpc>
                          <a:spcPts val="1800"/>
                        </a:lnSpc>
                        <a:spcBef>
                          <a:spcPts val="0"/>
                        </a:spcBef>
                        <a:spcAft>
                          <a:spcPts val="0"/>
                        </a:spcAft>
                      </a:pPr>
                      <a:r>
                        <a:rPr lang="ka-GE" sz="1400"/>
                        <a:t>უსიცოცხლო</a:t>
                      </a:r>
                      <a:endParaRPr lang="en-US" sz="1400"/>
                    </a:p>
                  </a:txBody>
                  <a:tcPr marL="43587" marR="43587" marT="0" marB="0"/>
                </a:tc>
                <a:extLst>
                  <a:ext uri="{0D108BD9-81ED-4DB2-BD59-A6C34878D82A}">
                    <a16:rowId xmlns:a16="http://schemas.microsoft.com/office/drawing/2014/main" val="2339217714"/>
                  </a:ext>
                </a:extLst>
              </a:tr>
              <a:tr h="428704">
                <a:tc>
                  <a:txBody>
                    <a:bodyPr/>
                    <a:lstStyle/>
                    <a:p>
                      <a:pPr marL="0" marR="0" algn="ctr" fontAlgn="base">
                        <a:lnSpc>
                          <a:spcPts val="1800"/>
                        </a:lnSpc>
                        <a:spcBef>
                          <a:spcPts val="0"/>
                        </a:spcBef>
                        <a:spcAft>
                          <a:spcPts val="0"/>
                        </a:spcAft>
                      </a:pPr>
                      <a:r>
                        <a:rPr lang="ka-GE" sz="1400"/>
                        <a:t>მოდუნებული</a:t>
                      </a:r>
                      <a:endParaRPr lang="en-US" sz="1400"/>
                    </a:p>
                    <a:p>
                      <a:pPr marL="0" marR="0" algn="ctr" fontAlgn="base">
                        <a:lnSpc>
                          <a:spcPts val="1800"/>
                        </a:lnSpc>
                        <a:spcBef>
                          <a:spcPts val="0"/>
                        </a:spcBef>
                        <a:spcAft>
                          <a:spcPts val="0"/>
                        </a:spcAft>
                      </a:pPr>
                      <a:r>
                        <a:rPr lang="ka-GE" sz="1400"/>
                        <a:t> </a:t>
                      </a:r>
                      <a:endParaRPr lang="en-US" sz="1400"/>
                    </a:p>
                  </a:txBody>
                  <a:tcPr marL="43587" marR="43587" marT="0" marB="0"/>
                </a:tc>
                <a:tc>
                  <a:txBody>
                    <a:bodyPr/>
                    <a:lstStyle/>
                    <a:p>
                      <a:pPr marL="0" marR="0" algn="ctr" fontAlgn="base">
                        <a:lnSpc>
                          <a:spcPts val="1800"/>
                        </a:lnSpc>
                        <a:spcBef>
                          <a:spcPts val="0"/>
                        </a:spcBef>
                        <a:spcAft>
                          <a:spcPts val="0"/>
                        </a:spcAft>
                      </a:pPr>
                      <a:r>
                        <a:rPr lang="ka-GE" sz="1400" dirty="0"/>
                        <a:t>აღგზნებული</a:t>
                      </a:r>
                      <a:endParaRPr lang="en-US" sz="1400" dirty="0"/>
                    </a:p>
                  </a:txBody>
                  <a:tcPr marL="43587" marR="43587" marT="0" marB="0"/>
                </a:tc>
                <a:tc>
                  <a:txBody>
                    <a:bodyPr/>
                    <a:lstStyle/>
                    <a:p>
                      <a:pPr marL="0" marR="0" algn="ctr" fontAlgn="base">
                        <a:lnSpc>
                          <a:spcPts val="1800"/>
                        </a:lnSpc>
                        <a:spcBef>
                          <a:spcPts val="0"/>
                        </a:spcBef>
                        <a:spcAft>
                          <a:spcPts val="0"/>
                        </a:spcAft>
                      </a:pPr>
                      <a:r>
                        <a:rPr lang="ka-GE" sz="1400"/>
                        <a:t>უენერგიო</a:t>
                      </a:r>
                      <a:endParaRPr lang="en-US" sz="1400"/>
                    </a:p>
                  </a:txBody>
                  <a:tcPr marL="43587" marR="43587" marT="0" marB="0"/>
                </a:tc>
                <a:extLst>
                  <a:ext uri="{0D108BD9-81ED-4DB2-BD59-A6C34878D82A}">
                    <a16:rowId xmlns:a16="http://schemas.microsoft.com/office/drawing/2014/main" val="940109255"/>
                  </a:ext>
                </a:extLst>
              </a:tr>
              <a:tr h="428704">
                <a:tc>
                  <a:txBody>
                    <a:bodyPr/>
                    <a:lstStyle/>
                    <a:p>
                      <a:pPr marL="0" marR="0" algn="ctr" fontAlgn="base">
                        <a:lnSpc>
                          <a:spcPts val="1800"/>
                        </a:lnSpc>
                        <a:spcBef>
                          <a:spcPts val="0"/>
                        </a:spcBef>
                        <a:spcAft>
                          <a:spcPts val="0"/>
                        </a:spcAft>
                      </a:pPr>
                      <a:r>
                        <a:rPr lang="ka-GE" sz="1400" dirty="0"/>
                        <a:t>ნაწყენი</a:t>
                      </a:r>
                      <a:endParaRPr lang="en-US" sz="1400" dirty="0"/>
                    </a:p>
                  </a:txBody>
                  <a:tcPr marL="43587" marR="43587" marT="0" marB="0"/>
                </a:tc>
                <a:tc>
                  <a:txBody>
                    <a:bodyPr/>
                    <a:lstStyle/>
                    <a:p>
                      <a:pPr marL="0" marR="0" algn="ctr" fontAlgn="base">
                        <a:lnSpc>
                          <a:spcPts val="1800"/>
                        </a:lnSpc>
                        <a:spcBef>
                          <a:spcPts val="0"/>
                        </a:spcBef>
                        <a:spcAft>
                          <a:spcPts val="0"/>
                        </a:spcAft>
                      </a:pPr>
                      <a:r>
                        <a:rPr lang="ka-GE" sz="1400" dirty="0"/>
                        <a:t>კეთილი</a:t>
                      </a:r>
                      <a:endParaRPr lang="en-US" sz="1400" dirty="0"/>
                    </a:p>
                    <a:p>
                      <a:pPr marL="0" marR="0" algn="ctr" fontAlgn="base">
                        <a:lnSpc>
                          <a:spcPts val="1800"/>
                        </a:lnSpc>
                        <a:spcBef>
                          <a:spcPts val="0"/>
                        </a:spcBef>
                        <a:spcAft>
                          <a:spcPts val="0"/>
                        </a:spcAft>
                      </a:pPr>
                      <a:r>
                        <a:rPr lang="ka-GE" sz="1400" dirty="0"/>
                        <a:t> </a:t>
                      </a:r>
                      <a:endParaRPr lang="en-US" sz="1400" dirty="0"/>
                    </a:p>
                  </a:txBody>
                  <a:tcPr marL="43587" marR="43587" marT="0" marB="0"/>
                </a:tc>
                <a:tc>
                  <a:txBody>
                    <a:bodyPr/>
                    <a:lstStyle/>
                    <a:p>
                      <a:pPr marL="0" marR="0" algn="ctr" fontAlgn="base">
                        <a:lnSpc>
                          <a:spcPts val="1800"/>
                        </a:lnSpc>
                        <a:spcBef>
                          <a:spcPts val="0"/>
                        </a:spcBef>
                        <a:spcAft>
                          <a:spcPts val="0"/>
                        </a:spcAft>
                      </a:pPr>
                      <a:r>
                        <a:rPr lang="ka-GE" sz="1400"/>
                        <a:t>ეჭვიანი</a:t>
                      </a:r>
                      <a:endParaRPr lang="en-US" sz="1400"/>
                    </a:p>
                    <a:p>
                      <a:pPr marL="0" marR="0" algn="ctr" fontAlgn="base">
                        <a:lnSpc>
                          <a:spcPts val="1800"/>
                        </a:lnSpc>
                        <a:spcBef>
                          <a:spcPts val="0"/>
                        </a:spcBef>
                        <a:spcAft>
                          <a:spcPts val="0"/>
                        </a:spcAft>
                      </a:pPr>
                      <a:r>
                        <a:rPr lang="ka-GE" sz="1400"/>
                        <a:t> </a:t>
                      </a:r>
                      <a:endParaRPr lang="en-US" sz="1400"/>
                    </a:p>
                  </a:txBody>
                  <a:tcPr marL="43587" marR="43587" marT="0" marB="0"/>
                </a:tc>
                <a:extLst>
                  <a:ext uri="{0D108BD9-81ED-4DB2-BD59-A6C34878D82A}">
                    <a16:rowId xmlns:a16="http://schemas.microsoft.com/office/drawing/2014/main" val="3056748863"/>
                  </a:ext>
                </a:extLst>
              </a:tr>
              <a:tr h="428704">
                <a:tc>
                  <a:txBody>
                    <a:bodyPr/>
                    <a:lstStyle/>
                    <a:p>
                      <a:pPr marL="0" marR="0" algn="ctr" fontAlgn="base">
                        <a:lnSpc>
                          <a:spcPts val="1800"/>
                        </a:lnSpc>
                        <a:spcBef>
                          <a:spcPts val="0"/>
                        </a:spcBef>
                        <a:spcAft>
                          <a:spcPts val="0"/>
                        </a:spcAft>
                      </a:pPr>
                      <a:r>
                        <a:rPr lang="ka-GE" sz="1400"/>
                        <a:t>აღელვებული</a:t>
                      </a:r>
                      <a:endParaRPr lang="en-US" sz="1400"/>
                    </a:p>
                  </a:txBody>
                  <a:tcPr marL="43587" marR="43587" marT="0" marB="0"/>
                </a:tc>
                <a:tc>
                  <a:txBody>
                    <a:bodyPr/>
                    <a:lstStyle/>
                    <a:p>
                      <a:pPr marL="0" marR="0" algn="ctr" fontAlgn="base">
                        <a:lnSpc>
                          <a:spcPts val="1800"/>
                        </a:lnSpc>
                        <a:spcBef>
                          <a:spcPts val="0"/>
                        </a:spcBef>
                        <a:spcAft>
                          <a:spcPts val="0"/>
                        </a:spcAft>
                      </a:pPr>
                      <a:r>
                        <a:rPr lang="ka-GE" sz="1400" dirty="0"/>
                        <a:t>დაძაბული</a:t>
                      </a:r>
                      <a:endParaRPr lang="en-US" sz="1400" dirty="0"/>
                    </a:p>
                    <a:p>
                      <a:pPr marL="0" marR="0" algn="ctr" fontAlgn="base">
                        <a:lnSpc>
                          <a:spcPts val="1800"/>
                        </a:lnSpc>
                        <a:spcBef>
                          <a:spcPts val="0"/>
                        </a:spcBef>
                        <a:spcAft>
                          <a:spcPts val="0"/>
                        </a:spcAft>
                      </a:pPr>
                      <a:r>
                        <a:rPr lang="ka-GE" sz="1400" dirty="0"/>
                        <a:t> </a:t>
                      </a:r>
                      <a:endParaRPr lang="en-US" sz="1400" dirty="0"/>
                    </a:p>
                  </a:txBody>
                  <a:tcPr marL="43587" marR="43587" marT="0" marB="0"/>
                </a:tc>
                <a:tc>
                  <a:txBody>
                    <a:bodyPr/>
                    <a:lstStyle/>
                    <a:p>
                      <a:pPr marL="0" marR="0" algn="ctr" fontAlgn="base">
                        <a:lnSpc>
                          <a:spcPts val="1800"/>
                        </a:lnSpc>
                        <a:spcBef>
                          <a:spcPts val="0"/>
                        </a:spcBef>
                        <a:spcAft>
                          <a:spcPts val="0"/>
                        </a:spcAft>
                      </a:pPr>
                      <a:r>
                        <a:rPr lang="ka-GE" sz="1400" dirty="0"/>
                        <a:t>დამოუკიდებელი</a:t>
                      </a:r>
                      <a:endParaRPr lang="en-US" sz="1400" dirty="0"/>
                    </a:p>
                    <a:p>
                      <a:pPr marL="0" marR="0" algn="ctr" fontAlgn="base">
                        <a:lnSpc>
                          <a:spcPts val="1800"/>
                        </a:lnSpc>
                        <a:spcBef>
                          <a:spcPts val="0"/>
                        </a:spcBef>
                        <a:spcAft>
                          <a:spcPts val="0"/>
                        </a:spcAft>
                      </a:pPr>
                      <a:r>
                        <a:rPr lang="ka-GE" sz="1400" dirty="0"/>
                        <a:t> </a:t>
                      </a:r>
                      <a:endParaRPr lang="en-US" sz="1400" dirty="0"/>
                    </a:p>
                  </a:txBody>
                  <a:tcPr marL="43587" marR="43587" marT="0" marB="0"/>
                </a:tc>
                <a:extLst>
                  <a:ext uri="{0D108BD9-81ED-4DB2-BD59-A6C34878D82A}">
                    <a16:rowId xmlns:a16="http://schemas.microsoft.com/office/drawing/2014/main" val="759052539"/>
                  </a:ext>
                </a:extLst>
              </a:tr>
              <a:tr h="646720">
                <a:tc>
                  <a:txBody>
                    <a:bodyPr/>
                    <a:lstStyle/>
                    <a:p>
                      <a:pPr marL="0" marR="0" algn="ctr" fontAlgn="base">
                        <a:lnSpc>
                          <a:spcPts val="1800"/>
                        </a:lnSpc>
                        <a:spcBef>
                          <a:spcPts val="0"/>
                        </a:spcBef>
                        <a:spcAft>
                          <a:spcPts val="0"/>
                        </a:spcAft>
                      </a:pPr>
                      <a:r>
                        <a:rPr lang="ka-GE" sz="1400"/>
                        <a:t>აქტიური</a:t>
                      </a:r>
                      <a:endParaRPr lang="en-US" sz="1400"/>
                    </a:p>
                    <a:p>
                      <a:pPr marL="0" marR="0" algn="ctr" fontAlgn="base">
                        <a:lnSpc>
                          <a:spcPts val="1800"/>
                        </a:lnSpc>
                        <a:spcBef>
                          <a:spcPts val="0"/>
                        </a:spcBef>
                        <a:spcAft>
                          <a:spcPts val="0"/>
                        </a:spcAft>
                      </a:pPr>
                      <a:r>
                        <a:rPr lang="ka-GE" sz="1400"/>
                        <a:t> </a:t>
                      </a:r>
                      <a:endParaRPr lang="en-US" sz="1400"/>
                    </a:p>
                    <a:p>
                      <a:pPr marL="0" marR="0" algn="ctr" fontAlgn="base">
                        <a:lnSpc>
                          <a:spcPts val="1800"/>
                        </a:lnSpc>
                        <a:spcBef>
                          <a:spcPts val="0"/>
                        </a:spcBef>
                        <a:spcAft>
                          <a:spcPts val="0"/>
                        </a:spcAft>
                      </a:pPr>
                      <a:r>
                        <a:rPr lang="ka-GE" sz="1400"/>
                        <a:t> </a:t>
                      </a:r>
                      <a:endParaRPr lang="en-US" sz="1400"/>
                    </a:p>
                  </a:txBody>
                  <a:tcPr marL="43587" marR="43587" marT="0" marB="0"/>
                </a:tc>
                <a:tc>
                  <a:txBody>
                    <a:bodyPr/>
                    <a:lstStyle/>
                    <a:p>
                      <a:pPr marL="0" marR="0" algn="ctr" fontAlgn="base">
                        <a:lnSpc>
                          <a:spcPts val="1800"/>
                        </a:lnSpc>
                        <a:spcBef>
                          <a:spcPts val="0"/>
                        </a:spcBef>
                        <a:spcAft>
                          <a:spcPts val="0"/>
                        </a:spcAft>
                      </a:pPr>
                      <a:r>
                        <a:rPr lang="ka-GE" sz="1400" dirty="0"/>
                        <a:t>მოუსვენარი</a:t>
                      </a:r>
                      <a:endParaRPr lang="en-US" sz="1400" dirty="0"/>
                    </a:p>
                  </a:txBody>
                  <a:tcPr marL="43587" marR="43587" marT="0" marB="0"/>
                </a:tc>
                <a:tc>
                  <a:txBody>
                    <a:bodyPr/>
                    <a:lstStyle/>
                    <a:p>
                      <a:pPr marL="0" marR="0" algn="ctr" fontAlgn="base">
                        <a:lnSpc>
                          <a:spcPts val="1800"/>
                        </a:lnSpc>
                        <a:spcBef>
                          <a:spcPts val="0"/>
                        </a:spcBef>
                        <a:spcAft>
                          <a:spcPts val="0"/>
                        </a:spcAft>
                      </a:pPr>
                      <a:r>
                        <a:rPr lang="ka-GE" sz="1400" dirty="0"/>
                        <a:t>საკუთარ თავზე შეყვარებული</a:t>
                      </a:r>
                      <a:endParaRPr lang="en-US" sz="1400" dirty="0"/>
                    </a:p>
                  </a:txBody>
                  <a:tcPr marL="43587" marR="43587" marT="0" marB="0"/>
                </a:tc>
                <a:extLst>
                  <a:ext uri="{0D108BD9-81ED-4DB2-BD59-A6C34878D82A}">
                    <a16:rowId xmlns:a16="http://schemas.microsoft.com/office/drawing/2014/main" val="282996282"/>
                  </a:ext>
                </a:extLst>
              </a:tr>
              <a:tr h="428704">
                <a:tc>
                  <a:txBody>
                    <a:bodyPr/>
                    <a:lstStyle/>
                    <a:p>
                      <a:pPr marL="0" marR="0" algn="ctr" fontAlgn="base">
                        <a:lnSpc>
                          <a:spcPts val="1800"/>
                        </a:lnSpc>
                        <a:spcBef>
                          <a:spcPts val="0"/>
                        </a:spcBef>
                        <a:spcAft>
                          <a:spcPts val="0"/>
                        </a:spcAft>
                      </a:pPr>
                      <a:r>
                        <a:rPr lang="ka-GE" sz="1400"/>
                        <a:t>შფოთიანი</a:t>
                      </a:r>
                      <a:endParaRPr lang="en-US" sz="1400"/>
                    </a:p>
                    <a:p>
                      <a:pPr marL="0" marR="0" algn="ctr" fontAlgn="base">
                        <a:lnSpc>
                          <a:spcPts val="1800"/>
                        </a:lnSpc>
                        <a:spcBef>
                          <a:spcPts val="0"/>
                        </a:spcBef>
                        <a:spcAft>
                          <a:spcPts val="0"/>
                        </a:spcAft>
                      </a:pPr>
                      <a:r>
                        <a:rPr lang="ka-GE" sz="1400"/>
                        <a:t> </a:t>
                      </a:r>
                      <a:endParaRPr lang="en-US" sz="1400"/>
                    </a:p>
                  </a:txBody>
                  <a:tcPr marL="43587" marR="43587" marT="0" marB="0"/>
                </a:tc>
                <a:tc>
                  <a:txBody>
                    <a:bodyPr/>
                    <a:lstStyle/>
                    <a:p>
                      <a:pPr marL="0" marR="0" algn="ctr" fontAlgn="base">
                        <a:lnSpc>
                          <a:spcPts val="1800"/>
                        </a:lnSpc>
                        <a:spcBef>
                          <a:spcPts val="0"/>
                        </a:spcBef>
                        <a:spcAft>
                          <a:spcPts val="0"/>
                        </a:spcAft>
                      </a:pPr>
                      <a:r>
                        <a:rPr lang="ka-GE" sz="1400"/>
                        <a:t>აღრფრთოვანებული</a:t>
                      </a:r>
                      <a:endParaRPr lang="en-US" sz="1400"/>
                    </a:p>
                    <a:p>
                      <a:pPr marL="0" marR="0" algn="ctr" fontAlgn="base">
                        <a:lnSpc>
                          <a:spcPts val="1800"/>
                        </a:lnSpc>
                        <a:spcBef>
                          <a:spcPts val="0"/>
                        </a:spcBef>
                        <a:spcAft>
                          <a:spcPts val="0"/>
                        </a:spcAft>
                      </a:pPr>
                      <a:r>
                        <a:rPr lang="ka-GE" sz="1400"/>
                        <a:t> </a:t>
                      </a:r>
                      <a:endParaRPr lang="en-US" sz="1400"/>
                    </a:p>
                  </a:txBody>
                  <a:tcPr marL="43587" marR="43587" marT="0" marB="0"/>
                </a:tc>
                <a:tc>
                  <a:txBody>
                    <a:bodyPr/>
                    <a:lstStyle/>
                    <a:p>
                      <a:pPr marL="0" marR="0" algn="ctr" fontAlgn="base">
                        <a:lnSpc>
                          <a:spcPts val="1800"/>
                        </a:lnSpc>
                        <a:spcBef>
                          <a:spcPts val="0"/>
                        </a:spcBef>
                        <a:spcAft>
                          <a:spcPts val="0"/>
                        </a:spcAft>
                      </a:pPr>
                      <a:r>
                        <a:rPr lang="ka-GE" sz="1400" dirty="0"/>
                        <a:t>პოზიტიურად განწყობილი</a:t>
                      </a:r>
                      <a:endParaRPr lang="en-US" sz="1400" dirty="0"/>
                    </a:p>
                  </a:txBody>
                  <a:tcPr marL="43587" marR="43587" marT="0" marB="0"/>
                </a:tc>
                <a:extLst>
                  <a:ext uri="{0D108BD9-81ED-4DB2-BD59-A6C34878D82A}">
                    <a16:rowId xmlns:a16="http://schemas.microsoft.com/office/drawing/2014/main" val="1196329373"/>
                  </a:ext>
                </a:extLst>
              </a:tr>
            </a:tbl>
          </a:graphicData>
        </a:graphic>
      </p:graphicFrame>
    </p:spTree>
    <p:extLst>
      <p:ext uri="{BB962C8B-B14F-4D97-AF65-F5344CB8AC3E}">
        <p14:creationId xmlns:p14="http://schemas.microsoft.com/office/powerpoint/2010/main" val="3262859680"/>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235</TotalTime>
  <Words>1875</Words>
  <Application>Microsoft Office PowerPoint</Application>
  <PresentationFormat>Widescreen</PresentationFormat>
  <Paragraphs>141</Paragraphs>
  <Slides>18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Century Gothic</vt:lpstr>
      <vt:lpstr>Sylfaen</vt:lpstr>
      <vt:lpstr>Times New Roman</vt:lpstr>
      <vt:lpstr>Wingdings 3</vt:lpstr>
      <vt:lpstr>Wisp</vt:lpstr>
      <vt:lpstr>სამუშაო სტრესი და მისი მართვის სტრატეგიები მეზღვაურის პროფესიულ ფსიქოლოგიაში  </vt:lpstr>
      <vt:lpstr>ცნება “სტრესი’’, პირველად კანადელმა ფიზიოლოგმა ჰანს სელიემ განიხილა. მისი აზრით, სტრესი არის სხეულის არასპეციფიკური პასუხი გარემოს ნებისმიერ იმ პროცესებთან, რომელიც ადაპტაციას მოითხოვს. ის ორგანიზმის ცხოველქმედებასა და   გარე სამყაროში მიმდინარე ცვლილებებთან მორგებას მიიჩნევს ფსიქიკის ერთ-ერთი უმთავრეს ფუნქციად,  .   </vt:lpstr>
      <vt:lpstr>PowerPoint Presentation</vt:lpstr>
      <vt:lpstr>სტრესი გავლენას ახდენს  მძიმე    და დაძაბული სამუშაობის შესრულებისას, განსაკუთრებით კი იმ  პროფესიების მქონე ადამიანებზე, რომელთაც მაღალი რისკისა და საფრთხის შემცველ სამუშაოებს ასრულებენ. სამუშაო სტრესი ხშირია    მეზღვაურებში, რომლებიც ცხოვრობენ და შრომობენ რთულ  და ფსიქოლოგიურად დაძაბულ პირობებში.  მეზღვაურების შრომის პირობების ფსიქოლოგიური ფაქტორები დომინირებულია ჩაკეტილ სივრცესა და  სენსორული  დეპრივაციის პირპბებში, რომელსაც თან დაერთვის     ვახტაზე მორიგეობის  ციკლოგრამის მკაცრი  რეგლამენტი და   მაღალმორალური პასუხისმგებლობა. </vt:lpstr>
      <vt:lpstr>იმ უარყოფით  ფაქტორებს, რომლებიც განაპირობებენ დაძაბულობის  გამძაფრებას, შეიძლება მივუმატოთ ფიზიოლოგიური დისკომფორტი (ყოფითი  პირობებისა  და  ნორმატიული მოთხოვნების  შეუსაბამობა), ბიოლოგიური შიში, დროისა და მომსახურების დეფიციტი, ამოცანის გართულება, მცდარი მოქმედებების   ზედმეტად მნიშვნელობის მინიჭება, ხარვეზები, წარუმატებლობა  ობიექტური გარემოებებიდან გამომდინარე  ინფორმაციული გადატვირთვა.  </vt:lpstr>
      <vt:lpstr>PowerPoint Presentation</vt:lpstr>
      <vt:lpstr>ჩვენს მიერ ჩატარებული იქნა კვლევა, რომელიც მიზნად ისახავდა, ბათუმის საზღვაო აკადემიის სტუდენტებში,    გემზე პრაქტიკული  სამუშაოების შესრულების პერიოდში (ვახტაზე ყოფნისას), სამუშაოსთან დაკავშირებული სტრესის პირობებში, რამდენად იყო შფოთიანობის დონე მომატებული,.  კვლევა ჩატარდა ნეირო ფსიქოლოგიური დაძაბულობის, სამუშაო  სტრესის შეფასების  (ტ.ა. ნემჩინის მიხედვით) ინსტრუქციებისა და  ტეილორის კითხვარის მიხედვით.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ჩატარებული კვლევის  შედეგების მიხედვით, აკადემიის სტუდენტებში გამოიკვეთა სუსტი  და ზომიერი ფსიქოლოგიური  დაძაბულობის დიაპაზონი.</vt:lpstr>
      <vt:lpstr>PowerPoint Presentation</vt:lpstr>
      <vt:lpstr>იაპონელი ფსიქოთერაპევტის, ფსიქოლოგიის დოქტორის აკიოში კიტაოკას ილუზიური  ანიმაცია, რომლითაც  შეგვიძლია დავადგინოთ ადამიანის ფსიქოლოგიური მდგომარეობა სამუშაო სტრესის პირობებში</vt:lpstr>
      <vt:lpstr>           გმადლობთ ყურადღებისათვის!</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 Stress and Crisis Situation of the Governing Strategies in the Engineering Psychology </dc:title>
  <dc:creator>BSU</dc:creator>
  <cp:lastModifiedBy>BSU</cp:lastModifiedBy>
  <cp:revision>50</cp:revision>
  <dcterms:created xsi:type="dcterms:W3CDTF">2019-11-19T19:03:44Z</dcterms:created>
  <dcterms:modified xsi:type="dcterms:W3CDTF">2020-03-04T18:20:11Z</dcterms:modified>
</cp:coreProperties>
</file>