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7" r:id="rId12"/>
    <p:sldId id="268" r:id="rId13"/>
    <p:sldId id="269" r:id="rId14"/>
    <p:sldId id="270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FFCE-D040-4813-B18A-62B04CC34A74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4B283-33AB-4CBE-8CA0-A9F1EB8CC0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FFCE-D040-4813-B18A-62B04CC34A74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4B283-33AB-4CBE-8CA0-A9F1EB8CC0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FFCE-D040-4813-B18A-62B04CC34A74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4B283-33AB-4CBE-8CA0-A9F1EB8CC09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FFCE-D040-4813-B18A-62B04CC34A74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4B283-33AB-4CBE-8CA0-A9F1EB8CC09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FFCE-D040-4813-B18A-62B04CC34A74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4B283-33AB-4CBE-8CA0-A9F1EB8CC0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FFCE-D040-4813-B18A-62B04CC34A74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4B283-33AB-4CBE-8CA0-A9F1EB8CC09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FFCE-D040-4813-B18A-62B04CC34A74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4B283-33AB-4CBE-8CA0-A9F1EB8CC0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FFCE-D040-4813-B18A-62B04CC34A74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4B283-33AB-4CBE-8CA0-A9F1EB8CC0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FFCE-D040-4813-B18A-62B04CC34A74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4B283-33AB-4CBE-8CA0-A9F1EB8CC0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FFCE-D040-4813-B18A-62B04CC34A74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4B283-33AB-4CBE-8CA0-A9F1EB8CC09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FFCE-D040-4813-B18A-62B04CC34A74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4B283-33AB-4CBE-8CA0-A9F1EB8CC09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7B3FFCE-D040-4813-B18A-62B04CC34A74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624B283-33AB-4CBE-8CA0-A9F1EB8CC09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7772400" cy="2448272"/>
          </a:xfrm>
        </p:spPr>
        <p:txBody>
          <a:bodyPr>
            <a:normAutofit fontScale="90000"/>
          </a:bodyPr>
          <a:lstStyle/>
          <a:p>
            <a:r>
              <a:rPr lang="ka-GE" dirty="0" smtClean="0"/>
              <a:t/>
            </a:r>
            <a:br>
              <a:rPr lang="ka-GE" dirty="0" smtClean="0"/>
            </a:br>
            <a:r>
              <a:rPr lang="ka-GE" dirty="0"/>
              <a:t/>
            </a:r>
            <a:br>
              <a:rPr lang="ka-GE" dirty="0"/>
            </a:br>
            <a:r>
              <a:rPr lang="ka-GE" dirty="0" smtClean="0"/>
              <a:t/>
            </a:r>
            <a:br>
              <a:rPr lang="ka-GE" dirty="0" smtClean="0"/>
            </a:br>
            <a:r>
              <a:rPr lang="ka-GE" dirty="0"/>
              <a:t/>
            </a:r>
            <a:br>
              <a:rPr lang="ka-GE" dirty="0"/>
            </a:br>
            <a:r>
              <a:rPr lang="ka-GE" dirty="0" smtClean="0"/>
              <a:t/>
            </a:r>
            <a:br>
              <a:rPr lang="ka-GE" dirty="0" smtClean="0"/>
            </a:br>
            <a:r>
              <a:rPr lang="ka-GE" dirty="0"/>
              <a:t/>
            </a:r>
            <a:br>
              <a:rPr lang="ka-GE" dirty="0"/>
            </a:br>
            <a:r>
              <a:rPr lang="ka-GE" dirty="0" smtClean="0"/>
              <a:t/>
            </a:r>
            <a:br>
              <a:rPr lang="ka-GE" dirty="0" smtClean="0"/>
            </a:br>
            <a:r>
              <a:rPr lang="ka-GE" dirty="0"/>
              <a:t/>
            </a:r>
            <a:br>
              <a:rPr lang="ka-GE" dirty="0"/>
            </a:br>
            <a:r>
              <a:rPr lang="ka-GE" dirty="0" smtClean="0"/>
              <a:t/>
            </a:r>
            <a:br>
              <a:rPr lang="ka-GE" dirty="0" smtClean="0"/>
            </a:br>
            <a:r>
              <a:rPr lang="ka-GE" dirty="0"/>
              <a:t/>
            </a:r>
            <a:br>
              <a:rPr lang="ka-GE" dirty="0"/>
            </a:br>
            <a:r>
              <a:rPr lang="ka-GE" dirty="0" smtClean="0"/>
              <a:t/>
            </a:r>
            <a:br>
              <a:rPr lang="ka-GE" dirty="0" smtClean="0"/>
            </a:br>
            <a:r>
              <a:rPr lang="ka-GE" dirty="0"/>
              <a:t/>
            </a:r>
            <a:br>
              <a:rPr lang="ka-GE" dirty="0"/>
            </a:br>
            <a:r>
              <a:rPr lang="ka-GE" dirty="0" smtClean="0"/>
              <a:t/>
            </a:r>
            <a:br>
              <a:rPr lang="ka-GE" dirty="0" smtClean="0"/>
            </a:br>
            <a:r>
              <a:rPr lang="ka-GE" dirty="0" smtClean="0"/>
              <a:t>ტრანსსაზღვრული მდინარეები: პრობლემები და გადაწყვეტის გზები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8064896" cy="1847056"/>
          </a:xfrm>
        </p:spPr>
        <p:txBody>
          <a:bodyPr>
            <a:normAutofit/>
          </a:bodyPr>
          <a:lstStyle/>
          <a:p>
            <a:r>
              <a:rPr lang="ka-GE" sz="2800" dirty="0" smtClean="0">
                <a:solidFill>
                  <a:schemeClr val="tx1"/>
                </a:solidFill>
              </a:rPr>
              <a:t>ტ.მ.დ. პროფესორი ზურაბ მეგრელიშვილი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n-US" dirty="0"/>
          </a:p>
          <a:p>
            <a:r>
              <a:rPr lang="ka-GE" sz="2400" dirty="0" err="1" smtClean="0">
                <a:solidFill>
                  <a:schemeClr val="tx1"/>
                </a:solidFill>
              </a:rPr>
              <a:t>ასისტ</a:t>
            </a:r>
            <a:r>
              <a:rPr lang="ka-GE" sz="2400" dirty="0" smtClean="0">
                <a:solidFill>
                  <a:schemeClr val="tx1"/>
                </a:solidFill>
              </a:rPr>
              <a:t>. პროფ. ნ. დონდოლაძე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437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dirty="0" smtClean="0"/>
              <a:t>მ. ჭოროხის საერთო სიგრძე შეადგენს 438 კმ-ს, აქედან მხოლოდ 28 კმ გაედინება საქართველოს ტერიტორიაზე</a:t>
            </a:r>
            <a:r>
              <a:rPr lang="ru-RU" dirty="0" smtClean="0"/>
              <a:t>;</a:t>
            </a:r>
          </a:p>
          <a:p>
            <a:r>
              <a:rPr lang="ka-GE" dirty="0" smtClean="0"/>
              <a:t>მ. მტკვარი იღებს სათავეს მთებში, რომლებიც განლაგებულია თურქეთის ტერიტორიაზე, და მდინარის 185 კმ იმყოფება თურქეთის თერიტორიაზე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dirty="0" smtClean="0"/>
              <a:t>მდინარე მტკვარისა და ჭოროხის ზოგიერთი მონაცემები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24209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ka-GE" dirty="0" smtClean="0"/>
              <a:t>ეკონომიური ზარალი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029872"/>
                <a:ext cx="8280920" cy="58554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a-GE" sz="2400" i="1" dirty="0" smtClean="0"/>
                  <a:t>გარემოსადმი მიყენებულ ზარალს ვსაზღვრავს დამოკიდებულების მიხედვით:</a:t>
                </a:r>
                <a:endParaRPr lang="ka-GE" sz="24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a-GE" sz="2400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ka-GE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ka-GE" sz="24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ka-GE" sz="2400" i="1">
                            <a:latin typeface="Cambria Math"/>
                          </a:rPr>
                          <m:t>𝑖</m:t>
                        </m:r>
                        <m:r>
                          <a:rPr lang="ka-GE" sz="24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ka-GE" sz="2400" i="1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a-GE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ka-GE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a-GE" sz="2400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ka-GE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ru-RU" sz="2400" dirty="0"/>
                  <a:t> </a:t>
                </a:r>
              </a:p>
              <a:p>
                <a:r>
                  <a:rPr lang="ka-GE" sz="2400" i="1" dirty="0" smtClean="0"/>
                  <a:t>სადაც </a:t>
                </a:r>
                <a:r>
                  <a:rPr lang="ru-RU" sz="2400" i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a-GE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ka-GE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ka-GE" sz="2400" i="1" dirty="0"/>
                  <a:t> </a:t>
                </a:r>
                <a:r>
                  <a:rPr lang="ka-GE" sz="2400" i="1" dirty="0" smtClean="0"/>
                  <a:t>– </a:t>
                </a:r>
                <a14:m>
                  <m:oMath xmlns:m="http://schemas.openxmlformats.org/officeDocument/2006/math">
                    <m:r>
                      <a:rPr lang="ka-GE" i="1">
                        <a:latin typeface="Cambria Math"/>
                      </a:rPr>
                      <m:t>𝑖</m:t>
                    </m:r>
                  </m:oMath>
                </a14:m>
                <a:r>
                  <a:rPr lang="ka-GE" sz="2400" i="1" dirty="0" smtClean="0"/>
                  <a:t> - რი ფაქტორის რეალური ცვლილება;</a:t>
                </a:r>
                <a:endParaRPr lang="ru-RU" sz="2400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a-GE" sz="24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ka-GE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ka-GE" sz="2400" i="1" dirty="0"/>
                  <a:t> - </a:t>
                </a:r>
                <a14:m>
                  <m:oMath xmlns:m="http://schemas.openxmlformats.org/officeDocument/2006/math">
                    <m:r>
                      <a:rPr lang="ka-GE" i="1">
                        <a:latin typeface="Cambria Math"/>
                      </a:rPr>
                      <m:t>𝑖</m:t>
                    </m:r>
                  </m:oMath>
                </a14:m>
                <a:r>
                  <a:rPr lang="ka-GE" i="1" dirty="0"/>
                  <a:t> - რი </a:t>
                </a:r>
                <a:r>
                  <a:rPr lang="ka-GE" i="1" dirty="0" smtClean="0"/>
                  <a:t> ფაქტორის ფულადი შეფასება</a:t>
                </a:r>
                <a:r>
                  <a:rPr lang="ru-RU" sz="2400" i="1" dirty="0" smtClean="0"/>
                  <a:t>.</a:t>
                </a:r>
                <a:endParaRPr lang="ru-RU" sz="2400" i="1" dirty="0"/>
              </a:p>
              <a:p>
                <a:pPr>
                  <a:lnSpc>
                    <a:spcPct val="150000"/>
                  </a:lnSpc>
                </a:pPr>
                <a:r>
                  <a:rPr lang="ka-GE" sz="2400" i="1" dirty="0" smtClean="0"/>
                  <a:t>ავღნიშნოთ</a:t>
                </a:r>
                <a:r>
                  <a:rPr lang="ru-RU" sz="2400" i="1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a-GE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ka-GE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ka-GE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a-GE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ka-GE" sz="2400" i="1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a-GE" sz="24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ka-GE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 </m:t>
                    </m:r>
                  </m:oMath>
                </a14:m>
                <a:r>
                  <a:rPr lang="ru-RU" sz="2400" i="1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a-GE" sz="24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ka-GE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2400" i="1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a-GE" sz="24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в</m:t>
                        </m:r>
                      </m:sub>
                    </m:sSub>
                  </m:oMath>
                </a14:m>
                <a:r>
                  <a:rPr lang="ru-RU" sz="2400" i="1" dirty="0"/>
                  <a:t>. </a:t>
                </a:r>
                <a:r>
                  <a:rPr lang="ka-GE" sz="2400" i="1" dirty="0" smtClean="0"/>
                  <a:t>დამოკიდებულება მიიღებს სახეს</a:t>
                </a:r>
                <a:r>
                  <a:rPr lang="ru-RU" sz="2400" i="1" dirty="0" smtClean="0"/>
                  <a:t>:</a:t>
                </a:r>
                <a:endParaRPr lang="ru-RU" sz="2400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a-GE" sz="2400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ka-GE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ka-GE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a-GE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ka-GE" sz="2400" i="1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a-GE" sz="24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ka-GE" sz="2400" i="1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a-GE" sz="24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в</m:t>
                        </m:r>
                      </m:sub>
                    </m:sSub>
                  </m:oMath>
                </a14:m>
                <a:endParaRPr lang="ru-RU" sz="2400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a-GE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ka-GE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2400" i="1" dirty="0"/>
                  <a:t> - </a:t>
                </a:r>
                <a:r>
                  <a:rPr lang="ka-GE" sz="2400" i="1" dirty="0" smtClean="0"/>
                  <a:t>წყალსაცავებში ჩასაშვები ჩამდინარე წყლის რაოდენობა</a:t>
                </a:r>
                <a:r>
                  <a:rPr lang="ru-RU" sz="2400" i="1" dirty="0" smtClean="0"/>
                  <a:t>;</a:t>
                </a:r>
                <a:endParaRPr lang="ru-RU" sz="2400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a-GE" sz="24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ka-GE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2400" i="1" dirty="0"/>
                  <a:t>- </a:t>
                </a:r>
                <a:r>
                  <a:rPr lang="ka-GE" i="1" dirty="0" smtClean="0"/>
                  <a:t>ზდკ - მდე </a:t>
                </a:r>
                <a:r>
                  <a:rPr lang="ka-GE" sz="2400" i="1" dirty="0" smtClean="0"/>
                  <a:t>გაზავების ჯერადობა </a:t>
                </a:r>
                <a14:m>
                  <m:oMath xmlns:m="http://schemas.openxmlformats.org/officeDocument/2006/math">
                    <m:r>
                      <a:rPr lang="ka-GE" i="1">
                        <a:latin typeface="Cambria Math"/>
                      </a:rPr>
                      <m:t>𝑖</m:t>
                    </m:r>
                    <m:r>
                      <a:rPr lang="ka-GE" i="1">
                        <a:latin typeface="Cambria Math"/>
                      </a:rPr>
                      <m:t> </m:t>
                    </m:r>
                  </m:oMath>
                </a14:m>
                <a:r>
                  <a:rPr lang="ka-GE" sz="2400" i="1" dirty="0" smtClean="0"/>
                  <a:t>-ური</a:t>
                </a:r>
                <a:r>
                  <a:rPr lang="ru-RU" sz="2400" i="1" dirty="0" smtClean="0"/>
                  <a:t> </a:t>
                </a:r>
                <a:r>
                  <a:rPr lang="ka-GE" sz="2400" i="1" dirty="0" smtClean="0"/>
                  <a:t>ნივთიერების მიხედვით;</a:t>
                </a:r>
                <a:r>
                  <a:rPr lang="ru-RU" sz="2400" i="1" dirty="0" smtClean="0"/>
                  <a:t> </a:t>
                </a:r>
                <a:endParaRPr lang="ru-RU" sz="2400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a-GE" sz="24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в</m:t>
                        </m:r>
                      </m:sub>
                    </m:sSub>
                  </m:oMath>
                </a14:m>
                <a:r>
                  <a:rPr lang="ru-RU" sz="2400" i="1" dirty="0"/>
                  <a:t> - </a:t>
                </a:r>
                <a:r>
                  <a:rPr lang="ka-GE" sz="2400" i="1" dirty="0" smtClean="0"/>
                  <a:t>ბუნებრივი რესურსის ღირებულება</a:t>
                </a:r>
                <a:r>
                  <a:rPr lang="ru-RU" sz="2400" i="1" dirty="0" smtClean="0"/>
                  <a:t>а.</a:t>
                </a:r>
                <a:endParaRPr lang="ru-RU" sz="2400" i="1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029872"/>
                <a:ext cx="8280920" cy="5855449"/>
              </a:xfrm>
              <a:prstGeom prst="rect">
                <a:avLst/>
              </a:prstGeom>
              <a:blipFill rotWithShape="1">
                <a:blip r:embed="rId2"/>
                <a:stretch>
                  <a:fillRect l="-1104" t="-1250" r="-1840"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2339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620688"/>
                <a:ext cx="8784976" cy="62345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a-GE" sz="2400" i="1" dirty="0" smtClean="0"/>
                  <a:t>გაზავების ჯერადობა ზდკ-სა და წყალსაცავის გაჭუჭყიანების გათვალისწინებით:</a:t>
                </a:r>
                <a:endParaRPr lang="ru-RU" sz="2400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a-GE" sz="24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ka-GE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ka-GE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a-GE" sz="24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ka-GE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a-GE" sz="24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ka-GE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ka-GE" sz="2400" b="0" i="1" smtClean="0">
                                <a:latin typeface="Cambria Math"/>
                              </a:rPr>
                              <m:t>ზდკ</m:t>
                            </m:r>
                          </m:sub>
                        </m:sSub>
                        <m:r>
                          <a:rPr lang="ka-GE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a-GE" sz="24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ka-GE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ka-GE" sz="2400" b="0" i="1" smtClean="0">
                                <a:latin typeface="Cambria Math"/>
                              </a:rPr>
                              <m:t>წ</m:t>
                            </m:r>
                          </m:sub>
                        </m:sSub>
                      </m:den>
                    </m:f>
                  </m:oMath>
                </a14:m>
                <a:endParaRPr lang="ru-RU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a-GE" sz="2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ka-GE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2400" dirty="0"/>
                  <a:t> - </a:t>
                </a:r>
                <a:r>
                  <a:rPr lang="ka-GE" i="1" dirty="0"/>
                  <a:t>გაჭუჭყიანების კონცენტრაცია ჩამდინარე წყალში;</a:t>
                </a:r>
                <a:endParaRPr lang="ru-RU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a-GE" sz="2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ka-GE" sz="2400" i="1">
                            <a:latin typeface="Cambria Math"/>
                          </a:rPr>
                          <m:t>𝑖</m:t>
                        </m:r>
                        <m:r>
                          <a:rPr lang="ru-RU" sz="2400" i="1">
                            <a:latin typeface="Cambria Math"/>
                          </a:rPr>
                          <m:t>в</m:t>
                        </m:r>
                      </m:sub>
                    </m:sSub>
                  </m:oMath>
                </a14:m>
                <a:r>
                  <a:rPr lang="ru-RU" sz="2400" dirty="0"/>
                  <a:t> - </a:t>
                </a:r>
                <a14:m>
                  <m:oMath xmlns:m="http://schemas.openxmlformats.org/officeDocument/2006/math">
                    <m:r>
                      <a:rPr lang="ka-GE" i="1">
                        <a:latin typeface="Cambria Math"/>
                      </a:rPr>
                      <m:t>𝑖</m:t>
                    </m:r>
                    <m:r>
                      <a:rPr lang="ka-GE" i="1">
                        <a:latin typeface="Cambria Math"/>
                      </a:rPr>
                      <m:t> </m:t>
                    </m:r>
                  </m:oMath>
                </a14:m>
                <a:r>
                  <a:rPr lang="ka-GE" i="1" dirty="0"/>
                  <a:t>-ური ნივთიერების კონცენტრაცია ბუნებრივ წყალში</a:t>
                </a:r>
                <a:r>
                  <a:rPr lang="ka-GE" sz="2400" dirty="0" smtClean="0"/>
                  <a:t>; </a:t>
                </a:r>
                <a:endParaRPr lang="ru-RU" sz="2400" dirty="0"/>
              </a:p>
              <a:p>
                <a:pPr marL="0" indent="0">
                  <a:buNone/>
                </a:pPr>
                <a:endParaRPr lang="ka-GE" sz="2400" dirty="0" smtClean="0"/>
              </a:p>
              <a:p>
                <a:pPr marL="0" indent="0">
                  <a:buNone/>
                </a:pPr>
                <a:r>
                  <a:rPr lang="ka-GE" i="1" dirty="0"/>
                  <a:t>ბუნებრივი წყლის კუბ. მეტრის მინიმალური ღირებულება</a:t>
                </a:r>
                <a:r>
                  <a:rPr lang="ru-RU" i="1" dirty="0"/>
                  <a:t>:</a:t>
                </a:r>
              </a:p>
              <a:p>
                <a:r>
                  <a:rPr lang="ru-RU" i="1" dirty="0"/>
                  <a:t>- </a:t>
                </a:r>
                <a:r>
                  <a:rPr lang="ka-GE" i="1" dirty="0"/>
                  <a:t>ბუნებრივი რესურსებით სარგებლობა -3 თეთრი (1,2 ცენტი)</a:t>
                </a:r>
                <a:r>
                  <a:rPr lang="ru-RU" i="1" dirty="0"/>
                  <a:t>;</a:t>
                </a:r>
              </a:p>
              <a:p>
                <a:pPr>
                  <a:buFontTx/>
                  <a:buChar char="-"/>
                </a:pPr>
                <a:r>
                  <a:rPr lang="ka-GE" i="1" dirty="0"/>
                  <a:t>თბოელექტროსადგურებისათვის </a:t>
                </a:r>
                <a:r>
                  <a:rPr lang="ru-RU" i="1" dirty="0"/>
                  <a:t>-</a:t>
                </a:r>
                <a:r>
                  <a:rPr lang="ka-GE" i="1" dirty="0"/>
                  <a:t>1</a:t>
                </a:r>
                <a:r>
                  <a:rPr lang="ru-RU" i="1" dirty="0"/>
                  <a:t> </a:t>
                </a:r>
                <a:r>
                  <a:rPr lang="ka-GE" i="1" dirty="0"/>
                  <a:t>თეთრი</a:t>
                </a:r>
                <a:r>
                  <a:rPr lang="ru-RU" i="1" dirty="0"/>
                  <a:t> (</a:t>
                </a:r>
                <a:r>
                  <a:rPr lang="ka-GE" i="1" dirty="0"/>
                  <a:t>0,4 ცენტი)</a:t>
                </a:r>
                <a:r>
                  <a:rPr lang="ru-RU" i="1" dirty="0"/>
                  <a:t>);</a:t>
                </a:r>
              </a:p>
              <a:p>
                <a:pPr>
                  <a:buFontTx/>
                  <a:buChar char="-"/>
                </a:pPr>
                <a:r>
                  <a:rPr lang="ka-GE" i="1" dirty="0"/>
                  <a:t>ჰიდროელექტროსადგურებისათვის</a:t>
                </a:r>
                <a:r>
                  <a:rPr lang="ru-RU" i="1" dirty="0"/>
                  <a:t>– </a:t>
                </a:r>
                <a:r>
                  <a:rPr lang="ka-GE" i="1" dirty="0"/>
                  <a:t>0,01</a:t>
                </a:r>
                <a:r>
                  <a:rPr lang="ru-RU" i="1" dirty="0"/>
                  <a:t> </a:t>
                </a:r>
                <a:r>
                  <a:rPr lang="ka-GE" i="1" dirty="0"/>
                  <a:t>თეთრი</a:t>
                </a:r>
                <a:r>
                  <a:rPr lang="ru-RU" i="1" dirty="0"/>
                  <a:t> (</a:t>
                </a:r>
                <a:r>
                  <a:rPr lang="ka-GE" i="1" dirty="0"/>
                  <a:t>0,004 ცენტი</a:t>
                </a:r>
                <a:r>
                  <a:rPr lang="ru-RU" i="1" dirty="0"/>
                  <a:t>);</a:t>
                </a:r>
              </a:p>
              <a:p>
                <a:pPr>
                  <a:buFontTx/>
                  <a:buChar char="-"/>
                </a:pPr>
                <a:r>
                  <a:rPr lang="ka-GE" i="1" dirty="0"/>
                  <a:t>კომუნალური და სობლის მეურნეობის წყალმომარაგებისათვის - 0,01</a:t>
                </a:r>
                <a:r>
                  <a:rPr lang="ru-RU" i="1" dirty="0"/>
                  <a:t> </a:t>
                </a:r>
                <a:r>
                  <a:rPr lang="ka-GE" i="1" dirty="0"/>
                  <a:t>თეთრი</a:t>
                </a:r>
                <a:r>
                  <a:rPr lang="ru-RU" i="1" dirty="0"/>
                  <a:t> (</a:t>
                </a:r>
                <a:r>
                  <a:rPr lang="ka-GE" i="1" dirty="0"/>
                  <a:t>0,004 ცენტი</a:t>
                </a:r>
                <a:r>
                  <a:rPr lang="ru-RU" i="1" dirty="0"/>
                  <a:t>);</a:t>
                </a:r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620688"/>
                <a:ext cx="8784976" cy="6234527"/>
              </a:xfrm>
              <a:prstGeom prst="rect">
                <a:avLst/>
              </a:prstGeom>
              <a:blipFill rotWithShape="1">
                <a:blip r:embed="rId2"/>
                <a:stretch>
                  <a:fillRect l="-1249" t="-1173" r="-139" b="-13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737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9775038"/>
              </p:ext>
            </p:extLst>
          </p:nvPr>
        </p:nvGraphicFramePr>
        <p:xfrm>
          <a:off x="827583" y="908720"/>
          <a:ext cx="7704857" cy="7022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2451"/>
                <a:gridCol w="1649922"/>
                <a:gridCol w="1130055"/>
                <a:gridCol w="1284143"/>
                <a:gridCol w="1284143"/>
                <a:gridCol w="1284143"/>
              </a:tblGrid>
              <a:tr h="28803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ნივთიერება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</a:t>
                      </a:r>
                      <a:r>
                        <a:rPr lang="ka-GE" sz="1000" dirty="0" smtClean="0">
                          <a:effectLst/>
                        </a:rPr>
                        <a:t>ზდკ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წყლის მინიმალური რაოდენობა გაზავებისათვის ზდკ-მდე,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ka-GE" sz="1400" dirty="0" smtClean="0">
                          <a:effectLst/>
                        </a:rPr>
                        <a:t>მ</a:t>
                      </a:r>
                      <a:r>
                        <a:rPr lang="ru-RU" sz="1400" baseline="30000" dirty="0" smtClean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ღირებულება ლარებში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54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შემოთავაზებული მეთოდიკით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კანონდებლობის მეთოდიკით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</a:tr>
              <a:tr h="149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</a:tr>
              <a:tr h="149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ქლორიდები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400" dirty="0">
                          <a:effectLst/>
                        </a:rPr>
                        <a:t>350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400" dirty="0">
                          <a:effectLst/>
                        </a:rPr>
                        <a:t>2857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400" dirty="0">
                          <a:effectLst/>
                        </a:rPr>
                        <a:t>0,29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400">
                          <a:effectLst/>
                        </a:rPr>
                        <a:t>0,2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</a:tr>
              <a:tr h="149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ტიტანი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400">
                          <a:effectLst/>
                        </a:rPr>
                        <a:t>0,1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400">
                          <a:effectLst/>
                        </a:rPr>
                        <a:t>10</a:t>
                      </a:r>
                      <a:r>
                        <a:rPr lang="ka-GE" sz="1400" baseline="300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1000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390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</a:tr>
              <a:tr h="149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სელენი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400">
                          <a:effectLst/>
                        </a:rPr>
                        <a:t>0,001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400">
                          <a:effectLst/>
                        </a:rPr>
                        <a:t>10</a:t>
                      </a:r>
                      <a:r>
                        <a:rPr lang="ka-GE" sz="1400" baseline="300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1000000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39000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</a:tr>
              <a:tr h="149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ტელური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400">
                          <a:effectLst/>
                        </a:rPr>
                        <a:t>0,01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400">
                          <a:effectLst/>
                        </a:rPr>
                        <a:t>10</a:t>
                      </a:r>
                      <a:r>
                        <a:rPr lang="ka-GE" sz="1400" baseline="300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10000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3900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</a:tr>
              <a:tr h="149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დარიშხანი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400">
                          <a:effectLst/>
                        </a:rPr>
                        <a:t>0,05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  <a:sym typeface="Symbol"/>
                        </a:rPr>
                        <a:t></a:t>
                      </a:r>
                      <a:r>
                        <a:rPr lang="en-US" sz="1400">
                          <a:effectLst/>
                        </a:rPr>
                        <a:t>10</a:t>
                      </a:r>
                      <a:r>
                        <a:rPr lang="en-US" sz="1400" baseline="300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2000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790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</a:tr>
              <a:tr h="149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რკინა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400">
                          <a:effectLst/>
                        </a:rPr>
                        <a:t>0,5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  <a:sym typeface="Symbol"/>
                        </a:rPr>
                        <a:t></a:t>
                      </a:r>
                      <a:r>
                        <a:rPr lang="en-US" sz="1400">
                          <a:effectLst/>
                        </a:rPr>
                        <a:t>10</a:t>
                      </a:r>
                      <a:r>
                        <a:rPr lang="en-US" sz="1400" baseline="300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200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78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</a:tr>
              <a:tr h="149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ალუმინი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400">
                          <a:effectLst/>
                        </a:rPr>
                        <a:t>0,1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r>
                        <a:rPr lang="en-US" sz="1400" baseline="300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1000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78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</a:tr>
              <a:tr h="149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ბერილიუმი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400" dirty="0">
                          <a:effectLst/>
                        </a:rPr>
                        <a:t>0,0002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r>
                        <a:rPr lang="en-US" sz="1400">
                          <a:effectLst/>
                          <a:sym typeface="Symbol"/>
                        </a:rPr>
                        <a:t></a:t>
                      </a:r>
                      <a:r>
                        <a:rPr lang="en-US" sz="1400">
                          <a:effectLst/>
                        </a:rPr>
                        <a:t>10</a:t>
                      </a:r>
                      <a:r>
                        <a:rPr lang="en-US" sz="1400" baseline="300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500000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390000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</a:tr>
              <a:tr h="144965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9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ზან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  <a:highlight>
                            <a:srgbClr val="FFFF00"/>
                          </a:highlight>
                        </a:rPr>
                        <a:t>(</a:t>
                      </a:r>
                      <a:r>
                        <a:rPr lang="ka-GE" sz="1400" dirty="0" smtClean="0">
                          <a:effectLst/>
                        </a:rPr>
                        <a:t>ოთხი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ka-GE" sz="1400" dirty="0" smtClean="0">
                          <a:effectLst/>
                        </a:rPr>
                        <a:t>დასახელება)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</a:tr>
              <a:tr h="3032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aseline="300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</a:tr>
              <a:tr h="295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მინიმუმი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10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10</a:t>
                      </a:r>
                      <a:r>
                        <a:rPr lang="en-US" sz="1400" baseline="30000" dirty="0" smtClean="0">
                          <a:effectLst/>
                        </a:rPr>
                        <a:t>5</a:t>
                      </a:r>
                      <a:r>
                        <a:rPr lang="en-US" sz="1400" baseline="300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10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390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</a:tr>
              <a:tr h="1475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მაქსიმუმი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400">
                          <a:effectLst/>
                        </a:rPr>
                        <a:t>0,001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r>
                        <a:rPr lang="en-US" sz="1400" baseline="300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100000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390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</a:tr>
              <a:tr h="2948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ნავთობპროდუქტები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400">
                          <a:effectLst/>
                        </a:rPr>
                        <a:t>0,</a:t>
                      </a:r>
                      <a:r>
                        <a:rPr lang="en-US" sz="1400">
                          <a:effectLst/>
                        </a:rPr>
                        <a:t>05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  <a:sym typeface="Symbol"/>
                        </a:rPr>
                        <a:t></a:t>
                      </a:r>
                      <a:r>
                        <a:rPr lang="en-US" sz="1400">
                          <a:effectLst/>
                        </a:rPr>
                        <a:t>10</a:t>
                      </a:r>
                      <a:r>
                        <a:rPr lang="en-US" sz="1400" baseline="300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2000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780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</a:tr>
              <a:tr h="1890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11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ბენზინი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400">
                          <a:effectLst/>
                        </a:rPr>
                        <a:t>0,1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r>
                        <a:rPr lang="en-US" sz="1400" baseline="300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1000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780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</a:tr>
              <a:tr h="144965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12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კეტონები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(11 </a:t>
                      </a:r>
                      <a:r>
                        <a:rPr lang="ka-GE" sz="1400" dirty="0" smtClean="0">
                          <a:effectLst/>
                        </a:rPr>
                        <a:t>დასახელება</a:t>
                      </a:r>
                      <a:r>
                        <a:rPr lang="en-US" sz="1400" dirty="0" smtClean="0">
                          <a:effectLst/>
                        </a:rPr>
                        <a:t>)</a:t>
                      </a:r>
                      <a:r>
                        <a:rPr lang="ka-GE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</a:tr>
              <a:tr h="322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</a:tr>
              <a:tr h="3331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მინიმუმი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400" dirty="0">
                          <a:effectLst/>
                        </a:rPr>
                        <a:t>2,0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r>
                        <a:rPr lang="en-US" sz="1400">
                          <a:effectLst/>
                          <a:sym typeface="Symbol"/>
                        </a:rPr>
                        <a:t></a:t>
                      </a:r>
                      <a:r>
                        <a:rPr lang="en-US" sz="1400">
                          <a:effectLst/>
                        </a:rPr>
                        <a:t>10</a:t>
                      </a:r>
                      <a:r>
                        <a:rPr lang="en-US" sz="1400" baseline="300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50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780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</a:tr>
              <a:tr h="1491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მაქსიმუმი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400" dirty="0">
                          <a:effectLst/>
                        </a:rPr>
                        <a:t>0,02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5</a:t>
                      </a:r>
                      <a:r>
                        <a:rPr lang="en-US" sz="1400" dirty="0">
                          <a:effectLst/>
                          <a:sym typeface="Symbol"/>
                        </a:rPr>
                        <a:t></a:t>
                      </a:r>
                      <a:r>
                        <a:rPr lang="en-US" sz="1400" dirty="0">
                          <a:effectLst/>
                        </a:rPr>
                        <a:t>10</a:t>
                      </a:r>
                      <a:r>
                        <a:rPr lang="en-US" sz="1400" baseline="30000" dirty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5000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780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</a:tr>
              <a:tr h="1890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</a:t>
                      </a:r>
                      <a:r>
                        <a:rPr lang="ru-RU" sz="1400" dirty="0" smtClean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ფენოლები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400" dirty="0">
                          <a:effectLst/>
                        </a:rPr>
                        <a:t>0,001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10</a:t>
                      </a:r>
                      <a:r>
                        <a:rPr lang="en-US" sz="1400" baseline="30000" dirty="0">
                          <a:effectLst/>
                        </a:rPr>
                        <a:t>9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100000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39000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74" marR="52374" marT="0" marB="0"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432048"/>
          </a:xfrm>
        </p:spPr>
        <p:txBody>
          <a:bodyPr>
            <a:normAutofit fontScale="90000"/>
          </a:bodyPr>
          <a:lstStyle/>
          <a:p>
            <a:pPr algn="l"/>
            <a:r>
              <a:rPr lang="ka-GE" sz="3200" dirty="0" smtClean="0">
                <a:solidFill>
                  <a:schemeClr val="bg1"/>
                </a:solidFill>
              </a:rPr>
              <a:t/>
            </a:r>
            <a:br>
              <a:rPr lang="ka-GE" sz="3200" dirty="0" smtClean="0">
                <a:solidFill>
                  <a:schemeClr val="bg1"/>
                </a:solidFill>
              </a:rPr>
            </a:br>
            <a:r>
              <a:rPr lang="ka-GE" sz="3200" dirty="0">
                <a:solidFill>
                  <a:schemeClr val="bg1"/>
                </a:solidFill>
              </a:rPr>
              <a:t/>
            </a:r>
            <a:br>
              <a:rPr lang="ka-GE" sz="3200" dirty="0">
                <a:solidFill>
                  <a:schemeClr val="bg1"/>
                </a:solidFill>
              </a:rPr>
            </a:br>
            <a:r>
              <a:rPr lang="ka-GE" sz="3200" dirty="0" smtClean="0">
                <a:solidFill>
                  <a:schemeClr val="bg1"/>
                </a:solidFill>
              </a:rPr>
              <a:t/>
            </a:r>
            <a:br>
              <a:rPr lang="ka-GE" sz="3200" dirty="0" smtClean="0">
                <a:solidFill>
                  <a:schemeClr val="bg1"/>
                </a:solidFill>
              </a:rPr>
            </a:br>
            <a:r>
              <a:rPr lang="ka-GE" sz="3200" dirty="0" smtClean="0">
                <a:solidFill>
                  <a:schemeClr val="bg1"/>
                </a:solidFill>
              </a:rPr>
              <a:t>გარემოსადმი მიყენებული ზარალის გაანგარიშება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430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6336"/>
          </a:xfrm>
        </p:spPr>
        <p:txBody>
          <a:bodyPr>
            <a:normAutofit fontScale="90000"/>
          </a:bodyPr>
          <a:lstStyle/>
          <a:p>
            <a:r>
              <a:rPr lang="ka-GE" sz="800" dirty="0" smtClean="0"/>
              <a:t>1</a:t>
            </a:r>
            <a:endParaRPr lang="ru-RU" sz="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388" y="260350"/>
            <a:ext cx="8856662" cy="5706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endParaRPr lang="ka-GE" sz="2400" dirty="0" smtClean="0"/>
          </a:p>
          <a:p>
            <a:pPr marL="285750" indent="-285750" algn="just">
              <a:buFont typeface="Wingdings" pitchFamily="2" charset="2"/>
              <a:buChar char="Ø"/>
            </a:pPr>
            <a:endParaRPr lang="ka-GE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ka-GE" sz="2400" dirty="0" smtClean="0"/>
              <a:t>ყურადღება უნდა მივაქციოთ წყლის რაოდენობას, რომელიც საჭიროა ნივთიერების გაზავებისათვის ზდკ-მდე</a:t>
            </a:r>
            <a:r>
              <a:rPr lang="ru-RU" sz="2400" dirty="0" smtClean="0"/>
              <a:t>;</a:t>
            </a:r>
          </a:p>
          <a:p>
            <a:pPr algn="just"/>
            <a:r>
              <a:rPr lang="ru-RU" sz="2400" dirty="0" smtClean="0"/>
              <a:t>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ka-GE" sz="2400" dirty="0" smtClean="0"/>
              <a:t>უმრავლეს მდინარეებს (განსაკუთრებით ამიერ კავკასიის რესპუბლიკებში და კერძოდ საქართველოში) არ გააჩნიათ ასეთი რაოდენობის წყალი (ცხრილი 3)</a:t>
            </a:r>
            <a:r>
              <a:rPr lang="ru-RU" sz="2400" dirty="0" smtClean="0"/>
              <a:t>;</a:t>
            </a:r>
          </a:p>
          <a:p>
            <a:pPr algn="just"/>
            <a:endParaRPr lang="ru-RU" sz="2400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ka-GE" sz="2400" dirty="0" smtClean="0"/>
              <a:t>უხვ წყლიან მდინარეს (ცხრ.3, პ.1) გასაზავებელი წყლის მაქსიმალური რაოდენობის გამოყოფისათვის (ცხრ.2, პ.3) ჭირდება 680 სთ. ამ პერიოდის განმავლობაში მდინარის წყალი საშუალო სიჩქარით 2,0 მ/წმ გაივლის 4986 კმ, რაც მნიშვნელოვნათ აღემატება მის სიგრძეს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90306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ka-GE" sz="4000" dirty="0" smtClean="0"/>
              <a:t>მრავალმხრივი და </a:t>
            </a:r>
            <a:r>
              <a:rPr lang="ka-GE" sz="4000" smtClean="0"/>
              <a:t>ორმხრივი საერთაშორისო </a:t>
            </a:r>
            <a:r>
              <a:rPr lang="ka-GE" sz="4000" dirty="0" smtClean="0"/>
              <a:t>ხელშეკრულებების დადება მოსაზღვრე ქვეყნების ტერიტორიაზე გამავალი მდინარეების წყლის რაციონალურად გამოყენების შესახებ.</a:t>
            </a:r>
            <a:endParaRPr lang="ru-RU" sz="4000" dirty="0" smtClean="0"/>
          </a:p>
          <a:p>
            <a:pPr marL="0" indent="0" algn="ctr">
              <a:buNone/>
            </a:pP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პრობლემის გადწყვეტა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50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769852"/>
              </p:ext>
            </p:extLst>
          </p:nvPr>
        </p:nvGraphicFramePr>
        <p:xfrm>
          <a:off x="611560" y="1484783"/>
          <a:ext cx="8280920" cy="4796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3021"/>
                <a:gridCol w="1657437"/>
                <a:gridCol w="2070231"/>
                <a:gridCol w="2070231"/>
              </a:tblGrid>
              <a:tr h="585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dirty="0" smtClean="0">
                          <a:effectLst/>
                        </a:rPr>
                        <a:t>რეგიონი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1983 </a:t>
                      </a:r>
                      <a:r>
                        <a:rPr lang="ka-GE" sz="2000" dirty="0" smtClean="0">
                          <a:effectLst/>
                        </a:rPr>
                        <a:t>წ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2000 </a:t>
                      </a:r>
                      <a:r>
                        <a:rPr lang="ka-GE" sz="2000" dirty="0" smtClean="0">
                          <a:effectLst/>
                        </a:rPr>
                        <a:t>წ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dirty="0" smtClean="0">
                          <a:effectLst/>
                        </a:rPr>
                        <a:t>მატება</a:t>
                      </a:r>
                      <a:r>
                        <a:rPr lang="ru-RU" sz="2000" dirty="0" smtClean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%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5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dirty="0" smtClean="0">
                          <a:effectLst/>
                        </a:rPr>
                        <a:t>აფრიკა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513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851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65,9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5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dirty="0" smtClean="0">
                          <a:effectLst/>
                        </a:rPr>
                        <a:t>ლათინური ამერიკა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390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564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44,6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5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dirty="0" smtClean="0">
                          <a:effectLst/>
                        </a:rPr>
                        <a:t>აზია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2730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3564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30,5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5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dirty="0" smtClean="0">
                          <a:effectLst/>
                        </a:rPr>
                        <a:t>ოკეანია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24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29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20,8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5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dirty="0" smtClean="0">
                          <a:effectLst/>
                        </a:rPr>
                        <a:t>ჩრდილოეთ ამერიკა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259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302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16,6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5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dirty="0" smtClean="0">
                          <a:effectLst/>
                        </a:rPr>
                        <a:t>ევროპა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489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511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4,3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5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dirty="0" smtClean="0">
                          <a:effectLst/>
                        </a:rPr>
                        <a:t>სულ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4677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6130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31,1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dirty="0" smtClean="0"/>
              <a:t>მოსახლეობის მატება მსოფლიოს ზოგიერთ რეგიონებში (მილ. ადამ)</a:t>
            </a:r>
            <a:endParaRPr lang="ru-RU" sz="32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5813" y="3092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608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 </a:t>
            </a:r>
            <a:r>
              <a:rPr lang="ka-GE" dirty="0" smtClean="0">
                <a:solidFill>
                  <a:srgbClr val="FF0000"/>
                </a:solidFill>
              </a:rPr>
              <a:t>მილიონ ადამიანს არა აქვს პირდაპირის წვდომა სასმელ წყალთან</a:t>
            </a:r>
            <a:r>
              <a:rPr lang="ru-RU" dirty="0" smtClean="0">
                <a:solidFill>
                  <a:srgbClr val="FF0000"/>
                </a:solidFill>
              </a:rPr>
              <a:t>;</a:t>
            </a:r>
          </a:p>
          <a:p>
            <a:r>
              <a:rPr lang="ka-GE" dirty="0" smtClean="0">
                <a:solidFill>
                  <a:srgbClr val="FF0000"/>
                </a:solidFill>
              </a:rPr>
              <a:t>სასმელი წყლის მძაფრი უკმარისობა აღინიშნება მსოფლიოს 80 ქვეყანაში</a:t>
            </a:r>
            <a:r>
              <a:rPr lang="ru-RU" dirty="0" smtClean="0">
                <a:solidFill>
                  <a:srgbClr val="FF0000"/>
                </a:solidFill>
              </a:rPr>
              <a:t>;</a:t>
            </a:r>
          </a:p>
          <a:p>
            <a:r>
              <a:rPr lang="ka-GE" dirty="0" smtClean="0">
                <a:solidFill>
                  <a:srgbClr val="FF0000"/>
                </a:solidFill>
              </a:rPr>
              <a:t>უხარისხო სასმელი წყალი არის მიზეზი 5 მილ. ადამიანის დაყუპვისა ყოველწლიურად;</a:t>
            </a:r>
            <a:endParaRPr lang="ru-RU" sz="2400" dirty="0" smtClean="0"/>
          </a:p>
          <a:p>
            <a:r>
              <a:rPr lang="ru-RU" dirty="0">
                <a:solidFill>
                  <a:srgbClr val="FF0000"/>
                </a:solidFill>
              </a:rPr>
              <a:t>Плотины и запруды </a:t>
            </a:r>
            <a:r>
              <a:rPr lang="ka-GE" dirty="0" smtClean="0">
                <a:solidFill>
                  <a:srgbClr val="FF0000"/>
                </a:solidFill>
              </a:rPr>
              <a:t>აგებულის 200 მსხვილ მდინარეზე, რომლებიც კვეთენ სახელმიფო საზღვრებს;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ka-GE" dirty="0" smtClean="0">
                <a:solidFill>
                  <a:srgbClr val="FF0000"/>
                </a:solidFill>
              </a:rPr>
              <a:t>ამ მდინარეების მესამედს არ გააჩნიატ საერთაშორისო ხელშეკრულებები, რომლებიც უნდა  არეგულირებდეს წყლის მოხმარებას ამ მდინარეებიდან.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ka-GE" sz="3200" dirty="0" smtClean="0"/>
              <a:t>გაეროს მონაცემებით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85509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7728217" cy="5803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ka-GE" sz="3200" dirty="0" smtClean="0"/>
              <a:t/>
            </a:r>
            <a:br>
              <a:rPr lang="ka-GE" sz="3200" dirty="0" smtClean="0"/>
            </a:br>
            <a:r>
              <a:rPr lang="ka-GE" sz="3200" dirty="0" smtClean="0"/>
              <a:t>ტიგროსისა და ევფრატის მდინარეების აუზის ქვეყნები</a:t>
            </a:r>
            <a:r>
              <a:rPr lang="ru-RU" sz="3200" dirty="0" smtClean="0"/>
              <a:t>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16700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493718" cy="5337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ka-GE" sz="3200" dirty="0" smtClean="0"/>
              <a:t/>
            </a:r>
            <a:br>
              <a:rPr lang="ka-GE" sz="3200" dirty="0" smtClean="0"/>
            </a:br>
            <a:r>
              <a:rPr lang="ka-GE" sz="3200" dirty="0" smtClean="0"/>
              <a:t>მ. ნილოსის აუზისა და აფრიკის რქის ქვეყნები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47256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720"/>
            <a:ext cx="5904656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ka-GE" sz="3200" dirty="0" smtClean="0"/>
              <a:t/>
            </a:r>
            <a:br>
              <a:rPr lang="ka-GE" sz="3200" dirty="0" smtClean="0"/>
            </a:br>
            <a:r>
              <a:rPr lang="ka-GE" sz="3200" dirty="0" smtClean="0"/>
              <a:t>მ. იორდანის აუზის ქვეყნები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28342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71" y="1268760"/>
            <a:ext cx="8567389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ka-GE" sz="3200" dirty="0" smtClean="0"/>
              <a:t/>
            </a:r>
            <a:br>
              <a:rPr lang="ka-GE" sz="3200" dirty="0" smtClean="0"/>
            </a:br>
            <a:r>
              <a:rPr lang="ka-GE" sz="3200" dirty="0" smtClean="0"/>
              <a:t>მ. ზამბეზის აუზის ქვეყნები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91914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a-GE" dirty="0" smtClean="0"/>
              <a:t>მდინარე ზამბეზი გადაკვეთს 6 ქვეყანას</a:t>
            </a:r>
            <a:r>
              <a:rPr lang="ru-RU" dirty="0" smtClean="0"/>
              <a:t>: </a:t>
            </a:r>
            <a:r>
              <a:rPr lang="ka-GE" dirty="0" smtClean="0"/>
              <a:t>ანგოლას</a:t>
            </a:r>
            <a:r>
              <a:rPr lang="ru-RU" dirty="0" smtClean="0"/>
              <a:t>, </a:t>
            </a:r>
            <a:r>
              <a:rPr lang="ka-GE" dirty="0" smtClean="0"/>
              <a:t>ბოტსვანას</a:t>
            </a:r>
            <a:r>
              <a:rPr lang="ru-RU" dirty="0" smtClean="0"/>
              <a:t>, </a:t>
            </a:r>
            <a:r>
              <a:rPr lang="ka-GE" dirty="0" smtClean="0"/>
              <a:t>ზამბიას</a:t>
            </a:r>
            <a:r>
              <a:rPr lang="ru-RU" dirty="0" smtClean="0"/>
              <a:t>, </a:t>
            </a:r>
            <a:r>
              <a:rPr lang="ka-GE" dirty="0" smtClean="0"/>
              <a:t>მოზამბიკს</a:t>
            </a:r>
            <a:r>
              <a:rPr lang="ru-RU" dirty="0" smtClean="0"/>
              <a:t>, </a:t>
            </a:r>
            <a:r>
              <a:rPr lang="ka-GE" dirty="0" smtClean="0"/>
              <a:t>ზიმბაბვეს</a:t>
            </a:r>
            <a:r>
              <a:rPr lang="ru-RU" dirty="0" smtClean="0"/>
              <a:t>, </a:t>
            </a:r>
            <a:r>
              <a:rPr lang="ka-GE" dirty="0" smtClean="0"/>
              <a:t>ნამიიას</a:t>
            </a:r>
            <a:r>
              <a:rPr lang="ru-RU" dirty="0" smtClean="0"/>
              <a:t>;</a:t>
            </a:r>
          </a:p>
          <a:p>
            <a:r>
              <a:rPr lang="ka-GE" dirty="0" smtClean="0"/>
              <a:t>მდინარე ემსახურება 2 ელ. სადგურს „კაბარა ბასსა“ და „კარიბი“, რომლებიც განლაგებულია ზამბიისა და ზიმბაბვეს საზღვარზე. დაგეგმილია ახალი ჰიდროელექტროსადგურების მშენებლობა;</a:t>
            </a:r>
            <a:endParaRPr lang="ru-RU" dirty="0" smtClean="0"/>
          </a:p>
          <a:p>
            <a:r>
              <a:rPr lang="ka-GE" dirty="0" smtClean="0"/>
              <a:t>ზიმბზბვე გეგმავს გამოიყენოს მდინარის წყალი მიწების მოსარწყავად.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dirty="0" smtClean="0"/>
              <a:t>მდინარე ზამბეზის მონაცემები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97819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39419"/>
            <a:ext cx="7944103" cy="477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ka-GE" sz="3200" dirty="0" smtClean="0"/>
              <a:t/>
            </a:r>
            <a:br>
              <a:rPr lang="ka-GE" sz="3200" dirty="0" smtClean="0"/>
            </a:br>
            <a:r>
              <a:rPr lang="ka-GE" sz="3200" dirty="0" smtClean="0"/>
              <a:t>მ. მტკვარისა და ჭოროხის აუზის ქვეყნები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699405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611</TotalTime>
  <Words>466</Words>
  <Application>Microsoft Office PowerPoint</Application>
  <PresentationFormat>ეკრანი (4:3)</PresentationFormat>
  <Paragraphs>205</Paragraphs>
  <Slides>15</Slides>
  <Notes>0</Notes>
  <HiddenSlides>0</HiddenSlides>
  <MMClips>0</MMClips>
  <ScaleCrop>false</ScaleCrop>
  <HeadingPairs>
    <vt:vector size="6" baseType="variant">
      <vt:variant>
        <vt:lpstr>გამოყენებული შრიფტები</vt:lpstr>
      </vt:variant>
      <vt:variant>
        <vt:i4>8</vt:i4>
      </vt:variant>
      <vt:variant>
        <vt:lpstr>თემა</vt:lpstr>
      </vt:variant>
      <vt:variant>
        <vt:i4>1</vt:i4>
      </vt:variant>
      <vt:variant>
        <vt:lpstr>სლაიდების სათაურები</vt:lpstr>
      </vt:variant>
      <vt:variant>
        <vt:i4>15</vt:i4>
      </vt:variant>
    </vt:vector>
  </HeadingPairs>
  <TitlesOfParts>
    <vt:vector size="24" baseType="lpstr">
      <vt:lpstr>Arial</vt:lpstr>
      <vt:lpstr>Calibri</vt:lpstr>
      <vt:lpstr>Cambria Math</vt:lpstr>
      <vt:lpstr>Candara</vt:lpstr>
      <vt:lpstr>Sylfaen</vt:lpstr>
      <vt:lpstr>Symbol</vt:lpstr>
      <vt:lpstr>Times New Roman</vt:lpstr>
      <vt:lpstr>Wingdings</vt:lpstr>
      <vt:lpstr>Волна</vt:lpstr>
      <vt:lpstr>             ტრანსსაზღვრული მდინარეები: პრობლემები და გადაწყვეტის გზები </vt:lpstr>
      <vt:lpstr>მოსახლეობის მატება მსოფლიოს ზოგიერთ რეგიონებში (მილ. ადამ)</vt:lpstr>
      <vt:lpstr>გაეროს მონაცემებით</vt:lpstr>
      <vt:lpstr> ტიგროსისა და ევფრატის მდინარეების აუზის ქვეყნები  </vt:lpstr>
      <vt:lpstr> მ. ნილოსის აუზისა და აფრიკის რქის ქვეყნები </vt:lpstr>
      <vt:lpstr> მ. იორდანის აუზის ქვეყნები </vt:lpstr>
      <vt:lpstr> მ. ზამბეზის აუზის ქვეყნები </vt:lpstr>
      <vt:lpstr>მდინარე ზამბეზის მონაცემები</vt:lpstr>
      <vt:lpstr> მ. მტკვარისა და ჭოროხის აუზის ქვეყნები </vt:lpstr>
      <vt:lpstr>მდინარე მტკვარისა და ჭოროხის ზოგიერთი მონაცემები</vt:lpstr>
      <vt:lpstr>ეკონომიური ზარალი</vt:lpstr>
      <vt:lpstr>PowerPoint-ის პრეზენტაცია</vt:lpstr>
      <vt:lpstr>   გარემოსადმი მიყენებული ზარალის გაანგარიშება   </vt:lpstr>
      <vt:lpstr>1</vt:lpstr>
      <vt:lpstr>პრობლემის გადწყვეტა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 и геополитика</dc:title>
  <dc:creator>zuri</dc:creator>
  <cp:lastModifiedBy>user</cp:lastModifiedBy>
  <cp:revision>39</cp:revision>
  <dcterms:created xsi:type="dcterms:W3CDTF">2018-10-01T16:07:44Z</dcterms:created>
  <dcterms:modified xsi:type="dcterms:W3CDTF">2019-05-28T13:21:40Z</dcterms:modified>
</cp:coreProperties>
</file>