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3"/>
  </p:notesMasterIdLst>
  <p:sldIdLst>
    <p:sldId id="256" r:id="rId3"/>
    <p:sldId id="372" r:id="rId4"/>
    <p:sldId id="375" r:id="rId5"/>
    <p:sldId id="449" r:id="rId6"/>
    <p:sldId id="450" r:id="rId7"/>
    <p:sldId id="378" r:id="rId8"/>
    <p:sldId id="361" r:id="rId9"/>
    <p:sldId id="444" r:id="rId10"/>
    <p:sldId id="453" r:id="rId11"/>
    <p:sldId id="458" r:id="rId12"/>
    <p:sldId id="510" r:id="rId13"/>
    <p:sldId id="345" r:id="rId14"/>
    <p:sldId id="346" r:id="rId15"/>
    <p:sldId id="357" r:id="rId16"/>
    <p:sldId id="381" r:id="rId17"/>
    <p:sldId id="350" r:id="rId18"/>
    <p:sldId id="351" r:id="rId19"/>
    <p:sldId id="455" r:id="rId20"/>
    <p:sldId id="353" r:id="rId21"/>
    <p:sldId id="358" r:id="rId22"/>
    <p:sldId id="355" r:id="rId23"/>
    <p:sldId id="319" r:id="rId24"/>
    <p:sldId id="297" r:id="rId25"/>
    <p:sldId id="382" r:id="rId26"/>
    <p:sldId id="383" r:id="rId27"/>
    <p:sldId id="303" r:id="rId28"/>
    <p:sldId id="258" r:id="rId29"/>
    <p:sldId id="305" r:id="rId30"/>
    <p:sldId id="307" r:id="rId31"/>
    <p:sldId id="308" r:id="rId32"/>
    <p:sldId id="320" r:id="rId33"/>
    <p:sldId id="309" r:id="rId34"/>
    <p:sldId id="321" r:id="rId35"/>
    <p:sldId id="304" r:id="rId36"/>
    <p:sldId id="310" r:id="rId37"/>
    <p:sldId id="324" r:id="rId38"/>
    <p:sldId id="313" r:id="rId39"/>
    <p:sldId id="314" r:id="rId40"/>
    <p:sldId id="315" r:id="rId41"/>
    <p:sldId id="325" r:id="rId42"/>
    <p:sldId id="446" r:id="rId43"/>
    <p:sldId id="454" r:id="rId44"/>
    <p:sldId id="316" r:id="rId45"/>
    <p:sldId id="356" r:id="rId46"/>
    <p:sldId id="326" r:id="rId47"/>
    <p:sldId id="317" r:id="rId48"/>
    <p:sldId id="390" r:id="rId49"/>
    <p:sldId id="389" r:id="rId50"/>
    <p:sldId id="318" r:id="rId51"/>
    <p:sldId id="456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4" autoAdjust="0"/>
    <p:restoredTop sz="94660"/>
  </p:normalViewPr>
  <p:slideViewPr>
    <p:cSldViewPr>
      <p:cViewPr varScale="1">
        <p:scale>
          <a:sx n="83" d="100"/>
          <a:sy n="83" d="100"/>
        </p:scale>
        <p:origin x="-132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1F13E-A17B-4F1D-9B8D-A552F16FE5EE}" type="datetimeFigureOut">
              <a:rPr lang="en-US" smtClean="0"/>
              <a:pPr/>
              <a:t>5/30/2019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DF663-0C74-4E57-B3B2-D60012FBE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DF663-0C74-4E57-B3B2-D60012FBEC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FF00">
                <a:alpha val="15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5688632"/>
          </a:xfrm>
        </p:spPr>
        <p:txBody>
          <a:bodyPr>
            <a:normAutofit/>
          </a:bodyPr>
          <a:lstStyle/>
          <a:p>
            <a:r>
              <a:rPr lang="ka-GE" sz="5400" b="1" dirty="0" smtClean="0">
                <a:solidFill>
                  <a:srgbClr val="FF0000"/>
                </a:solidFill>
              </a:rPr>
              <a:t>არტერიული </a:t>
            </a:r>
            <a:br>
              <a:rPr lang="ka-GE" sz="5400" b="1" dirty="0" smtClean="0">
                <a:solidFill>
                  <a:srgbClr val="FF0000"/>
                </a:solidFill>
              </a:rPr>
            </a:br>
            <a:r>
              <a:rPr lang="ka-GE" sz="5400" b="1" dirty="0" smtClean="0">
                <a:solidFill>
                  <a:srgbClr val="FF0000"/>
                </a:solidFill>
              </a:rPr>
              <a:t> ჰიპერტენზიის</a:t>
            </a:r>
            <a:r>
              <a:rPr lang="ka-GE" sz="5400" dirty="0" smtClean="0"/>
              <a:t/>
            </a:r>
            <a:br>
              <a:rPr lang="ka-GE" sz="5400" dirty="0" smtClean="0"/>
            </a:br>
            <a:r>
              <a:rPr lang="ka-GE" sz="4800" dirty="0" smtClean="0"/>
              <a:t> </a:t>
            </a:r>
            <a:r>
              <a:rPr lang="ka-GE" sz="4800" b="1" i="1" dirty="0" smtClean="0">
                <a:solidFill>
                  <a:srgbClr val="00B0F0"/>
                </a:solidFill>
              </a:rPr>
              <a:t>გამოვლენის </a:t>
            </a:r>
            <a:r>
              <a:rPr lang="ka-GE" sz="4800" i="1" dirty="0" smtClean="0">
                <a:solidFill>
                  <a:srgbClr val="00B0F0"/>
                </a:solidFill>
              </a:rPr>
              <a:t/>
            </a:r>
            <a:br>
              <a:rPr lang="ka-GE" sz="4800" i="1" dirty="0" smtClean="0">
                <a:solidFill>
                  <a:srgbClr val="00B0F0"/>
                </a:solidFill>
              </a:rPr>
            </a:br>
            <a:r>
              <a:rPr lang="ka-GE" sz="4000" i="1" dirty="0" smtClean="0">
                <a:solidFill>
                  <a:schemeClr val="bg1"/>
                </a:solidFill>
              </a:rPr>
              <a:t>ზოგიერთი  საკითხი</a:t>
            </a:r>
            <a:br>
              <a:rPr lang="ka-GE" sz="4000" i="1" dirty="0" smtClean="0">
                <a:solidFill>
                  <a:schemeClr val="bg1"/>
                </a:solidFill>
              </a:rPr>
            </a:br>
            <a:r>
              <a:rPr lang="ka-GE" sz="4000" i="1" dirty="0" smtClean="0">
                <a:solidFill>
                  <a:schemeClr val="bg1"/>
                </a:solidFill>
              </a:rPr>
              <a:t/>
            </a:r>
            <a:br>
              <a:rPr lang="ka-GE" sz="4000" i="1" dirty="0" smtClean="0">
                <a:solidFill>
                  <a:schemeClr val="bg1"/>
                </a:solidFill>
              </a:rPr>
            </a:br>
            <a:r>
              <a:rPr lang="ka-GE" sz="4000" i="1" dirty="0" smtClean="0">
                <a:solidFill>
                  <a:schemeClr val="bg1"/>
                </a:solidFill>
              </a:rPr>
              <a:t>                       </a:t>
            </a:r>
            <a:r>
              <a:rPr lang="ka-GE" sz="2200" b="0" i="1" dirty="0" smtClean="0">
                <a:solidFill>
                  <a:schemeClr val="bg1"/>
                </a:solidFill>
              </a:rPr>
              <a:t>ჯიმშერ  ლეჟავა</a:t>
            </a:r>
            <a:endParaRPr lang="ru-RU" sz="2200" b="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ka-GE" sz="2400" b="1" dirty="0" smtClean="0">
                <a:latin typeface="Sylfaen" pitchFamily="18" charset="0"/>
              </a:rPr>
              <a:t>ლუის ჰიმენეს არანდა  −</a:t>
            </a:r>
            <a:r>
              <a:rPr lang="ka-GE" sz="2400" dirty="0" smtClean="0">
                <a:latin typeface="Sylfaen" pitchFamily="18" charset="0"/>
              </a:rPr>
              <a:t> “</a:t>
            </a:r>
            <a:r>
              <a:rPr lang="ka-GE" sz="2400" b="1" dirty="0" smtClean="0">
                <a:solidFill>
                  <a:srgbClr val="E917CB"/>
                </a:solidFill>
                <a:latin typeface="Sylfaen" pitchFamily="18" charset="0"/>
              </a:rPr>
              <a:t>ექიმის  შემოვლა</a:t>
            </a:r>
            <a:r>
              <a:rPr lang="ka-GE" sz="2400" dirty="0" smtClean="0">
                <a:latin typeface="Sylfaen" pitchFamily="18" charset="0"/>
              </a:rPr>
              <a:t>”, 1889 წ.  </a:t>
            </a:r>
            <a:br>
              <a:rPr lang="ka-GE" sz="2400" dirty="0" smtClean="0">
                <a:latin typeface="Sylfaen" pitchFamily="18" charset="0"/>
              </a:rPr>
            </a:br>
            <a:r>
              <a:rPr lang="ka-GE" sz="2400" b="1" dirty="0" smtClean="0">
                <a:solidFill>
                  <a:srgbClr val="E917CB"/>
                </a:solidFill>
                <a:latin typeface="Sylfaen" pitchFamily="18" charset="0"/>
              </a:rPr>
              <a:t>ლაენეკის</a:t>
            </a:r>
            <a:r>
              <a:rPr lang="ka-GE" sz="2400" dirty="0" smtClean="0">
                <a:latin typeface="Sylfaen" pitchFamily="18" charset="0"/>
              </a:rPr>
              <a:t>  გარდაცვალებიდან  გასულია  </a:t>
            </a:r>
            <a:r>
              <a:rPr lang="ka-GE" sz="2400" b="1" dirty="0" smtClean="0">
                <a:solidFill>
                  <a:srgbClr val="E917CB"/>
                </a:solidFill>
                <a:latin typeface="Sylfaen" pitchFamily="18" charset="0"/>
              </a:rPr>
              <a:t>63</a:t>
            </a:r>
            <a:r>
              <a:rPr lang="ka-GE" sz="2400" dirty="0" smtClean="0">
                <a:latin typeface="Sylfaen" pitchFamily="18" charset="0"/>
              </a:rPr>
              <a:t> წელი</a:t>
            </a:r>
            <a:r>
              <a:rPr lang="ka-GE" sz="2400" b="1" dirty="0" smtClean="0">
                <a:solidFill>
                  <a:srgbClr val="FF0000"/>
                </a:solidFill>
                <a:latin typeface="Sylfaen" pitchFamily="18" charset="0"/>
              </a:rPr>
              <a:t>!!!</a:t>
            </a:r>
            <a:endParaRPr lang="ru-RU" sz="2400" b="1" dirty="0">
              <a:solidFill>
                <a:srgbClr val="FF0000"/>
              </a:solidFill>
              <a:latin typeface="Sylfaen" pitchFamily="18" charset="0"/>
            </a:endParaRPr>
          </a:p>
        </p:txBody>
      </p:sp>
      <p:pic>
        <p:nvPicPr>
          <p:cNvPr id="1026" name="Picture 2" descr="C:\Documents and Settings\Jimsheri\Рабочий стол\უშუალო აუსკულტაცია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823198" cy="50291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6172200"/>
            <a:ext cx="8511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cadNusx" pitchFamily="2" charset="0"/>
              </a:rPr>
              <a:t>  </a:t>
            </a:r>
            <a:r>
              <a:rPr lang="ka-GE" sz="2400" b="1" dirty="0" smtClean="0">
                <a:solidFill>
                  <a:srgbClr val="0000FF"/>
                </a:solidFill>
                <a:latin typeface="AcadNusx" pitchFamily="2" charset="0"/>
              </a:rPr>
              <a:t>უშუალო აუსკულტაცია  – </a:t>
            </a:r>
            <a:r>
              <a:rPr lang="ka-GE" sz="2400" b="1" dirty="0" smtClean="0">
                <a:latin typeface="AcadNusx" pitchFamily="2" charset="0"/>
              </a:rPr>
              <a:t>მედიცინის კონსერვატიზმი!</a:t>
            </a:r>
            <a:endParaRPr lang="ru-RU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6" name="Picture 2" descr="C:\Users\admin\Desktop\IMG-20170620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8153401" cy="57782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609600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b="1" dirty="0" smtClean="0">
                <a:solidFill>
                  <a:srgbClr val="FF33CC"/>
                </a:solidFill>
                <a:latin typeface="AcadNusx" pitchFamily="2" charset="0"/>
              </a:rPr>
              <a:t> </a:t>
            </a:r>
            <a:r>
              <a:rPr lang="ka-GE" sz="2400" b="1" dirty="0" smtClean="0">
                <a:solidFill>
                  <a:srgbClr val="FF33CC"/>
                </a:solidFill>
                <a:latin typeface="AcadNusx" pitchFamily="2" charset="0"/>
              </a:rPr>
              <a:t>ლაენეკამდე</a:t>
            </a:r>
            <a:r>
              <a:rPr lang="ka-GE" sz="2400" b="1" dirty="0" smtClean="0">
                <a:latin typeface="AcadNusx" pitchFamily="2" charset="0"/>
              </a:rPr>
              <a:t>  აი  ასეთი  იყო უშუალო აუსკულტაცია!!!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bg1">
                <a:tint val="80000"/>
                <a:satMod val="300000"/>
                <a:alpha val="3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3240359"/>
          </a:xfrm>
        </p:spPr>
        <p:txBody>
          <a:bodyPr>
            <a:noAutofit/>
          </a:bodyPr>
          <a:lstStyle/>
          <a:p>
            <a:r>
              <a:rPr lang="ka-GE" sz="4800" b="1" dirty="0" smtClean="0">
                <a:solidFill>
                  <a:srgbClr val="FF33CC"/>
                </a:solidFill>
              </a:rPr>
              <a:t>არტერიული  წნევის </a:t>
            </a:r>
            <a:r>
              <a:rPr lang="ka-GE" sz="4800" dirty="0" smtClean="0">
                <a:solidFill>
                  <a:schemeClr val="bg1"/>
                </a:solidFill>
              </a:rPr>
              <a:t>გაზომვის  ზოგიერთი </a:t>
            </a:r>
            <a:r>
              <a:rPr lang="ka-GE" sz="4800" b="1" dirty="0" smtClean="0">
                <a:solidFill>
                  <a:srgbClr val="0070C0"/>
                </a:solidFill>
              </a:rPr>
              <a:t>პრობლემური  საკითხი </a:t>
            </a:r>
            <a:r>
              <a:rPr lang="ka-GE" sz="4800" dirty="0" smtClean="0">
                <a:solidFill>
                  <a:srgbClr val="FF33CC"/>
                </a:solidFill>
              </a:rPr>
              <a:t>!</a:t>
            </a:r>
            <a:endParaRPr lang="en-US" sz="480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6669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a-GE" sz="3600" b="1" dirty="0" smtClean="0">
                <a:solidFill>
                  <a:srgbClr val="FF0000"/>
                </a:solidFill>
                <a:latin typeface="Sylfaen" pitchFamily="18" charset="0"/>
              </a:rPr>
              <a:t>                  </a:t>
            </a:r>
            <a:r>
              <a:rPr lang="ka-GE" sz="3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წნევათა   ასიმეტრია</a:t>
            </a:r>
          </a:p>
          <a:p>
            <a:pPr>
              <a:buFont typeface="Wingdings" pitchFamily="2" charset="2"/>
              <a:buChar char="v"/>
            </a:pPr>
            <a:r>
              <a:rPr lang="ka-GE" sz="2600" dirty="0" smtClean="0">
                <a:latin typeface="Sylfaen" pitchFamily="18" charset="0"/>
              </a:rPr>
              <a:t> </a:t>
            </a:r>
            <a:r>
              <a:rPr lang="en-US" sz="2800" dirty="0" err="1" smtClean="0">
                <a:latin typeface="Sylfaen" pitchFamily="18" charset="0"/>
              </a:rPr>
              <a:t>ავადმყოფის</a:t>
            </a:r>
            <a:r>
              <a:rPr lang="en-US" sz="2800" dirty="0" smtClean="0">
                <a:latin typeface="Sylfaen" pitchFamily="18" charset="0"/>
              </a:rPr>
              <a:t> </a:t>
            </a:r>
            <a:r>
              <a:rPr lang="en-US" sz="2800" dirty="0" err="1" smtClean="0">
                <a:latin typeface="Sylfaen" pitchFamily="18" charset="0"/>
              </a:rPr>
              <a:t>პირველი</a:t>
            </a:r>
            <a:r>
              <a:rPr lang="en-US" sz="2800" dirty="0" smtClean="0">
                <a:latin typeface="Sylfaen" pitchFamily="18" charset="0"/>
              </a:rPr>
              <a:t> </a:t>
            </a:r>
            <a:r>
              <a:rPr lang="ka-GE" sz="2800" dirty="0" smtClean="0">
                <a:latin typeface="Sylfaen" pitchFamily="18" charset="0"/>
              </a:rPr>
              <a:t> </a:t>
            </a:r>
            <a:r>
              <a:rPr lang="en-US" sz="2800" dirty="0" err="1" smtClean="0">
                <a:latin typeface="Sylfaen" pitchFamily="18" charset="0"/>
              </a:rPr>
              <a:t>გასინჯვისას</a:t>
            </a:r>
            <a:r>
              <a:rPr lang="en-US" sz="2800" dirty="0" smtClean="0">
                <a:latin typeface="Sylfaen" pitchFamily="18" charset="0"/>
              </a:rPr>
              <a:t> </a:t>
            </a:r>
            <a:r>
              <a:rPr lang="ka-GE" sz="2800" dirty="0" smtClean="0">
                <a:latin typeface="Sylfaen" pitchFamily="18" charset="0"/>
              </a:rPr>
              <a:t> </a:t>
            </a:r>
            <a:r>
              <a:rPr lang="en-US" sz="2800" dirty="0" err="1" smtClean="0">
                <a:latin typeface="Sylfaen" pitchFamily="18" charset="0"/>
              </a:rPr>
              <a:t>თუკი</a:t>
            </a:r>
            <a:r>
              <a:rPr lang="en-US" sz="2800" dirty="0" smtClean="0">
                <a:latin typeface="Sylfaen" pitchFamily="18" charset="0"/>
              </a:rPr>
              <a:t> </a:t>
            </a:r>
            <a:r>
              <a:rPr lang="ka-GE" sz="2800" dirty="0" smtClean="0">
                <a:latin typeface="Sylfaen" pitchFamily="18" charset="0"/>
              </a:rPr>
              <a:t> “</a:t>
            </a:r>
            <a:r>
              <a:rPr lang="en-US" sz="2800" b="1" dirty="0" err="1" smtClean="0">
                <a:latin typeface="Sylfaen" pitchFamily="18" charset="0"/>
              </a:rPr>
              <a:t>წნევათა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ka-GE" sz="2800" b="1" dirty="0" smtClean="0">
                <a:latin typeface="Sylfaen" pitchFamily="18" charset="0"/>
              </a:rPr>
              <a:t>  </a:t>
            </a:r>
            <a:r>
              <a:rPr lang="en-US" sz="2800" b="1" dirty="0" err="1" smtClean="0">
                <a:latin typeface="Sylfaen" pitchFamily="18" charset="0"/>
              </a:rPr>
              <a:t>ასიმეტრია</a:t>
            </a:r>
            <a:r>
              <a:rPr lang="ka-GE" sz="2800" b="1" dirty="0" smtClean="0">
                <a:latin typeface="Sylfaen" pitchFamily="18" charset="0"/>
              </a:rPr>
              <a:t>” </a:t>
            </a:r>
            <a:r>
              <a:rPr lang="ka-GE" sz="2800" dirty="0" smtClean="0">
                <a:latin typeface="Sylfaen" pitchFamily="18" charset="0"/>
              </a:rPr>
              <a:t>(&gt;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10 </a:t>
            </a:r>
            <a:r>
              <a:rPr lang="ka-GE" sz="2800" dirty="0" smtClean="0">
                <a:latin typeface="Sylfaen" pitchFamily="18" charset="0"/>
              </a:rPr>
              <a:t>მმ ს.სვ.) </a:t>
            </a:r>
            <a:r>
              <a:rPr lang="en-US" sz="2800" dirty="0" smtClean="0">
                <a:latin typeface="Sylfaen" pitchFamily="18" charset="0"/>
              </a:rPr>
              <a:t>ა</a:t>
            </a:r>
            <a:r>
              <a:rPr lang="ka-GE" sz="2800" dirty="0" smtClean="0">
                <a:latin typeface="Sylfaen" pitchFamily="18" charset="0"/>
              </a:rPr>
              <a:t>ღმოვაჩინეთ</a:t>
            </a:r>
            <a:r>
              <a:rPr lang="en-US" sz="2800" dirty="0" smtClean="0">
                <a:latin typeface="Sylfaen" pitchFamily="18" charset="0"/>
              </a:rPr>
              <a:t>, </a:t>
            </a:r>
            <a:r>
              <a:rPr lang="en-US" sz="2800" dirty="0" err="1" smtClean="0">
                <a:latin typeface="Sylfaen" pitchFamily="18" charset="0"/>
              </a:rPr>
              <a:t>შემდგომში</a:t>
            </a:r>
            <a:r>
              <a:rPr lang="ka-GE" sz="2800" dirty="0" smtClean="0">
                <a:latin typeface="Sylfaen" pitchFamily="18" charset="0"/>
              </a:rPr>
              <a:t> </a:t>
            </a:r>
            <a:r>
              <a:rPr lang="en-US" sz="2800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ylfaen" pitchFamily="18" charset="0"/>
              </a:rPr>
              <a:t>აწ</a:t>
            </a:r>
            <a:r>
              <a:rPr lang="en-US" sz="2800" dirty="0" smtClean="0">
                <a:latin typeface="Sylfaen" pitchFamily="18" charset="0"/>
              </a:rPr>
              <a:t> </a:t>
            </a:r>
            <a:r>
              <a:rPr lang="ka-GE" sz="2800" dirty="0" smtClean="0">
                <a:latin typeface="Sylfaen" pitchFamily="18" charset="0"/>
              </a:rPr>
              <a:t> </a:t>
            </a:r>
            <a:r>
              <a:rPr lang="en-US" sz="2800" dirty="0" err="1" smtClean="0">
                <a:latin typeface="Sylfaen" pitchFamily="18" charset="0"/>
              </a:rPr>
              <a:t>უნდა</a:t>
            </a:r>
            <a:r>
              <a:rPr lang="en-US" sz="2800" dirty="0" smtClean="0">
                <a:latin typeface="Sylfaen" pitchFamily="18" charset="0"/>
              </a:rPr>
              <a:t> </a:t>
            </a:r>
            <a:r>
              <a:rPr lang="ka-GE" sz="2800" dirty="0" smtClean="0">
                <a:latin typeface="Sylfaen" pitchFamily="18" charset="0"/>
              </a:rPr>
              <a:t> </a:t>
            </a:r>
            <a:r>
              <a:rPr lang="en-US" sz="2800" dirty="0" err="1" smtClean="0">
                <a:latin typeface="Sylfaen" pitchFamily="18" charset="0"/>
              </a:rPr>
              <a:t>გაიზომოს</a:t>
            </a:r>
            <a:r>
              <a:rPr lang="ka-GE" sz="2800" dirty="0" smtClean="0">
                <a:latin typeface="Sylfaen" pitchFamily="18" charset="0"/>
              </a:rPr>
              <a:t> </a:t>
            </a:r>
            <a:r>
              <a:rPr lang="en-US" sz="2800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იმ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ka-GE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მხარზე</a:t>
            </a:r>
            <a:r>
              <a:rPr lang="en-US" sz="2800" dirty="0" smtClean="0">
                <a:latin typeface="Sylfaen" pitchFamily="18" charset="0"/>
              </a:rPr>
              <a:t>, </a:t>
            </a:r>
            <a:r>
              <a:rPr lang="en-US" sz="2800" dirty="0" err="1" smtClean="0">
                <a:latin typeface="Sylfaen" pitchFamily="18" charset="0"/>
              </a:rPr>
              <a:t>რომელზეც</a:t>
            </a:r>
            <a:r>
              <a:rPr lang="en-US" sz="2800" dirty="0" smtClean="0">
                <a:latin typeface="Sylfaen" pitchFamily="18" charset="0"/>
              </a:rPr>
              <a:t> </a:t>
            </a:r>
            <a:r>
              <a:rPr lang="ka-GE" sz="2800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ylfaen" pitchFamily="18" charset="0"/>
              </a:rPr>
              <a:t>აწ</a:t>
            </a:r>
            <a:r>
              <a:rPr lang="en-US" sz="2800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ka-GE" sz="2800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US" sz="2800" dirty="0" err="1" smtClean="0">
                <a:latin typeface="Sylfaen" pitchFamily="18" charset="0"/>
              </a:rPr>
              <a:t>უფრო</a:t>
            </a:r>
            <a:r>
              <a:rPr lang="en-US" sz="2800" dirty="0" smtClean="0">
                <a:latin typeface="Sylfaen" pitchFamily="18" charset="0"/>
              </a:rPr>
              <a:t> </a:t>
            </a:r>
            <a:r>
              <a:rPr lang="ka-GE" sz="2800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Sylfaen" pitchFamily="18" charset="0"/>
              </a:rPr>
              <a:t>მაღალია</a:t>
            </a:r>
            <a:r>
              <a:rPr lang="ka-GE" sz="2800" dirty="0" smtClean="0">
                <a:solidFill>
                  <a:srgbClr val="CC00CC"/>
                </a:solidFill>
                <a:latin typeface="Sylfaen" pitchFamily="18" charset="0"/>
              </a:rPr>
              <a:t> </a:t>
            </a:r>
            <a:r>
              <a:rPr lang="ka-GE" sz="2800" dirty="0" smtClean="0">
                <a:latin typeface="Sylfaen" pitchFamily="18" charset="0"/>
              </a:rPr>
              <a:t>(!), </a:t>
            </a:r>
            <a:r>
              <a:rPr lang="ka-GE" sz="2800" dirty="0" smtClean="0">
                <a:solidFill>
                  <a:srgbClr val="CC00CC"/>
                </a:solidFill>
                <a:latin typeface="Sylfaen" pitchFamily="18" charset="0"/>
              </a:rPr>
              <a:t> </a:t>
            </a:r>
            <a:r>
              <a:rPr lang="ka-GE" sz="2800" dirty="0" smtClean="0">
                <a:latin typeface="Sylfaen" pitchFamily="18" charset="0"/>
              </a:rPr>
              <a:t>ვინაიდან ასიმეტრიის  მიზეზი (ტაკაიასუს  სინდრომი, ათეროსკლეროზი  და სხვა)  ყოველთვის დაქვე-ითებისკენაა მიმართული!</a:t>
            </a:r>
          </a:p>
          <a:p>
            <a:pPr>
              <a:buFont typeface="Wingdings" pitchFamily="2" charset="2"/>
              <a:buChar char="v"/>
            </a:pPr>
            <a:r>
              <a:rPr lang="ka-GE" sz="2800" dirty="0" smtClean="0">
                <a:latin typeface="Sylfaen" pitchFamily="18" charset="0"/>
              </a:rPr>
              <a:t>გასათვალიწინებელია  ისიც, რომ  </a:t>
            </a:r>
            <a:r>
              <a:rPr lang="ka-GE" sz="2800" b="1" dirty="0" smtClean="0">
                <a:latin typeface="Sylfaen" pitchFamily="18" charset="0"/>
              </a:rPr>
              <a:t>მარცხენა  მხრის  არტერიაზე,  </a:t>
            </a:r>
            <a:r>
              <a:rPr lang="ka-GE" sz="2800" dirty="0" smtClean="0">
                <a:latin typeface="Sylfaen" pitchFamily="18" charset="0"/>
              </a:rPr>
              <a:t>უხშირესად,   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აწ</a:t>
            </a:r>
            <a:r>
              <a:rPr lang="ka-GE" sz="2800" b="1" dirty="0" smtClean="0">
                <a:latin typeface="Sylfaen" pitchFamily="18" charset="0"/>
              </a:rPr>
              <a:t>-</a:t>
            </a:r>
            <a:r>
              <a:rPr lang="ka-GE" sz="2800" dirty="0" smtClean="0">
                <a:latin typeface="Sylfaen" pitchFamily="18" charset="0"/>
              </a:rPr>
              <a:t>ის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   </a:t>
            </a:r>
            <a:r>
              <a:rPr lang="ka-GE" sz="2800" dirty="0" smtClean="0">
                <a:latin typeface="Sylfaen" pitchFamily="18" charset="0"/>
              </a:rPr>
              <a:t>უფრო   </a:t>
            </a:r>
            <a:r>
              <a:rPr lang="ka-GE" sz="2800" b="1" dirty="0" smtClean="0">
                <a:solidFill>
                  <a:srgbClr val="FF33CC"/>
                </a:solidFill>
                <a:latin typeface="Sylfaen" pitchFamily="18" charset="0"/>
              </a:rPr>
              <a:t>მაღალ</a:t>
            </a:r>
            <a:r>
              <a:rPr lang="ka-GE" sz="2800" dirty="0" smtClean="0">
                <a:latin typeface="Sylfaen" pitchFamily="18" charset="0"/>
              </a:rPr>
              <a:t>        (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5-10</a:t>
            </a:r>
            <a:r>
              <a:rPr lang="ka-GE" sz="2800" dirty="0" smtClean="0">
                <a:latin typeface="Sylfaen" pitchFamily="18" charset="0"/>
              </a:rPr>
              <a:t> </a:t>
            </a:r>
            <a:r>
              <a:rPr lang="ka-GE" sz="2400" dirty="0" smtClean="0">
                <a:latin typeface="Sylfaen" pitchFamily="18" charset="0"/>
              </a:rPr>
              <a:t>მმ</a:t>
            </a:r>
            <a:r>
              <a:rPr lang="ka-GE" sz="2800" dirty="0" smtClean="0">
                <a:latin typeface="Sylfaen" pitchFamily="18" charset="0"/>
              </a:rPr>
              <a:t>-ით)  ციფრებს  ვიღებთ,  ვინაიდან   იგი  </a:t>
            </a:r>
            <a:r>
              <a:rPr lang="ka-GE" sz="2800" b="1" dirty="0" smtClean="0">
                <a:latin typeface="Sylfaen" pitchFamily="18" charset="0"/>
              </a:rPr>
              <a:t>აორტის  რკალიდან  გამოდის,  </a:t>
            </a:r>
            <a:r>
              <a:rPr lang="ka-GE" sz="2800" dirty="0" smtClean="0">
                <a:latin typeface="Sylfaen" pitchFamily="18" charset="0"/>
              </a:rPr>
              <a:t>ხოლო</a:t>
            </a:r>
            <a:r>
              <a:rPr lang="ka-GE" sz="2800" b="1" dirty="0" smtClean="0">
                <a:latin typeface="Sylfaen" pitchFamily="18" charset="0"/>
              </a:rPr>
              <a:t>  </a:t>
            </a:r>
            <a:r>
              <a:rPr lang="ka-GE" sz="2800" dirty="0" smtClean="0">
                <a:latin typeface="Sylfaen" pitchFamily="18" charset="0"/>
              </a:rPr>
              <a:t>მარჯვენა  მხრის  არტერია  –  ბრაქიცეფალური  ღეროდან! </a:t>
            </a:r>
          </a:p>
          <a:p>
            <a:pPr>
              <a:buNone/>
            </a:pPr>
            <a:r>
              <a:rPr lang="ka-GE" sz="2800" dirty="0" smtClean="0">
                <a:latin typeface="Sylfaen" pitchFamily="18" charset="0"/>
              </a:rPr>
              <a:t>   </a:t>
            </a:r>
          </a:p>
          <a:p>
            <a:pPr>
              <a:buNone/>
            </a:pPr>
            <a:r>
              <a:rPr lang="ka-GE" sz="2600" dirty="0" smtClean="0">
                <a:latin typeface="Sylfaen" pitchFamily="18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sz="2400" dirty="0" smtClean="0">
                <a:latin typeface="Sylfaen" pitchFamily="18" charset="0"/>
              </a:rPr>
              <a:t>                  </a:t>
            </a:r>
            <a:r>
              <a:rPr lang="ka-GE" b="1" dirty="0" smtClean="0">
                <a:latin typeface="Sylfaen" pitchFamily="18" charset="0"/>
              </a:rPr>
              <a:t>“</a:t>
            </a:r>
            <a:r>
              <a:rPr lang="en-US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აუსკულტაციურ</a:t>
            </a:r>
            <a:r>
              <a:rPr lang="ka-GE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ი</a:t>
            </a:r>
            <a:r>
              <a:rPr lang="en-US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en-US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ჩავარდნა</a:t>
            </a:r>
            <a:r>
              <a:rPr lang="ka-GE" b="1" dirty="0" smtClean="0">
                <a:latin typeface="Sylfaen" pitchFamily="18" charset="0"/>
              </a:rPr>
              <a:t>”</a:t>
            </a:r>
            <a:endParaRPr lang="ka-GE" dirty="0" smtClean="0">
              <a:solidFill>
                <a:srgbClr val="FF33CC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ka-GE" sz="2600" dirty="0" smtClean="0">
                <a:latin typeface="Sylfaen" pitchFamily="18" charset="0"/>
              </a:rPr>
              <a:t> </a:t>
            </a:r>
            <a:r>
              <a:rPr lang="en-US" sz="2700" dirty="0" err="1" smtClean="0">
                <a:latin typeface="Sylfaen" pitchFamily="18" charset="0"/>
              </a:rPr>
              <a:t>ზოგჯერ</a:t>
            </a:r>
            <a:r>
              <a:rPr lang="ka-GE" sz="2700" dirty="0" smtClean="0">
                <a:latin typeface="Sylfaen" pitchFamily="18" charset="0"/>
              </a:rPr>
              <a:t> </a:t>
            </a:r>
            <a:r>
              <a:rPr lang="en-US" sz="2700" dirty="0" smtClean="0">
                <a:latin typeface="Sylfaen" pitchFamily="18" charset="0"/>
              </a:rPr>
              <a:t> </a:t>
            </a:r>
            <a:r>
              <a:rPr lang="ka-GE" sz="2700" b="1" dirty="0" smtClean="0">
                <a:solidFill>
                  <a:srgbClr val="FF0000"/>
                </a:solidFill>
                <a:latin typeface="Sylfaen" pitchFamily="18" charset="0"/>
              </a:rPr>
              <a:t>აწ</a:t>
            </a:r>
            <a:r>
              <a:rPr lang="ka-GE" sz="2700" dirty="0" smtClean="0">
                <a:latin typeface="Sylfaen" pitchFamily="18" charset="0"/>
              </a:rPr>
              <a:t>-ის გაზომვის  </a:t>
            </a:r>
            <a:r>
              <a:rPr lang="en-US" sz="2700" b="1" dirty="0" smtClean="0">
                <a:solidFill>
                  <a:srgbClr val="FF0000"/>
                </a:solidFill>
                <a:latin typeface="Sylfaen" pitchFamily="18" charset="0"/>
              </a:rPr>
              <a:t>II </a:t>
            </a:r>
            <a:r>
              <a:rPr lang="en-US" sz="2700" b="1" dirty="0" err="1" smtClean="0">
                <a:solidFill>
                  <a:srgbClr val="FF0000"/>
                </a:solidFill>
                <a:latin typeface="Sylfaen" pitchFamily="18" charset="0"/>
              </a:rPr>
              <a:t>ფაზაში</a:t>
            </a:r>
            <a:r>
              <a:rPr lang="ka-GE" sz="2700" b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ka-GE" sz="2700" dirty="0" smtClean="0">
                <a:latin typeface="Sylfaen" pitchFamily="18" charset="0"/>
              </a:rPr>
              <a:t>არ გვესმის  არც  შუილები და  არც  ტონები.  ეს მოვლენა,  </a:t>
            </a:r>
            <a:r>
              <a:rPr lang="en-US" sz="2700" dirty="0" err="1" smtClean="0">
                <a:latin typeface="Sylfaen" pitchFamily="18" charset="0"/>
              </a:rPr>
              <a:t>უხშირესად</a:t>
            </a:r>
            <a:r>
              <a:rPr lang="ka-GE" sz="2700" dirty="0" smtClean="0">
                <a:latin typeface="Sylfaen" pitchFamily="18" charset="0"/>
              </a:rPr>
              <a:t> </a:t>
            </a:r>
            <a:r>
              <a:rPr lang="en-US" sz="2700" dirty="0" err="1" smtClean="0">
                <a:latin typeface="Sylfaen" pitchFamily="18" charset="0"/>
              </a:rPr>
              <a:t>არტერიული</a:t>
            </a:r>
            <a:r>
              <a:rPr lang="ka-GE" sz="2700" dirty="0" smtClean="0">
                <a:latin typeface="Sylfaen" pitchFamily="18" charset="0"/>
              </a:rPr>
              <a:t> </a:t>
            </a:r>
            <a:r>
              <a:rPr lang="en-US" sz="2700" dirty="0" err="1" smtClean="0">
                <a:latin typeface="Sylfaen" pitchFamily="18" charset="0"/>
              </a:rPr>
              <a:t>ჰიპერტენზიის</a:t>
            </a:r>
            <a:r>
              <a:rPr lang="en-US" sz="2700" dirty="0" smtClean="0">
                <a:latin typeface="Sylfaen" pitchFamily="18" charset="0"/>
              </a:rPr>
              <a:t> </a:t>
            </a:r>
            <a:r>
              <a:rPr lang="en-US" sz="2700" dirty="0" err="1" smtClean="0">
                <a:latin typeface="Sylfaen" pitchFamily="18" charset="0"/>
              </a:rPr>
              <a:t>ფონზე</a:t>
            </a:r>
            <a:r>
              <a:rPr lang="ka-GE" sz="2700" dirty="0" smtClean="0">
                <a:latin typeface="Sylfaen" pitchFamily="18" charset="0"/>
              </a:rPr>
              <a:t>ა</a:t>
            </a:r>
            <a:r>
              <a:rPr lang="en-US" sz="2700" dirty="0" smtClean="0">
                <a:latin typeface="Sylfaen" pitchFamily="18" charset="0"/>
              </a:rPr>
              <a:t> </a:t>
            </a:r>
            <a:r>
              <a:rPr lang="ka-GE" sz="2700" dirty="0" smtClean="0">
                <a:latin typeface="Sylfaen" pitchFamily="18" charset="0"/>
              </a:rPr>
              <a:t> </a:t>
            </a:r>
            <a:r>
              <a:rPr lang="en-US" sz="2700" dirty="0" err="1" smtClean="0">
                <a:latin typeface="Sylfaen" pitchFamily="18" charset="0"/>
              </a:rPr>
              <a:t>გამოხატული</a:t>
            </a:r>
            <a:r>
              <a:rPr lang="ka-GE" sz="2700" dirty="0" smtClean="0">
                <a:latin typeface="Sylfaen" pitchFamily="18" charset="0"/>
              </a:rPr>
              <a:t>  და,  ამის  გამო,   არც  ისე  იშვიათად   ფიქსირდება  </a:t>
            </a:r>
            <a:r>
              <a:rPr lang="en-US" sz="2700" b="1" dirty="0" err="1" smtClean="0">
                <a:latin typeface="Sylfaen" pitchFamily="18" charset="0"/>
              </a:rPr>
              <a:t>სისტოლური</a:t>
            </a:r>
            <a:r>
              <a:rPr lang="ka-GE" sz="2700" b="1" dirty="0" smtClean="0">
                <a:latin typeface="Sylfaen" pitchFamily="18" charset="0"/>
              </a:rPr>
              <a:t> </a:t>
            </a:r>
            <a:r>
              <a:rPr lang="en-US" sz="2700" b="1" dirty="0" smtClean="0">
                <a:latin typeface="Sylfaen" pitchFamily="18" charset="0"/>
              </a:rPr>
              <a:t> </a:t>
            </a:r>
            <a:r>
              <a:rPr lang="en-US" sz="2700" b="1" dirty="0" err="1" smtClean="0">
                <a:latin typeface="Sylfaen" pitchFamily="18" charset="0"/>
              </a:rPr>
              <a:t>წნვის</a:t>
            </a:r>
            <a:r>
              <a:rPr lang="en-US" sz="2700" b="1" dirty="0" smtClean="0">
                <a:latin typeface="Sylfaen" pitchFamily="18" charset="0"/>
              </a:rPr>
              <a:t> </a:t>
            </a:r>
            <a:r>
              <a:rPr lang="ka-GE" sz="2700" b="1" dirty="0" smtClean="0">
                <a:latin typeface="Sylfaen" pitchFamily="18" charset="0"/>
              </a:rPr>
              <a:t>  </a:t>
            </a:r>
            <a:r>
              <a:rPr lang="en-US" sz="2700" b="1" dirty="0" err="1" smtClean="0">
                <a:solidFill>
                  <a:srgbClr val="FF33CC"/>
                </a:solidFill>
                <a:latin typeface="Sylfaen" pitchFamily="18" charset="0"/>
              </a:rPr>
              <a:t>ცრუ</a:t>
            </a:r>
            <a:r>
              <a:rPr lang="en-US" sz="2700" b="1" dirty="0" smtClean="0">
                <a:solidFill>
                  <a:srgbClr val="FF33CC"/>
                </a:solidFill>
                <a:latin typeface="Sylfaen" pitchFamily="18" charset="0"/>
              </a:rPr>
              <a:t> </a:t>
            </a:r>
            <a:r>
              <a:rPr lang="ka-GE" sz="2700" b="1" dirty="0" smtClean="0">
                <a:solidFill>
                  <a:srgbClr val="FF33CC"/>
                </a:solidFill>
                <a:latin typeface="Sylfaen" pitchFamily="18" charset="0"/>
              </a:rPr>
              <a:t>  </a:t>
            </a:r>
            <a:r>
              <a:rPr lang="en-US" sz="2700" b="1" dirty="0" err="1" smtClean="0">
                <a:solidFill>
                  <a:srgbClr val="FF33CC"/>
                </a:solidFill>
                <a:latin typeface="Sylfaen" pitchFamily="18" charset="0"/>
              </a:rPr>
              <a:t>დაბალი</a:t>
            </a:r>
            <a:r>
              <a:rPr lang="en-US" sz="2700" b="1" dirty="0" smtClean="0">
                <a:solidFill>
                  <a:srgbClr val="FF33CC"/>
                </a:solidFill>
                <a:latin typeface="Sylfaen" pitchFamily="18" charset="0"/>
              </a:rPr>
              <a:t> </a:t>
            </a:r>
            <a:r>
              <a:rPr lang="ka-GE" sz="2700" b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US" sz="2700" dirty="0" err="1" smtClean="0">
                <a:latin typeface="Sylfaen" pitchFamily="18" charset="0"/>
              </a:rPr>
              <a:t>მაჩვენებელი</a:t>
            </a:r>
            <a:r>
              <a:rPr lang="ka-GE" sz="2700" dirty="0" smtClean="0">
                <a:latin typeface="Sylfaen" pitchFamily="18" charset="0"/>
              </a:rPr>
              <a:t>!</a:t>
            </a:r>
          </a:p>
          <a:p>
            <a:r>
              <a:rPr lang="ka-GE" sz="2600" dirty="0" smtClean="0">
                <a:latin typeface="Sylfaen" pitchFamily="18" charset="0"/>
              </a:rPr>
              <a:t> </a:t>
            </a:r>
            <a:r>
              <a:rPr lang="ka-GE" sz="2700" dirty="0" smtClean="0">
                <a:latin typeface="Sylfaen" pitchFamily="18" charset="0"/>
              </a:rPr>
              <a:t>პირველად  </a:t>
            </a:r>
            <a:r>
              <a:rPr lang="ka-GE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აჩ</a:t>
            </a:r>
            <a:r>
              <a:rPr lang="ka-GE" sz="2700" dirty="0" smtClean="0">
                <a:latin typeface="Sylfaen" pitchFamily="18" charset="0"/>
              </a:rPr>
              <a:t>  1916 წელს (</a:t>
            </a:r>
            <a:r>
              <a:rPr lang="en-US" sz="2700" dirty="0" err="1" smtClean="0">
                <a:solidFill>
                  <a:srgbClr val="FF0000"/>
                </a:solidFill>
                <a:latin typeface="Sylfaen" pitchFamily="18" charset="0"/>
              </a:rPr>
              <a:t>Faught</a:t>
            </a:r>
            <a:r>
              <a:rPr lang="en-US" sz="2700" dirty="0" smtClean="0">
                <a:latin typeface="Sylfaen" pitchFamily="18" charset="0"/>
              </a:rPr>
              <a:t>)</a:t>
            </a:r>
            <a:r>
              <a:rPr lang="ka-GE" sz="2700" dirty="0" smtClean="0">
                <a:latin typeface="Sylfaen" pitchFamily="18" charset="0"/>
              </a:rPr>
              <a:t> </a:t>
            </a:r>
            <a:r>
              <a:rPr lang="en-US" sz="2700" dirty="0" smtClean="0">
                <a:latin typeface="Sylfaen" pitchFamily="18" charset="0"/>
              </a:rPr>
              <a:t> </a:t>
            </a:r>
            <a:r>
              <a:rPr lang="ka-GE" sz="2700" dirty="0" smtClean="0">
                <a:latin typeface="Sylfaen" pitchFamily="18" charset="0"/>
              </a:rPr>
              <a:t>იქნა შეჩნეული</a:t>
            </a:r>
            <a:r>
              <a:rPr lang="en-US" sz="2700" dirty="0" smtClean="0">
                <a:latin typeface="Sylfaen" pitchFamily="18" charset="0"/>
              </a:rPr>
              <a:t> </a:t>
            </a:r>
            <a:r>
              <a:rPr lang="ka-GE" sz="2700" dirty="0" smtClean="0">
                <a:latin typeface="Sylfaen" pitchFamily="18" charset="0"/>
              </a:rPr>
              <a:t> არტერიული  ჰიპერტენზიის  შემთხვევებში.</a:t>
            </a:r>
          </a:p>
          <a:p>
            <a:r>
              <a:rPr lang="ka-GE" sz="2700" b="1" dirty="0" smtClean="0">
                <a:latin typeface="Sylfaen" pitchFamily="18" charset="0"/>
              </a:rPr>
              <a:t>პოლ  უაიტმა </a:t>
            </a:r>
            <a:r>
              <a:rPr lang="ka-GE" sz="2700" dirty="0" smtClean="0">
                <a:latin typeface="Sylfaen" pitchFamily="18" charset="0"/>
              </a:rPr>
              <a:t>(</a:t>
            </a:r>
            <a:r>
              <a:rPr lang="en-US" sz="2700" dirty="0" smtClean="0">
                <a:solidFill>
                  <a:srgbClr val="FF0000"/>
                </a:solidFill>
                <a:latin typeface="Sylfaen" pitchFamily="18" charset="0"/>
              </a:rPr>
              <a:t>White</a:t>
            </a:r>
            <a:r>
              <a:rPr lang="en-US" sz="2700" dirty="0" smtClean="0">
                <a:latin typeface="Sylfaen" pitchFamily="18" charset="0"/>
              </a:rPr>
              <a:t>, 1928)</a:t>
            </a:r>
            <a:r>
              <a:rPr lang="ka-GE" sz="2700" dirty="0" smtClean="0">
                <a:latin typeface="Sylfaen" pitchFamily="18" charset="0"/>
              </a:rPr>
              <a:t>  </a:t>
            </a:r>
            <a:r>
              <a:rPr lang="ka-GE" sz="2700" b="1" dirty="0" smtClean="0">
                <a:solidFill>
                  <a:srgbClr val="FF0000"/>
                </a:solidFill>
                <a:latin typeface="Sylfaen" pitchFamily="18" charset="0"/>
              </a:rPr>
              <a:t>აჩ</a:t>
            </a:r>
            <a:r>
              <a:rPr lang="ka-GE" sz="2700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ka-GE" sz="2700" dirty="0" smtClean="0">
                <a:latin typeface="Sylfaen" pitchFamily="18" charset="0"/>
              </a:rPr>
              <a:t> არტერიული  ჰიპერ-ტენზიის  </a:t>
            </a:r>
            <a:r>
              <a:rPr lang="ka-GE" sz="2700" b="1" dirty="0" smtClean="0">
                <a:solidFill>
                  <a:srgbClr val="FF0000"/>
                </a:solidFill>
                <a:latin typeface="Sylfaen" pitchFamily="18" charset="0"/>
              </a:rPr>
              <a:t>90</a:t>
            </a:r>
            <a:r>
              <a:rPr lang="ka-GE" sz="2700" dirty="0" smtClean="0">
                <a:latin typeface="Sylfaen" pitchFamily="18" charset="0"/>
              </a:rPr>
              <a:t>%-ში და აორტული  სტენოზის </a:t>
            </a:r>
            <a:r>
              <a:rPr lang="ka-GE" sz="2700" b="1" dirty="0" smtClean="0">
                <a:solidFill>
                  <a:srgbClr val="FF0000"/>
                </a:solidFill>
                <a:latin typeface="Sylfaen" pitchFamily="18" charset="0"/>
              </a:rPr>
              <a:t>15</a:t>
            </a:r>
            <a:r>
              <a:rPr lang="ka-GE" sz="2700" dirty="0" smtClean="0">
                <a:latin typeface="Sylfaen" pitchFamily="18" charset="0"/>
              </a:rPr>
              <a:t>%-ში აღმოაჩინა!</a:t>
            </a:r>
          </a:p>
          <a:p>
            <a:r>
              <a:rPr lang="ka-GE" sz="2700" dirty="0" smtClean="0">
                <a:latin typeface="Sylfaen" pitchFamily="18" charset="0"/>
              </a:rPr>
              <a:t>პრობლემას  ყურადღება არც შემდგომში მოკლებია, თუმცა  –  თვალსაჩინო  შედეგის  გარეშე. 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408712"/>
          </a:xfrm>
        </p:spPr>
        <p:txBody>
          <a:bodyPr>
            <a:normAutofit/>
          </a:bodyPr>
          <a:lstStyle/>
          <a:p>
            <a:r>
              <a:rPr lang="ka-GE" sz="2700" b="1" dirty="0" smtClean="0">
                <a:latin typeface="Sylfaen" pitchFamily="18" charset="0"/>
              </a:rPr>
              <a:t>კოსიცკიმ</a:t>
            </a:r>
            <a:r>
              <a:rPr lang="ka-GE" sz="2700" dirty="0" smtClean="0">
                <a:latin typeface="Sylfaen" pitchFamily="18" charset="0"/>
              </a:rPr>
              <a:t>  (</a:t>
            </a:r>
            <a:r>
              <a:rPr lang="ru-RU" sz="2700" b="1" dirty="0" err="1" smtClean="0">
                <a:solidFill>
                  <a:srgbClr val="FF0000"/>
                </a:solidFill>
                <a:latin typeface="Sylfaen" pitchFamily="18" charset="0"/>
              </a:rPr>
              <a:t>Г.И.Косицкий</a:t>
            </a:r>
            <a:r>
              <a:rPr lang="ru-RU" sz="2700" dirty="0" smtClean="0">
                <a:latin typeface="Sylfaen" pitchFamily="18" charset="0"/>
              </a:rPr>
              <a:t> </a:t>
            </a:r>
            <a:r>
              <a:rPr lang="ka-GE" sz="2700" dirty="0" smtClean="0">
                <a:latin typeface="Sylfaen" pitchFamily="18" charset="0"/>
              </a:rPr>
              <a:t>,1959წ) არტერიული  წნევის  გაზომვის   საკითხებს  სპეციალური   მონოგრაფია  მიუძღვნა,  რომელშიც  </a:t>
            </a:r>
            <a:r>
              <a:rPr lang="ka-GE" sz="2700" b="1" dirty="0" smtClean="0">
                <a:solidFill>
                  <a:srgbClr val="FF0000"/>
                </a:solidFill>
                <a:latin typeface="Sylfaen" pitchFamily="18" charset="0"/>
              </a:rPr>
              <a:t>აჩ</a:t>
            </a:r>
            <a:r>
              <a:rPr lang="ka-GE" sz="2700" dirty="0" smtClean="0">
                <a:latin typeface="Sylfaen" pitchFamily="18" charset="0"/>
              </a:rPr>
              <a:t>-ის ზოგიერთი მექანიზმიც  აღწერა (წნევის ცვალებადობის სუნთქვითი და  მესამე რიგის, ტრაუბე-ჰერინგის  ტალღები), მაგრამ პათოგე-ნეზი  ბოლომდე  დღესაც  არ  არის  ახსნილი!</a:t>
            </a:r>
            <a:r>
              <a:rPr lang="ru-RU" sz="2700" dirty="0" smtClean="0">
                <a:latin typeface="Sylfaen" pitchFamily="18" charset="0"/>
              </a:rPr>
              <a:t> </a:t>
            </a:r>
            <a:endParaRPr lang="ka-GE" sz="2600" dirty="0" smtClean="0">
              <a:latin typeface="Sylfaen" pitchFamily="18" charset="0"/>
            </a:endParaRPr>
          </a:p>
          <a:p>
            <a:r>
              <a:rPr lang="ka-GE" sz="2700" dirty="0" smtClean="0">
                <a:latin typeface="Sylfaen" pitchFamily="18" charset="0"/>
              </a:rPr>
              <a:t>ა</a:t>
            </a:r>
            <a:r>
              <a:rPr lang="en-US" sz="2700" dirty="0" smtClean="0">
                <a:latin typeface="Sylfaen" pitchFamily="18" charset="0"/>
              </a:rPr>
              <a:t>მ</a:t>
            </a:r>
            <a:r>
              <a:rPr lang="ka-GE" sz="2700" dirty="0" smtClean="0">
                <a:latin typeface="Sylfaen" pitchFamily="18" charset="0"/>
              </a:rPr>
              <a:t>  უსიამოვნო  მოვლენის </a:t>
            </a:r>
            <a:r>
              <a:rPr lang="en-US" sz="2700" dirty="0" smtClean="0">
                <a:latin typeface="Sylfaen" pitchFamily="18" charset="0"/>
              </a:rPr>
              <a:t> </a:t>
            </a:r>
            <a:r>
              <a:rPr lang="en-US" sz="2700" dirty="0" err="1" smtClean="0">
                <a:latin typeface="Sylfaen" pitchFamily="18" charset="0"/>
              </a:rPr>
              <a:t>თავიდან</a:t>
            </a:r>
            <a:r>
              <a:rPr lang="en-US" sz="2700" dirty="0" smtClean="0">
                <a:latin typeface="Sylfaen" pitchFamily="18" charset="0"/>
              </a:rPr>
              <a:t> </a:t>
            </a:r>
            <a:r>
              <a:rPr lang="ka-GE" sz="2700" dirty="0" smtClean="0">
                <a:latin typeface="Sylfaen" pitchFamily="18" charset="0"/>
              </a:rPr>
              <a:t> </a:t>
            </a:r>
            <a:r>
              <a:rPr lang="en-US" sz="2700" dirty="0" err="1" smtClean="0">
                <a:latin typeface="Sylfaen" pitchFamily="18" charset="0"/>
              </a:rPr>
              <a:t>ასაცილებლად</a:t>
            </a:r>
            <a:r>
              <a:rPr lang="en-US" sz="2700" dirty="0" smtClean="0">
                <a:latin typeface="Sylfaen" pitchFamily="18" charset="0"/>
              </a:rPr>
              <a:t> </a:t>
            </a:r>
            <a:r>
              <a:rPr lang="ka-GE" sz="2700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solidFill>
                  <a:srgbClr val="FF33CC"/>
                </a:solidFill>
                <a:latin typeface="Sylfaen" pitchFamily="18" charset="0"/>
              </a:rPr>
              <a:t>სისტოლური</a:t>
            </a:r>
            <a:r>
              <a:rPr lang="en-US" sz="2800" b="1" dirty="0" smtClean="0">
                <a:solidFill>
                  <a:srgbClr val="FF33CC"/>
                </a:solidFill>
                <a:latin typeface="Sylfaen" pitchFamily="18" charset="0"/>
              </a:rPr>
              <a:t> </a:t>
            </a:r>
            <a:r>
              <a:rPr lang="ka-GE" sz="2800" b="1" dirty="0" smtClean="0">
                <a:solidFill>
                  <a:srgbClr val="FF33CC"/>
                </a:solidFill>
                <a:latin typeface="Sylfaen" pitchFamily="18" charset="0"/>
              </a:rPr>
              <a:t> </a:t>
            </a:r>
            <a:r>
              <a:rPr lang="en-US" sz="2800" b="1" dirty="0" err="1" smtClean="0">
                <a:solidFill>
                  <a:srgbClr val="FF33CC"/>
                </a:solidFill>
                <a:latin typeface="Sylfaen" pitchFamily="18" charset="0"/>
              </a:rPr>
              <a:t>წნევ</a:t>
            </a:r>
            <a:r>
              <a:rPr lang="ka-GE" sz="2800" b="1" dirty="0" smtClean="0">
                <a:solidFill>
                  <a:srgbClr val="FF33CC"/>
                </a:solidFill>
                <a:latin typeface="Sylfaen" pitchFamily="18" charset="0"/>
              </a:rPr>
              <a:t>ა  </a:t>
            </a:r>
            <a:r>
              <a:rPr lang="ka-GE" sz="2700" dirty="0" smtClean="0">
                <a:latin typeface="Sylfaen" pitchFamily="18" charset="0"/>
              </a:rPr>
              <a:t>წინასწარ</a:t>
            </a:r>
            <a:r>
              <a:rPr lang="en-US" sz="2700" dirty="0" smtClean="0">
                <a:latin typeface="Sylfaen" pitchFamily="18" charset="0"/>
              </a:rPr>
              <a:t> </a:t>
            </a:r>
            <a:r>
              <a:rPr lang="ka-GE" sz="2700" b="1" dirty="0" smtClean="0">
                <a:latin typeface="Sylfaen" pitchFamily="18" charset="0"/>
              </a:rPr>
              <a:t> </a:t>
            </a:r>
            <a:r>
              <a:rPr lang="en-US" sz="2700" b="1" dirty="0" err="1" smtClean="0">
                <a:latin typeface="Sylfaen" pitchFamily="18" charset="0"/>
              </a:rPr>
              <a:t>პალპატორული</a:t>
            </a:r>
            <a:r>
              <a:rPr lang="ka-GE" sz="2700" b="1" dirty="0" smtClean="0">
                <a:latin typeface="Sylfaen" pitchFamily="18" charset="0"/>
              </a:rPr>
              <a:t> </a:t>
            </a:r>
            <a:r>
              <a:rPr lang="ka-GE" sz="2700" dirty="0" smtClean="0">
                <a:latin typeface="Sylfaen" pitchFamily="18" charset="0"/>
              </a:rPr>
              <a:t>(</a:t>
            </a:r>
            <a:r>
              <a:rPr lang="ka-GE" sz="2700" b="1" dirty="0" smtClean="0">
                <a:solidFill>
                  <a:srgbClr val="FF0000"/>
                </a:solidFill>
                <a:latin typeface="Sylfaen" pitchFamily="18" charset="0"/>
              </a:rPr>
              <a:t>რივა-როჩის</a:t>
            </a:r>
            <a:r>
              <a:rPr lang="ka-GE" sz="2700" dirty="0" smtClean="0">
                <a:latin typeface="Sylfaen" pitchFamily="18" charset="0"/>
              </a:rPr>
              <a:t>)  მეთოდით</a:t>
            </a:r>
            <a:r>
              <a:rPr lang="ka-GE" sz="2700" b="1" dirty="0" smtClean="0">
                <a:latin typeface="Sylfaen" pitchFamily="18" charset="0"/>
              </a:rPr>
              <a:t> </a:t>
            </a:r>
            <a:r>
              <a:rPr lang="en-US" sz="2700" b="1" dirty="0" smtClean="0">
                <a:latin typeface="Sylfaen" pitchFamily="18" charset="0"/>
              </a:rPr>
              <a:t> </a:t>
            </a:r>
            <a:r>
              <a:rPr lang="ka-GE" sz="2700" dirty="0" smtClean="0">
                <a:latin typeface="Sylfaen" pitchFamily="18" charset="0"/>
              </a:rPr>
              <a:t>უნდა  </a:t>
            </a:r>
            <a:r>
              <a:rPr lang="en-US" sz="2700" dirty="0" smtClean="0">
                <a:latin typeface="Sylfaen" pitchFamily="18" charset="0"/>
              </a:rPr>
              <a:t>დ</a:t>
            </a:r>
            <a:r>
              <a:rPr lang="ka-GE" sz="2700" dirty="0" smtClean="0">
                <a:latin typeface="Sylfaen" pitchFamily="18" charset="0"/>
              </a:rPr>
              <a:t>ავაფიქსიროთ,  ხოლო  შემდეგ  აუსკულტაციური (</a:t>
            </a:r>
            <a:r>
              <a:rPr lang="ka-GE" sz="2700" b="1" dirty="0" smtClean="0">
                <a:solidFill>
                  <a:srgbClr val="FF0000"/>
                </a:solidFill>
                <a:latin typeface="Sylfaen" pitchFamily="18" charset="0"/>
              </a:rPr>
              <a:t>კოროტკოვის</a:t>
            </a:r>
            <a:r>
              <a:rPr lang="ka-GE" sz="2700" dirty="0" smtClean="0">
                <a:latin typeface="Sylfaen" pitchFamily="18" charset="0"/>
              </a:rPr>
              <a:t>) მეთოდით გავზომოთ:  წნევა  მანჟეტში  პალპაციით  დაფიქსირე-ბულზე  </a:t>
            </a:r>
            <a:r>
              <a:rPr lang="ka-GE" sz="2700" b="1" dirty="0" smtClean="0">
                <a:solidFill>
                  <a:srgbClr val="FF0000"/>
                </a:solidFill>
                <a:latin typeface="Sylfaen" pitchFamily="18" charset="0"/>
              </a:rPr>
              <a:t>30 </a:t>
            </a:r>
            <a:r>
              <a:rPr lang="ka-GE" sz="2300" dirty="0" smtClean="0">
                <a:latin typeface="Sylfaen" pitchFamily="18" charset="0"/>
              </a:rPr>
              <a:t>მმ</a:t>
            </a:r>
            <a:r>
              <a:rPr lang="ka-GE" sz="2700" dirty="0" smtClean="0">
                <a:latin typeface="Sylfaen" pitchFamily="18" charset="0"/>
              </a:rPr>
              <a:t>-ით   მაღლა  უნდა  ავწიოთ,  ხოლო  </a:t>
            </a:r>
            <a:r>
              <a:rPr lang="ka-GE" sz="2800" b="1" dirty="0" smtClean="0">
                <a:latin typeface="Sylfaen" pitchFamily="18" charset="0"/>
              </a:rPr>
              <a:t>დეკომპრესიის  ტემპი</a:t>
            </a:r>
            <a:r>
              <a:rPr lang="ka-GE" sz="2700" dirty="0" smtClean="0">
                <a:latin typeface="Sylfaen" pitchFamily="18" charset="0"/>
              </a:rPr>
              <a:t>(!)</a:t>
            </a:r>
            <a:r>
              <a:rPr lang="ka-GE" sz="2700" b="1" dirty="0" smtClean="0">
                <a:latin typeface="Sylfaen" pitchFamily="18" charset="0"/>
              </a:rPr>
              <a:t>  </a:t>
            </a:r>
            <a:r>
              <a:rPr lang="ka-GE" sz="2700" dirty="0" smtClean="0">
                <a:latin typeface="Sylfaen" pitchFamily="18" charset="0"/>
              </a:rPr>
              <a:t>გულისცემის  სიხშირის  </a:t>
            </a:r>
            <a:r>
              <a:rPr lang="ka-GE" sz="2700" b="1" dirty="0" smtClean="0">
                <a:latin typeface="Sylfaen" pitchFamily="18" charset="0"/>
              </a:rPr>
              <a:t>შესაბამისი</a:t>
            </a:r>
            <a:r>
              <a:rPr lang="ka-GE" sz="2700" dirty="0" smtClean="0">
                <a:latin typeface="Sylfaen" pitchFamily="18" charset="0"/>
              </a:rPr>
              <a:t>  </a:t>
            </a:r>
            <a:r>
              <a:rPr lang="en-US" sz="2700" dirty="0" smtClean="0">
                <a:latin typeface="Sylfaen" pitchFamily="18" charset="0"/>
              </a:rPr>
              <a:t>(</a:t>
            </a:r>
            <a:r>
              <a:rPr lang="ka-GE" sz="2700" i="1" dirty="0" smtClean="0">
                <a:latin typeface="Sylfaen" pitchFamily="18" charset="0"/>
              </a:rPr>
              <a:t>არაუმეტეს  </a:t>
            </a:r>
            <a:r>
              <a:rPr lang="ka-GE" sz="2700" b="1" i="1" dirty="0" smtClean="0">
                <a:solidFill>
                  <a:srgbClr val="FF0000"/>
                </a:solidFill>
                <a:latin typeface="Sylfaen" pitchFamily="18" charset="0"/>
              </a:rPr>
              <a:t>2</a:t>
            </a:r>
            <a:r>
              <a:rPr lang="ka-GE" sz="2200" i="1" dirty="0" smtClean="0">
                <a:latin typeface="Sylfaen" pitchFamily="18" charset="0"/>
              </a:rPr>
              <a:t>მმ</a:t>
            </a:r>
            <a:r>
              <a:rPr lang="ka-GE" sz="2700" i="1" dirty="0" smtClean="0">
                <a:latin typeface="Sylfaen" pitchFamily="18" charset="0"/>
              </a:rPr>
              <a:t>  ერთ წამში</a:t>
            </a:r>
            <a:r>
              <a:rPr lang="ka-GE" sz="2700" dirty="0" smtClean="0">
                <a:latin typeface="Sylfaen" pitchFamily="18" charset="0"/>
              </a:rPr>
              <a:t>) უნდა  იყოს. </a:t>
            </a:r>
            <a:endParaRPr lang="en-US" sz="2700" dirty="0" smtClean="0">
              <a:latin typeface="Sylfaen" pitchFamily="18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C:\Documents and Settings\admin\Рабочий стол\აუსკ.ცჰავარდნა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990600"/>
            <a:ext cx="7573963" cy="5486400"/>
          </a:xfrm>
          <a:noFill/>
        </p:spPr>
      </p:pic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2743200" y="1371600"/>
            <a:ext cx="18004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a-GE" b="1" dirty="0"/>
              <a:t>წნევა </a:t>
            </a:r>
            <a:r>
              <a:rPr lang="ka-GE" b="1" dirty="0" smtClean="0"/>
              <a:t> მანჟეტში</a:t>
            </a:r>
            <a:endParaRPr lang="ru-RU" b="1" dirty="0"/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3352800" y="1981200"/>
            <a:ext cx="2008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a-GE" sz="1600" b="1" dirty="0"/>
              <a:t>სისტოლური წნევა </a:t>
            </a:r>
            <a:endParaRPr lang="ru-RU" sz="1600" b="1" dirty="0"/>
          </a:p>
        </p:txBody>
      </p:sp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3733800" y="2286000"/>
            <a:ext cx="34884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a-GE" sz="2000" b="1" dirty="0">
                <a:solidFill>
                  <a:srgbClr val="FF33CC"/>
                </a:solidFill>
              </a:rPr>
              <a:t>აუსკულტაციური ჩავარდნა </a:t>
            </a:r>
            <a:endParaRPr lang="ru-RU" sz="2000" b="1" dirty="0">
              <a:solidFill>
                <a:srgbClr val="FF33CC"/>
              </a:solidFill>
            </a:endParaRPr>
          </a:p>
        </p:txBody>
      </p:sp>
      <p:sp>
        <p:nvSpPr>
          <p:cNvPr id="31750" name="Прямоугольник 7"/>
          <p:cNvSpPr>
            <a:spLocks noChangeArrowheads="1"/>
          </p:cNvSpPr>
          <p:nvPr/>
        </p:nvSpPr>
        <p:spPr bwMode="auto">
          <a:xfrm>
            <a:off x="6172200" y="3505200"/>
            <a:ext cx="2109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a-GE" sz="1600" b="1" dirty="0"/>
              <a:t>დიასტოლური წნევა</a:t>
            </a:r>
            <a:endParaRPr lang="ru-RU" sz="1600" b="1" dirty="0"/>
          </a:p>
        </p:txBody>
      </p:sp>
      <p:sp>
        <p:nvSpPr>
          <p:cNvPr id="31751" name="Прямоугольник 8"/>
          <p:cNvSpPr>
            <a:spLocks noChangeArrowheads="1"/>
          </p:cNvSpPr>
          <p:nvPr/>
        </p:nvSpPr>
        <p:spPr bwMode="auto">
          <a:xfrm>
            <a:off x="6172200" y="4953000"/>
            <a:ext cx="26821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a-GE" sz="2000" b="1" dirty="0"/>
              <a:t>კოროტკოვის ტონები</a:t>
            </a:r>
            <a:endParaRPr lang="ru-RU" sz="2000" b="1" dirty="0"/>
          </a:p>
        </p:txBody>
      </p:sp>
      <p:sp>
        <p:nvSpPr>
          <p:cNvPr id="31752" name="Прямоугольник 10"/>
          <p:cNvSpPr>
            <a:spLocks noChangeArrowheads="1"/>
          </p:cNvSpPr>
          <p:nvPr/>
        </p:nvSpPr>
        <p:spPr bwMode="auto">
          <a:xfrm>
            <a:off x="914400" y="990600"/>
            <a:ext cx="946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a-GE">
                <a:solidFill>
                  <a:srgbClr val="CC00CC"/>
                </a:solidFill>
              </a:rPr>
              <a:t>მმ ს.სვ.</a:t>
            </a:r>
            <a:endParaRPr lang="ru-RU">
              <a:solidFill>
                <a:srgbClr val="CC00CC"/>
              </a:solidFill>
            </a:endParaRPr>
          </a:p>
        </p:txBody>
      </p:sp>
      <p:sp>
        <p:nvSpPr>
          <p:cNvPr id="31753" name="Прямоугольник 11"/>
          <p:cNvSpPr>
            <a:spLocks noChangeArrowheads="1"/>
          </p:cNvSpPr>
          <p:nvPr/>
        </p:nvSpPr>
        <p:spPr bwMode="auto">
          <a:xfrm>
            <a:off x="228600" y="3048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a-GE" sz="2000" b="1" i="1" dirty="0" smtClean="0">
                <a:solidFill>
                  <a:srgbClr val="FF0000"/>
                </a:solidFill>
              </a:rPr>
              <a:t>                 </a:t>
            </a:r>
            <a:r>
              <a:rPr lang="ka-GE" sz="2800" b="1" i="1" dirty="0" smtClean="0">
                <a:solidFill>
                  <a:srgbClr val="FF33CC"/>
                </a:solidFill>
              </a:rPr>
              <a:t>აუსკულტაციური   ჩავარდნის   </a:t>
            </a:r>
            <a:r>
              <a:rPr lang="ka-GE" sz="2800" b="1" i="1" dirty="0" smtClean="0"/>
              <a:t>გრაფიკა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sz="2800" dirty="0" smtClean="0"/>
              <a:t>		     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კოროტკოვის </a:t>
            </a:r>
            <a:r>
              <a:rPr lang="ka-GE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a-GE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უსასრულო  ტონი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>
              <a:buFont typeface="Wingdings" pitchFamily="2" charset="2"/>
              <a:buChar char="v"/>
            </a:pPr>
            <a:r>
              <a:rPr lang="ka-GE" sz="2800" dirty="0" smtClean="0"/>
              <a:t> </a:t>
            </a:r>
            <a:r>
              <a:rPr lang="ka-GE" sz="2700" dirty="0" smtClean="0">
                <a:latin typeface="Sylfaen" pitchFamily="18" charset="0"/>
              </a:rPr>
              <a:t>ზოგჯერ  </a:t>
            </a:r>
            <a:r>
              <a:rPr lang="en-US" sz="2700" b="1" dirty="0" smtClean="0">
                <a:solidFill>
                  <a:srgbClr val="FF0000"/>
                </a:solidFill>
                <a:latin typeface="Sylfaen" pitchFamily="18" charset="0"/>
              </a:rPr>
              <a:t>IV</a:t>
            </a:r>
            <a:r>
              <a:rPr lang="ka-GE" sz="2700" b="1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ka-GE" sz="2700" dirty="0" smtClean="0">
                <a:latin typeface="Sylfaen" pitchFamily="18" charset="0"/>
              </a:rPr>
              <a:t>და </a:t>
            </a:r>
            <a:r>
              <a:rPr lang="en-US" sz="2700" b="1" dirty="0" smtClean="0">
                <a:solidFill>
                  <a:srgbClr val="FF0000"/>
                </a:solidFill>
                <a:latin typeface="Sylfaen" pitchFamily="18" charset="0"/>
              </a:rPr>
              <a:t>V</a:t>
            </a:r>
            <a:r>
              <a:rPr lang="ka-GE" sz="2700" b="1" dirty="0" smtClean="0">
                <a:latin typeface="Sylfaen" pitchFamily="18" charset="0"/>
              </a:rPr>
              <a:t> </a:t>
            </a:r>
            <a:r>
              <a:rPr lang="ka-GE" sz="2700" dirty="0" smtClean="0">
                <a:latin typeface="Sylfaen" pitchFamily="18" charset="0"/>
              </a:rPr>
              <a:t>ფაზა (ანუ დიასტოლური  წნევის დაფიქსირების  მომენტი!)  გაერთიანებულია,  ანუ ტონები </a:t>
            </a:r>
            <a:r>
              <a:rPr lang="en-US" sz="2700" dirty="0" smtClean="0">
                <a:latin typeface="Sylfaen" pitchFamily="18" charset="0"/>
              </a:rPr>
              <a:t> </a:t>
            </a:r>
            <a:r>
              <a:rPr lang="ka-GE" sz="2700" dirty="0" smtClean="0">
                <a:latin typeface="Sylfaen" pitchFamily="18" charset="0"/>
              </a:rPr>
              <a:t>ისმის  დეკომპრესიის  ბოლომდე, მაგრამ </a:t>
            </a:r>
            <a:r>
              <a:rPr lang="ka-GE" sz="2700" b="1" dirty="0" smtClean="0">
                <a:latin typeface="Sylfaen" pitchFamily="18" charset="0"/>
              </a:rPr>
              <a:t>ეს არ  ნიშნავს,</a:t>
            </a:r>
            <a:r>
              <a:rPr lang="ka-GE" sz="2700" dirty="0" smtClean="0">
                <a:latin typeface="Sylfaen" pitchFamily="18" charset="0"/>
              </a:rPr>
              <a:t> რომ დიასტოლური წნევა ნულის ტოლია! </a:t>
            </a:r>
          </a:p>
          <a:p>
            <a:pPr>
              <a:buFont typeface="Wingdings" pitchFamily="2" charset="2"/>
              <a:buChar char="v"/>
            </a:pPr>
            <a:r>
              <a:rPr lang="ka-GE" sz="2700" dirty="0" smtClean="0">
                <a:latin typeface="Sylfaen" pitchFamily="18" charset="0"/>
              </a:rPr>
              <a:t>ეს  </a:t>
            </a:r>
            <a:r>
              <a:rPr lang="en-US" sz="2700" dirty="0" err="1" smtClean="0">
                <a:latin typeface="Sylfaen" pitchFamily="18" charset="0"/>
              </a:rPr>
              <a:t>მოვლენა</a:t>
            </a:r>
            <a:r>
              <a:rPr lang="ka-GE" sz="2700" dirty="0" smtClean="0">
                <a:latin typeface="Sylfaen" pitchFamily="18" charset="0"/>
              </a:rPr>
              <a:t> </a:t>
            </a:r>
            <a:r>
              <a:rPr lang="en-US" sz="2700" dirty="0" smtClean="0">
                <a:latin typeface="Sylfaen" pitchFamily="18" charset="0"/>
              </a:rPr>
              <a:t> </a:t>
            </a:r>
            <a:r>
              <a:rPr lang="en-US" sz="2700" dirty="0" err="1" smtClean="0">
                <a:latin typeface="Sylfaen" pitchFamily="18" charset="0"/>
              </a:rPr>
              <a:t>დაკავშირებულია</a:t>
            </a:r>
            <a:r>
              <a:rPr lang="ka-GE" sz="2700" dirty="0" smtClean="0">
                <a:latin typeface="Sylfaen" pitchFamily="18" charset="0"/>
              </a:rPr>
              <a:t> </a:t>
            </a:r>
            <a:r>
              <a:rPr lang="en-US" sz="2700" dirty="0" smtClean="0">
                <a:latin typeface="Sylfaen" pitchFamily="18" charset="0"/>
              </a:rPr>
              <a:t> </a:t>
            </a:r>
            <a:r>
              <a:rPr lang="en-US" sz="2700" b="1" dirty="0" err="1" smtClean="0">
                <a:latin typeface="Sylfaen" pitchFamily="18" charset="0"/>
              </a:rPr>
              <a:t>წუთმოცულობის</a:t>
            </a:r>
            <a:r>
              <a:rPr lang="en-US" sz="2700" b="1" dirty="0" smtClean="0">
                <a:latin typeface="Sylfaen" pitchFamily="18" charset="0"/>
              </a:rPr>
              <a:t> </a:t>
            </a:r>
            <a:r>
              <a:rPr lang="ka-GE" sz="2700" b="1" dirty="0" smtClean="0">
                <a:latin typeface="Sylfaen" pitchFamily="18" charset="0"/>
              </a:rPr>
              <a:t> მატებასთან</a:t>
            </a:r>
            <a:r>
              <a:rPr lang="ka-GE" sz="2700" dirty="0" smtClean="0">
                <a:latin typeface="Sylfaen" pitchFamily="18" charset="0"/>
              </a:rPr>
              <a:t>  </a:t>
            </a:r>
            <a:r>
              <a:rPr lang="en-US" sz="2700" dirty="0" err="1" smtClean="0">
                <a:latin typeface="Sylfaen" pitchFamily="18" charset="0"/>
              </a:rPr>
              <a:t>და</a:t>
            </a:r>
            <a:r>
              <a:rPr lang="en-US" sz="2700" dirty="0" smtClean="0">
                <a:latin typeface="Sylfaen" pitchFamily="18" charset="0"/>
              </a:rPr>
              <a:t> </a:t>
            </a:r>
            <a:r>
              <a:rPr lang="en-US" sz="2700" b="1" dirty="0" err="1" smtClean="0">
                <a:latin typeface="Sylfaen" pitchFamily="18" charset="0"/>
              </a:rPr>
              <a:t>სისხლძარღვთა</a:t>
            </a:r>
            <a:r>
              <a:rPr lang="ka-GE" sz="2700" b="1" dirty="0" smtClean="0">
                <a:latin typeface="Sylfaen" pitchFamily="18" charset="0"/>
              </a:rPr>
              <a:t> </a:t>
            </a:r>
            <a:r>
              <a:rPr lang="en-US" sz="2700" b="1" dirty="0" smtClean="0">
                <a:latin typeface="Sylfaen" pitchFamily="18" charset="0"/>
              </a:rPr>
              <a:t> </a:t>
            </a:r>
            <a:r>
              <a:rPr lang="en-US" sz="2700" b="1" dirty="0" err="1" smtClean="0">
                <a:latin typeface="Sylfaen" pitchFamily="18" charset="0"/>
              </a:rPr>
              <a:t>ტონუსის</a:t>
            </a:r>
            <a:r>
              <a:rPr lang="en-US" sz="2700" b="1" dirty="0" smtClean="0">
                <a:latin typeface="Sylfaen" pitchFamily="18" charset="0"/>
              </a:rPr>
              <a:t> </a:t>
            </a:r>
            <a:r>
              <a:rPr lang="ka-GE" sz="2700" b="1" dirty="0" smtClean="0">
                <a:latin typeface="Sylfaen" pitchFamily="18" charset="0"/>
              </a:rPr>
              <a:t> </a:t>
            </a:r>
            <a:r>
              <a:rPr lang="ka-GE" sz="2700" dirty="0" smtClean="0">
                <a:latin typeface="Sylfaen" pitchFamily="18" charset="0"/>
              </a:rPr>
              <a:t>ცვლილე-ბასთან </a:t>
            </a:r>
            <a:r>
              <a:rPr lang="en-US" sz="2700" i="1" dirty="0" smtClean="0">
                <a:latin typeface="Sylfaen" pitchFamily="18" charset="0"/>
              </a:rPr>
              <a:t>(</a:t>
            </a:r>
            <a:r>
              <a:rPr lang="ka-GE" sz="2700" i="1" dirty="0" smtClean="0">
                <a:latin typeface="Sylfaen" pitchFamily="18" charset="0"/>
              </a:rPr>
              <a:t>არც ისე იშვიათია სპორტსმენებში, </a:t>
            </a:r>
            <a:r>
              <a:rPr lang="en-US" sz="2700" i="1" dirty="0" err="1" smtClean="0">
                <a:latin typeface="Sylfaen" pitchFamily="18" charset="0"/>
              </a:rPr>
              <a:t>თირეო</a:t>
            </a:r>
            <a:r>
              <a:rPr lang="ka-GE" sz="2700" i="1" dirty="0" smtClean="0">
                <a:latin typeface="Sylfaen" pitchFamily="18" charset="0"/>
              </a:rPr>
              <a:t>-</a:t>
            </a:r>
            <a:r>
              <a:rPr lang="en-US" sz="2700" i="1" dirty="0" err="1" smtClean="0">
                <a:latin typeface="Sylfaen" pitchFamily="18" charset="0"/>
              </a:rPr>
              <a:t>ტოქსიკოზი</a:t>
            </a:r>
            <a:r>
              <a:rPr lang="ka-GE" sz="2700" i="1" dirty="0" smtClean="0">
                <a:latin typeface="Sylfaen" pitchFamily="18" charset="0"/>
              </a:rPr>
              <a:t>ს</a:t>
            </a:r>
            <a:r>
              <a:rPr lang="en-US" sz="2700" i="1" dirty="0" smtClean="0">
                <a:latin typeface="Sylfaen" pitchFamily="18" charset="0"/>
              </a:rPr>
              <a:t>,</a:t>
            </a:r>
            <a:r>
              <a:rPr lang="ka-GE" sz="2700" i="1" dirty="0" smtClean="0">
                <a:latin typeface="Sylfaen" pitchFamily="18" charset="0"/>
              </a:rPr>
              <a:t> </a:t>
            </a:r>
            <a:r>
              <a:rPr lang="en-US" sz="2700" i="1" dirty="0" smtClean="0">
                <a:latin typeface="Sylfaen" pitchFamily="18" charset="0"/>
              </a:rPr>
              <a:t> </a:t>
            </a:r>
            <a:r>
              <a:rPr lang="en-US" sz="2700" i="1" dirty="0" err="1" smtClean="0">
                <a:latin typeface="Sylfaen" pitchFamily="18" charset="0"/>
              </a:rPr>
              <a:t>ცხელებ</a:t>
            </a:r>
            <a:r>
              <a:rPr lang="ka-GE" sz="2700" i="1" dirty="0" smtClean="0">
                <a:latin typeface="Sylfaen" pitchFamily="18" charset="0"/>
              </a:rPr>
              <a:t>ის</a:t>
            </a:r>
            <a:r>
              <a:rPr lang="en-US" sz="2700" i="1" dirty="0" smtClean="0">
                <a:latin typeface="Sylfaen" pitchFamily="18" charset="0"/>
              </a:rPr>
              <a:t>, </a:t>
            </a:r>
            <a:r>
              <a:rPr lang="ka-GE" sz="2700" i="1" dirty="0" smtClean="0">
                <a:latin typeface="Sylfaen" pitchFamily="18" charset="0"/>
              </a:rPr>
              <a:t> </a:t>
            </a:r>
            <a:r>
              <a:rPr lang="en-US" sz="2700" i="1" dirty="0" err="1" smtClean="0">
                <a:latin typeface="Sylfaen" pitchFamily="18" charset="0"/>
              </a:rPr>
              <a:t>ფიზიკური</a:t>
            </a:r>
            <a:r>
              <a:rPr lang="en-US" sz="2700" i="1" dirty="0" smtClean="0">
                <a:latin typeface="Sylfaen" pitchFamily="18" charset="0"/>
              </a:rPr>
              <a:t> </a:t>
            </a:r>
            <a:r>
              <a:rPr lang="en-US" sz="2700" i="1" dirty="0" err="1" smtClean="0">
                <a:latin typeface="Sylfaen" pitchFamily="18" charset="0"/>
              </a:rPr>
              <a:t>დატვირთვ</a:t>
            </a:r>
            <a:r>
              <a:rPr lang="ka-GE" sz="2700" i="1" dirty="0" smtClean="0">
                <a:latin typeface="Sylfaen" pitchFamily="18" charset="0"/>
              </a:rPr>
              <a:t>ის   და </a:t>
            </a:r>
            <a:r>
              <a:rPr lang="en-US" sz="2700" i="1" dirty="0" smtClean="0">
                <a:latin typeface="Sylfaen" pitchFamily="18" charset="0"/>
              </a:rPr>
              <a:t> </a:t>
            </a:r>
            <a:r>
              <a:rPr lang="en-US" sz="2700" i="1" dirty="0" err="1" smtClean="0">
                <a:latin typeface="Sylfaen" pitchFamily="18" charset="0"/>
              </a:rPr>
              <a:t>აორტული</a:t>
            </a:r>
            <a:r>
              <a:rPr lang="ka-GE" sz="2700" i="1" dirty="0" smtClean="0">
                <a:latin typeface="Sylfaen" pitchFamily="18" charset="0"/>
              </a:rPr>
              <a:t> </a:t>
            </a:r>
            <a:r>
              <a:rPr lang="en-US" sz="2700" i="1" dirty="0" smtClean="0">
                <a:latin typeface="Sylfaen" pitchFamily="18" charset="0"/>
              </a:rPr>
              <a:t> </a:t>
            </a:r>
            <a:r>
              <a:rPr lang="en-US" sz="2700" i="1" dirty="0" err="1" smtClean="0">
                <a:latin typeface="Sylfaen" pitchFamily="18" charset="0"/>
              </a:rPr>
              <a:t>ნაკლოვანებ</a:t>
            </a:r>
            <a:r>
              <a:rPr lang="ka-GE" sz="2700" i="1" dirty="0" smtClean="0">
                <a:latin typeface="Sylfaen" pitchFamily="18" charset="0"/>
              </a:rPr>
              <a:t>ის დროს</a:t>
            </a:r>
            <a:r>
              <a:rPr lang="en-US" sz="2700" i="1" dirty="0" smtClean="0">
                <a:latin typeface="Sylfaen" pitchFamily="18" charset="0"/>
              </a:rPr>
              <a:t>).</a:t>
            </a:r>
            <a:r>
              <a:rPr lang="ka-GE" sz="2700" i="1" dirty="0" smtClean="0">
                <a:latin typeface="Sylfae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ka-GE" sz="2800" dirty="0" smtClean="0">
                <a:latin typeface="Sylfaen" pitchFamily="18" charset="0"/>
              </a:rPr>
              <a:t> </a:t>
            </a:r>
            <a:r>
              <a:rPr lang="en-US" sz="2800" dirty="0" err="1" smtClean="0">
                <a:latin typeface="Sylfaen" pitchFamily="18" charset="0"/>
              </a:rPr>
              <a:t>ასეთ</a:t>
            </a:r>
            <a:r>
              <a:rPr lang="en-US" sz="2800" dirty="0" smtClean="0">
                <a:latin typeface="Sylfaen" pitchFamily="18" charset="0"/>
              </a:rPr>
              <a:t> </a:t>
            </a:r>
            <a:r>
              <a:rPr lang="ka-GE" sz="2800" dirty="0" smtClean="0">
                <a:latin typeface="Sylfaen" pitchFamily="18" charset="0"/>
              </a:rPr>
              <a:t> </a:t>
            </a:r>
            <a:r>
              <a:rPr lang="en-US" sz="2800" dirty="0" err="1" smtClean="0">
                <a:latin typeface="Sylfaen" pitchFamily="18" charset="0"/>
              </a:rPr>
              <a:t>შემთხვევაში</a:t>
            </a:r>
            <a:r>
              <a:rPr lang="ka-GE" sz="2800" dirty="0" smtClean="0">
                <a:latin typeface="Sylfaen" pitchFamily="18" charset="0"/>
              </a:rPr>
              <a:t> </a:t>
            </a:r>
            <a:r>
              <a:rPr lang="en-US" sz="2800" dirty="0" smtClean="0">
                <a:latin typeface="Sylfaen" pitchFamily="18" charset="0"/>
              </a:rPr>
              <a:t> </a:t>
            </a:r>
            <a:r>
              <a:rPr lang="en-US" sz="2800" dirty="0" err="1" smtClean="0">
                <a:latin typeface="Sylfaen" pitchFamily="18" charset="0"/>
              </a:rPr>
              <a:t>ექიმმა</a:t>
            </a:r>
            <a:r>
              <a:rPr lang="en-US" sz="2800" dirty="0" smtClean="0">
                <a:latin typeface="Sylfaen" pitchFamily="18" charset="0"/>
              </a:rPr>
              <a:t> </a:t>
            </a:r>
            <a:r>
              <a:rPr lang="ka-GE" sz="2800" dirty="0" smtClean="0">
                <a:latin typeface="Sylfaen" pitchFamily="18" charset="0"/>
              </a:rPr>
              <a:t> </a:t>
            </a:r>
            <a:r>
              <a:rPr lang="en-US" sz="2800" dirty="0" err="1" smtClean="0">
                <a:latin typeface="Sylfaen" pitchFamily="18" charset="0"/>
              </a:rPr>
              <a:t>დიასტოლური</a:t>
            </a:r>
            <a:r>
              <a:rPr lang="en-US" sz="2800" dirty="0" smtClean="0">
                <a:latin typeface="Sylfaen" pitchFamily="18" charset="0"/>
              </a:rPr>
              <a:t> </a:t>
            </a:r>
            <a:r>
              <a:rPr lang="ka-GE" sz="2800" dirty="0" smtClean="0">
                <a:latin typeface="Sylfaen" pitchFamily="18" charset="0"/>
              </a:rPr>
              <a:t> </a:t>
            </a:r>
            <a:r>
              <a:rPr lang="en-US" sz="2800" dirty="0" err="1" smtClean="0">
                <a:latin typeface="Sylfaen" pitchFamily="18" charset="0"/>
              </a:rPr>
              <a:t>წნევის</a:t>
            </a:r>
            <a:r>
              <a:rPr lang="en-US" sz="2800" dirty="0" smtClean="0">
                <a:latin typeface="Sylfaen" pitchFamily="18" charset="0"/>
              </a:rPr>
              <a:t> </a:t>
            </a:r>
            <a:r>
              <a:rPr lang="ka-GE" sz="2800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ორი</a:t>
            </a:r>
            <a:r>
              <a:rPr lang="ka-GE" sz="2800" b="1" dirty="0" smtClean="0">
                <a:latin typeface="Sylfaen" pitchFamily="18" charset="0"/>
              </a:rPr>
              <a:t> 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itchFamily="18" charset="0"/>
              </a:rPr>
              <a:t>მაჩვენებელი</a:t>
            </a:r>
            <a:r>
              <a:rPr lang="en-US" sz="2800" b="1" dirty="0" smtClean="0">
                <a:latin typeface="Sylfaen" pitchFamily="18" charset="0"/>
              </a:rPr>
              <a:t> </a:t>
            </a:r>
            <a:r>
              <a:rPr lang="ka-GE" sz="2800" b="1" dirty="0" smtClean="0">
                <a:latin typeface="Sylfaen" pitchFamily="18" charset="0"/>
              </a:rPr>
              <a:t> </a:t>
            </a:r>
            <a:r>
              <a:rPr lang="en-US" sz="2800" dirty="0" err="1" smtClean="0">
                <a:latin typeface="Sylfaen" pitchFamily="18" charset="0"/>
              </a:rPr>
              <a:t>უნდა</a:t>
            </a:r>
            <a:r>
              <a:rPr lang="ka-GE" sz="2800" dirty="0" smtClean="0">
                <a:latin typeface="Sylfaen" pitchFamily="18" charset="0"/>
              </a:rPr>
              <a:t> </a:t>
            </a:r>
            <a:r>
              <a:rPr lang="en-US" sz="2800" dirty="0" smtClean="0">
                <a:latin typeface="Sylfaen" pitchFamily="18" charset="0"/>
              </a:rPr>
              <a:t> </a:t>
            </a:r>
            <a:r>
              <a:rPr lang="en-US" sz="2800" dirty="0" err="1" smtClean="0">
                <a:latin typeface="Sylfaen" pitchFamily="18" charset="0"/>
              </a:rPr>
              <a:t>დააფიქსიროს</a:t>
            </a:r>
            <a:r>
              <a:rPr lang="ka-GE" sz="2800" b="1" dirty="0" smtClean="0">
                <a:latin typeface="Sylfaen" pitchFamily="18" charset="0"/>
              </a:rPr>
              <a:t> </a:t>
            </a:r>
            <a:r>
              <a:rPr lang="en-US" sz="2800" dirty="0" smtClean="0">
                <a:latin typeface="Sylfaen" pitchFamily="18" charset="0"/>
              </a:rPr>
              <a:t>– </a:t>
            </a:r>
            <a:r>
              <a:rPr lang="en-US" sz="2800" dirty="0" err="1" smtClean="0">
                <a:latin typeface="Sylfaen" pitchFamily="18" charset="0"/>
              </a:rPr>
              <a:t>ტონების</a:t>
            </a:r>
            <a:r>
              <a:rPr lang="en-US" sz="2800" dirty="0" smtClean="0">
                <a:latin typeface="Sylfaen" pitchFamily="18" charset="0"/>
              </a:rPr>
              <a:t> </a:t>
            </a:r>
            <a:r>
              <a:rPr lang="en-US" sz="2800" dirty="0" err="1" smtClean="0">
                <a:latin typeface="Sylfaen" pitchFamily="18" charset="0"/>
              </a:rPr>
              <a:t>შესუსტების</a:t>
            </a:r>
            <a:r>
              <a:rPr lang="en-US" sz="2800" dirty="0" smtClean="0">
                <a:latin typeface="Sylfaen" pitchFamily="18" charset="0"/>
              </a:rPr>
              <a:t> </a:t>
            </a:r>
            <a:r>
              <a:rPr lang="ka-GE" sz="2800" dirty="0" smtClean="0">
                <a:latin typeface="Sylfaen" pitchFamily="18" charset="0"/>
              </a:rPr>
              <a:t> </a:t>
            </a:r>
            <a:r>
              <a:rPr lang="en-US" sz="2800" dirty="0" err="1" smtClean="0">
                <a:latin typeface="Sylfaen" pitchFamily="18" charset="0"/>
              </a:rPr>
              <a:t>და</a:t>
            </a:r>
            <a:r>
              <a:rPr lang="ka-GE" sz="2800" dirty="0" smtClean="0">
                <a:latin typeface="Sylfaen" pitchFamily="18" charset="0"/>
              </a:rPr>
              <a:t> </a:t>
            </a:r>
            <a:r>
              <a:rPr lang="en-US" sz="2800" dirty="0" smtClean="0">
                <a:latin typeface="Sylfaen" pitchFamily="18" charset="0"/>
              </a:rPr>
              <a:t> </a:t>
            </a:r>
            <a:r>
              <a:rPr lang="en-US" sz="2800" dirty="0" err="1" smtClean="0">
                <a:latin typeface="Sylfaen" pitchFamily="18" charset="0"/>
              </a:rPr>
              <a:t>გაქრობის</a:t>
            </a:r>
            <a:r>
              <a:rPr lang="en-US" sz="2800" dirty="0" smtClean="0">
                <a:latin typeface="Sylfaen" pitchFamily="18" charset="0"/>
              </a:rPr>
              <a:t>.  </a:t>
            </a:r>
            <a:r>
              <a:rPr lang="ka-GE" sz="2800" dirty="0" smtClean="0">
                <a:latin typeface="Sylfaen" pitchFamily="18" charset="0"/>
              </a:rPr>
              <a:t> 	</a:t>
            </a:r>
          </a:p>
          <a:p>
            <a:pPr>
              <a:buNone/>
            </a:pPr>
            <a:r>
              <a:rPr lang="ka-GE" sz="2800" dirty="0" smtClean="0">
                <a:latin typeface="Sylfaen" pitchFamily="18" charset="0"/>
              </a:rPr>
              <a:t>       </a:t>
            </a:r>
            <a:r>
              <a:rPr lang="en-US" sz="2800" dirty="0" err="1" smtClean="0">
                <a:latin typeface="Sylfaen" pitchFamily="18" charset="0"/>
              </a:rPr>
              <a:t>მაგ</a:t>
            </a:r>
            <a:r>
              <a:rPr lang="ka-GE" sz="2800" dirty="0" smtClean="0">
                <a:latin typeface="Sylfaen" pitchFamily="18" charset="0"/>
              </a:rPr>
              <a:t>ალითად</a:t>
            </a:r>
            <a:r>
              <a:rPr lang="en-US" sz="2800" dirty="0" smtClean="0">
                <a:latin typeface="Sylfaen" pitchFamily="18" charset="0"/>
              </a:rPr>
              <a:t>:</a:t>
            </a:r>
            <a:r>
              <a:rPr lang="ka-GE" sz="2800" dirty="0" smtClean="0">
                <a:latin typeface="Sylfaen" pitchFamily="18" charset="0"/>
              </a:rPr>
              <a:t>  </a:t>
            </a:r>
            <a:r>
              <a:rPr lang="en-US" sz="2800" dirty="0" smtClean="0">
                <a:latin typeface="Sylfaen" pitchFamily="18" charset="0"/>
              </a:rPr>
              <a:t> </a:t>
            </a:r>
            <a:r>
              <a:rPr lang="en-US" sz="2800" b="1" dirty="0" smtClean="0">
                <a:solidFill>
                  <a:srgbClr val="CC00CC"/>
                </a:solidFill>
                <a:latin typeface="Sylfaen" pitchFamily="18" charset="0"/>
              </a:rPr>
              <a:t>150/70</a:t>
            </a:r>
            <a:r>
              <a:rPr lang="en-US" sz="2800" dirty="0" smtClean="0">
                <a:latin typeface="Sylfaen" pitchFamily="18" charset="0"/>
              </a:rPr>
              <a:t>(</a:t>
            </a:r>
            <a:r>
              <a:rPr lang="en-US" sz="2800" b="1" dirty="0" smtClean="0">
                <a:solidFill>
                  <a:srgbClr val="00B0F0"/>
                </a:solidFill>
                <a:latin typeface="Sylfaen" pitchFamily="18" charset="0"/>
              </a:rPr>
              <a:t>0</a:t>
            </a:r>
            <a:r>
              <a:rPr lang="en-US" sz="2800" dirty="0" smtClean="0">
                <a:latin typeface="Sylfaen" pitchFamily="18" charset="0"/>
              </a:rPr>
              <a:t>);</a:t>
            </a:r>
            <a:r>
              <a:rPr lang="ka-GE" sz="2800" dirty="0" smtClean="0">
                <a:latin typeface="Sylfaen" pitchFamily="18" charset="0"/>
              </a:rPr>
              <a:t>    </a:t>
            </a:r>
            <a:r>
              <a:rPr lang="en-US" sz="2800" dirty="0" smtClean="0">
                <a:latin typeface="Sylfaen" pitchFamily="18" charset="0"/>
              </a:rPr>
              <a:t> </a:t>
            </a:r>
            <a:r>
              <a:rPr lang="en-US" sz="2800" dirty="0" err="1" smtClean="0">
                <a:latin typeface="Sylfaen" pitchFamily="18" charset="0"/>
              </a:rPr>
              <a:t>ან</a:t>
            </a:r>
            <a:r>
              <a:rPr lang="en-US" sz="2800" dirty="0" smtClean="0">
                <a:latin typeface="Sylfaen" pitchFamily="18" charset="0"/>
              </a:rPr>
              <a:t> </a:t>
            </a:r>
            <a:r>
              <a:rPr lang="en-US" sz="2800" dirty="0" smtClean="0">
                <a:solidFill>
                  <a:srgbClr val="CC00CC"/>
                </a:solidFill>
                <a:latin typeface="Sylfaen" pitchFamily="18" charset="0"/>
              </a:rPr>
              <a:t>160/80</a:t>
            </a:r>
            <a:r>
              <a:rPr lang="en-US" sz="2800" dirty="0" smtClean="0">
                <a:latin typeface="Sylfaen" pitchFamily="18" charset="0"/>
              </a:rPr>
              <a:t>(</a:t>
            </a:r>
            <a:r>
              <a:rPr lang="en-US" sz="2800" b="1" dirty="0" smtClean="0">
                <a:solidFill>
                  <a:srgbClr val="00B0F0"/>
                </a:solidFill>
                <a:latin typeface="Sylfaen" pitchFamily="18" charset="0"/>
              </a:rPr>
              <a:t>20</a:t>
            </a:r>
            <a:r>
              <a:rPr lang="en-US" sz="2800" dirty="0" smtClean="0">
                <a:latin typeface="Sylfaen" pitchFamily="18" charset="0"/>
              </a:rPr>
              <a:t>)</a:t>
            </a:r>
            <a:r>
              <a:rPr lang="ka-GE" sz="2800" dirty="0" smtClean="0">
                <a:latin typeface="Sylfaen" pitchFamily="18" charset="0"/>
              </a:rPr>
              <a:t> და  ა.შ.</a:t>
            </a:r>
            <a:endParaRPr lang="ru-RU" sz="2800" dirty="0" smtClean="0">
              <a:latin typeface="Sylfaen" pitchFamily="18" charset="0"/>
            </a:endParaRPr>
          </a:p>
          <a:p>
            <a:endParaRPr lang="ka-GE" sz="2800" b="1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92D050">
                <a:alpha val="28000"/>
              </a:srgbClr>
            </a:gs>
            <a:gs pos="100000">
              <a:schemeClr val="bg1">
                <a:shade val="45000"/>
                <a:satMod val="1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836712"/>
            <a:ext cx="8229600" cy="4752528"/>
          </a:xfrm>
        </p:spPr>
        <p:txBody>
          <a:bodyPr>
            <a:noAutofit/>
          </a:bodyPr>
          <a:lstStyle/>
          <a:p>
            <a:r>
              <a:rPr lang="ka-GE" sz="5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არტერიული წნევის </a:t>
            </a:r>
            <a:br>
              <a:rPr lang="ka-GE" sz="5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გაზომვის  </a:t>
            </a:r>
            <a:br>
              <a:rPr lang="ka-GE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პრობლემები</a:t>
            </a:r>
            <a:r>
              <a:rPr lang="ka-GE" sz="5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sz="5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5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6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არიტმიების  </a:t>
            </a:r>
            <a:br>
              <a:rPr lang="ka-GE" sz="6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დროს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68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b="1" dirty="0" smtClean="0">
                <a:solidFill>
                  <a:srgbClr val="FF33CC"/>
                </a:solidFill>
              </a:rPr>
              <a:t>       აწ</a:t>
            </a:r>
            <a:r>
              <a:rPr lang="ka-GE" sz="2800" dirty="0" smtClean="0"/>
              <a:t>-ის  ზუსტი  </a:t>
            </a:r>
            <a:r>
              <a:rPr lang="ka-GE" sz="2800" b="1" dirty="0" smtClean="0"/>
              <a:t>გაზომვის   სიძნელეები   </a:t>
            </a:r>
            <a:r>
              <a:rPr lang="ka-GE" sz="2800" dirty="0" smtClean="0"/>
              <a:t>იქმნება ხშირი  </a:t>
            </a:r>
            <a:r>
              <a:rPr lang="ka-GE" sz="2800" b="1" i="1" dirty="0" smtClean="0">
                <a:solidFill>
                  <a:srgbClr val="0000FF"/>
                </a:solidFill>
              </a:rPr>
              <a:t>ექსტრასისტოლიის,  მოციმციმე   არიტმიის   </a:t>
            </a:r>
            <a:r>
              <a:rPr lang="ka-GE" sz="2800" i="1" dirty="0" smtClean="0"/>
              <a:t>და</a:t>
            </a:r>
            <a:r>
              <a:rPr lang="ka-GE" sz="2800" i="1" dirty="0" smtClean="0">
                <a:solidFill>
                  <a:srgbClr val="00B0F0"/>
                </a:solidFill>
              </a:rPr>
              <a:t>   </a:t>
            </a:r>
            <a:r>
              <a:rPr lang="ka-GE" sz="2800" b="1" i="1" dirty="0" smtClean="0"/>
              <a:t>მეორე   ხარისხის   </a:t>
            </a:r>
            <a:r>
              <a:rPr lang="ka-GE" sz="2800" b="1" i="1" dirty="0" smtClean="0">
                <a:solidFill>
                  <a:srgbClr val="0000FF"/>
                </a:solidFill>
              </a:rPr>
              <a:t>ა.ვ.  ბლოკადის  </a:t>
            </a:r>
            <a:r>
              <a:rPr lang="ka-GE" sz="2800" i="1" dirty="0" smtClean="0"/>
              <a:t>დროს.</a:t>
            </a:r>
            <a:r>
              <a:rPr lang="ka-GE" sz="2800" dirty="0" smtClean="0"/>
              <a:t> </a:t>
            </a:r>
            <a:endParaRPr lang="ka-GE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a-GE" sz="2800" dirty="0" smtClean="0"/>
              <a:t>         </a:t>
            </a:r>
          </a:p>
          <a:p>
            <a:pPr>
              <a:buNone/>
            </a:pPr>
            <a:endParaRPr lang="ka-GE" sz="2800" dirty="0" smtClean="0"/>
          </a:p>
          <a:p>
            <a:pPr>
              <a:buNone/>
            </a:pPr>
            <a:endParaRPr lang="ka-GE" sz="2800" dirty="0" smtClean="0"/>
          </a:p>
          <a:p>
            <a:pPr>
              <a:buNone/>
            </a:pPr>
            <a:r>
              <a:rPr lang="ka-GE" sz="2800" dirty="0" smtClean="0"/>
              <a:t>    </a:t>
            </a:r>
          </a:p>
          <a:p>
            <a:pPr>
              <a:buNone/>
            </a:pPr>
            <a:r>
              <a:rPr lang="ka-GE" sz="2800" dirty="0" smtClean="0"/>
              <a:t>    </a:t>
            </a:r>
          </a:p>
          <a:p>
            <a:pPr>
              <a:buNone/>
            </a:pPr>
            <a:endParaRPr lang="ka-GE" sz="2800" dirty="0" smtClean="0"/>
          </a:p>
          <a:p>
            <a:pPr>
              <a:buNone/>
            </a:pPr>
            <a:r>
              <a:rPr lang="ka-GE" sz="2800" dirty="0" smtClean="0"/>
              <a:t>	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86764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600" dirty="0" smtClean="0"/>
              <a:t>ეს  იმითაა  განპირობებული,  რომ   სხვადასხვა ხანგრძლივობის   დიასტოლურ  პაუზას  </a:t>
            </a:r>
            <a:r>
              <a:rPr lang="ka-GE" sz="2600" b="1" dirty="0" smtClean="0"/>
              <a:t>სხვადასხვა  დარტყმითი  მოცულობა</a:t>
            </a:r>
            <a:r>
              <a:rPr lang="ka-GE" sz="2600" dirty="0" smtClean="0"/>
              <a:t>   შეესატყვისება:</a:t>
            </a:r>
            <a:endParaRPr lang="en-US" sz="2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96952"/>
            <a:ext cx="8820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600" b="1" dirty="0" smtClean="0">
                <a:latin typeface="Sylfaen" pitchFamily="18" charset="0"/>
              </a:rPr>
              <a:t>1</a:t>
            </a:r>
            <a:r>
              <a:rPr lang="ka-GE" sz="2600" dirty="0" smtClean="0"/>
              <a:t>. ხანგრძლივი  </a:t>
            </a:r>
            <a:r>
              <a:rPr lang="ka-GE" sz="2600" b="1" dirty="0" smtClean="0"/>
              <a:t>პაუზის  </a:t>
            </a:r>
            <a:r>
              <a:rPr lang="ka-GE" sz="2600" dirty="0" smtClean="0"/>
              <a:t>შემდგომი  სისტოლა  </a:t>
            </a:r>
            <a:r>
              <a:rPr lang="ka-GE" sz="2600" b="1" dirty="0" smtClean="0">
                <a:solidFill>
                  <a:srgbClr val="0000FF"/>
                </a:solidFill>
              </a:rPr>
              <a:t>დიდ  დარტყმით  მოცულობას</a:t>
            </a:r>
            <a:r>
              <a:rPr lang="ka-GE" sz="2600" b="1" dirty="0" smtClean="0">
                <a:solidFill>
                  <a:srgbClr val="FF33CC"/>
                </a:solidFill>
              </a:rPr>
              <a:t>  </a:t>
            </a:r>
            <a:r>
              <a:rPr lang="ka-GE" sz="2600" dirty="0" smtClean="0"/>
              <a:t>და, შესაბამისად,  </a:t>
            </a:r>
            <a:r>
              <a:rPr lang="ka-GE" sz="2600" b="1" dirty="0" smtClean="0">
                <a:solidFill>
                  <a:srgbClr val="0000FF"/>
                </a:solidFill>
              </a:rPr>
              <a:t>მაღალ  სისტოლურ   წნევას </a:t>
            </a:r>
            <a:r>
              <a:rPr lang="ka-GE" sz="2600" b="1" dirty="0" smtClean="0">
                <a:solidFill>
                  <a:srgbClr val="C00000"/>
                </a:solidFill>
              </a:rPr>
              <a:t> </a:t>
            </a:r>
            <a:r>
              <a:rPr lang="ka-GE" sz="2600" dirty="0" smtClean="0"/>
              <a:t>ქმნის.</a:t>
            </a:r>
            <a:r>
              <a:rPr lang="ka-GE" sz="2600" dirty="0" smtClean="0">
                <a:solidFill>
                  <a:srgbClr val="C00000"/>
                </a:solidFill>
              </a:rPr>
              <a:t>  </a:t>
            </a:r>
            <a:r>
              <a:rPr lang="ka-GE" sz="2600" dirty="0" smtClean="0"/>
              <a:t>ამის  გამო,  ერთეული  </a:t>
            </a:r>
            <a:r>
              <a:rPr lang="ka-GE" sz="2600" b="1" dirty="0" smtClean="0"/>
              <a:t>ტონები </a:t>
            </a:r>
            <a:r>
              <a:rPr lang="ka-GE" sz="2600" b="1" dirty="0" smtClean="0">
                <a:solidFill>
                  <a:srgbClr val="00B0F0"/>
                </a:solidFill>
              </a:rPr>
              <a:t> </a:t>
            </a:r>
            <a:r>
              <a:rPr lang="ka-GE" sz="2600" b="1" dirty="0" smtClean="0"/>
              <a:t>გაცილებით  ადრე  ისმის </a:t>
            </a:r>
            <a:r>
              <a:rPr lang="ka-GE" sz="2600" dirty="0" smtClean="0">
                <a:solidFill>
                  <a:srgbClr val="00B0F0"/>
                </a:solidFill>
              </a:rPr>
              <a:t> </a:t>
            </a:r>
            <a:r>
              <a:rPr lang="ka-GE" sz="2600" dirty="0" smtClean="0"/>
              <a:t>და  </a:t>
            </a:r>
            <a:r>
              <a:rPr lang="ka-GE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ცრუ  მაღალ </a:t>
            </a:r>
            <a:r>
              <a:rPr lang="ka-GE" sz="2600" b="1" dirty="0" smtClean="0">
                <a:solidFill>
                  <a:srgbClr val="FF0000"/>
                </a:solidFill>
              </a:rPr>
              <a:t>სისტოლურ   წნევას   </a:t>
            </a:r>
            <a:r>
              <a:rPr lang="ka-GE" sz="2600" dirty="0" smtClean="0"/>
              <a:t>გვიფიქსირებს. </a:t>
            </a:r>
            <a:endParaRPr lang="en-US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157192"/>
            <a:ext cx="88204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600" b="1" dirty="0" smtClean="0">
                <a:latin typeface="Sylfaen" pitchFamily="18" charset="0"/>
              </a:rPr>
              <a:t>2</a:t>
            </a:r>
            <a:r>
              <a:rPr lang="ka-GE" sz="2600" dirty="0" smtClean="0"/>
              <a:t>. ხანმოკლე  </a:t>
            </a:r>
            <a:r>
              <a:rPr lang="ka-GE" sz="2600" b="1" dirty="0" smtClean="0"/>
              <a:t>პაუზას  </a:t>
            </a:r>
            <a:r>
              <a:rPr lang="ka-GE" sz="2600" dirty="0" smtClean="0"/>
              <a:t>კი</a:t>
            </a:r>
            <a:r>
              <a:rPr lang="ka-GE" sz="2600" b="1" dirty="0" smtClean="0"/>
              <a:t>  </a:t>
            </a:r>
            <a:r>
              <a:rPr lang="ka-GE" sz="2600" b="1" dirty="0" smtClean="0">
                <a:solidFill>
                  <a:srgbClr val="0000FF"/>
                </a:solidFill>
              </a:rPr>
              <a:t>მცირე  დარტყმითი  მოცულობა</a:t>
            </a:r>
            <a:r>
              <a:rPr lang="ka-GE" sz="2600" dirty="0" smtClean="0">
                <a:solidFill>
                  <a:srgbClr val="0000FF"/>
                </a:solidFill>
              </a:rPr>
              <a:t>   </a:t>
            </a:r>
            <a:r>
              <a:rPr lang="ka-GE" sz="2600" dirty="0" smtClean="0"/>
              <a:t>მოსდევს, რაც  იწვევს  </a:t>
            </a:r>
            <a:r>
              <a:rPr lang="ka-GE" sz="2600" b="1" dirty="0" smtClean="0">
                <a:solidFill>
                  <a:srgbClr val="0000FF"/>
                </a:solidFill>
              </a:rPr>
              <a:t>დიასტოლური   </a:t>
            </a:r>
            <a:r>
              <a:rPr lang="ka-GE" sz="2600" b="1" dirty="0" smtClean="0">
                <a:solidFill>
                  <a:srgbClr val="FF0000"/>
                </a:solidFill>
              </a:rPr>
              <a:t>წნევის</a:t>
            </a:r>
            <a:r>
              <a:rPr lang="ka-GE" sz="2600" dirty="0" smtClean="0">
                <a:solidFill>
                  <a:srgbClr val="FF0000"/>
                </a:solidFill>
              </a:rPr>
              <a:t>   </a:t>
            </a:r>
            <a:r>
              <a:rPr lang="ka-GE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ცრუ  დაბალი </a:t>
            </a:r>
            <a:r>
              <a:rPr lang="ka-GE" sz="2600" b="1" dirty="0" smtClean="0"/>
              <a:t>  </a:t>
            </a:r>
            <a:r>
              <a:rPr lang="ka-GE" sz="2600" dirty="0" smtClean="0"/>
              <a:t>ციფრების  დაფიქსირებას. 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sz="2000" dirty="0" smtClean="0"/>
              <a:t>	          </a:t>
            </a:r>
            <a:r>
              <a:rPr lang="ka-GE" b="1" dirty="0" smtClean="0"/>
              <a:t>არტერიული  წნევის </a:t>
            </a:r>
            <a:r>
              <a:rPr lang="ka-GE" dirty="0" smtClean="0"/>
              <a:t>(</a:t>
            </a:r>
            <a:r>
              <a:rPr lang="ka-GE" b="1" dirty="0" smtClean="0">
                <a:solidFill>
                  <a:srgbClr val="FF0000"/>
                </a:solidFill>
              </a:rPr>
              <a:t>აწ</a:t>
            </a:r>
            <a:r>
              <a:rPr lang="ka-GE" dirty="0" smtClean="0"/>
              <a:t>)</a:t>
            </a:r>
            <a:r>
              <a:rPr lang="ka-GE" b="1" dirty="0" smtClean="0"/>
              <a:t>  ჰომეოსტაზი</a:t>
            </a:r>
          </a:p>
          <a:p>
            <a:pPr>
              <a:buNone/>
            </a:pPr>
            <a:endParaRPr lang="ka-GE" sz="2400" dirty="0" smtClean="0"/>
          </a:p>
          <a:p>
            <a:pPr>
              <a:buNone/>
            </a:pPr>
            <a:endParaRPr lang="ka-GE" sz="2400" dirty="0" smtClean="0"/>
          </a:p>
          <a:p>
            <a:pPr>
              <a:buNone/>
            </a:pPr>
            <a:endParaRPr lang="ka-GE" sz="2400" dirty="0" smtClean="0"/>
          </a:p>
          <a:p>
            <a:pPr>
              <a:buNone/>
            </a:pPr>
            <a:endParaRPr lang="ka-GE" sz="2400" dirty="0" smtClean="0"/>
          </a:p>
          <a:p>
            <a:pPr>
              <a:buNone/>
            </a:pPr>
            <a:r>
              <a:rPr lang="ka-GE" sz="2400" dirty="0" smtClean="0"/>
              <a:t>	</a:t>
            </a:r>
          </a:p>
          <a:p>
            <a:pPr>
              <a:buNone/>
            </a:pPr>
            <a:endParaRPr lang="ka-GE" sz="2400" dirty="0" smtClean="0">
              <a:latin typeface="Sylfaen" pitchFamily="18" charset="0"/>
            </a:endParaRPr>
          </a:p>
          <a:p>
            <a:pPr>
              <a:buNone/>
            </a:pPr>
            <a:endParaRPr lang="ka-GE" sz="2400" b="1" dirty="0" smtClean="0">
              <a:latin typeface="Sylfaen" pitchFamily="18" charset="0"/>
            </a:endParaRPr>
          </a:p>
          <a:p>
            <a:pPr>
              <a:buNone/>
            </a:pPr>
            <a:endParaRPr lang="ka-GE" sz="2400" b="1" dirty="0" smtClean="0">
              <a:latin typeface="Sylfaen" pitchFamily="18" charset="0"/>
            </a:endParaRPr>
          </a:p>
          <a:p>
            <a:pPr>
              <a:buNone/>
            </a:pPr>
            <a:r>
              <a:rPr lang="ka-GE" sz="2400" b="1" dirty="0" smtClean="0">
                <a:latin typeface="Sylfaen" pitchFamily="18" charset="0"/>
              </a:rPr>
              <a:t>	</a:t>
            </a:r>
            <a:endParaRPr lang="ka-GE" sz="2400" dirty="0" smtClean="0">
              <a:latin typeface="Sylfae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6792"/>
            <a:ext cx="889248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500" dirty="0" smtClean="0">
                <a:latin typeface="Sylfaen" pitchFamily="18" charset="0"/>
              </a:rPr>
              <a:t>1.  </a:t>
            </a:r>
            <a:r>
              <a:rPr lang="ka-GE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პრესორული </a:t>
            </a:r>
            <a:r>
              <a:rPr lang="ka-GE" sz="2500" b="1" dirty="0" smtClean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ka-GE" sz="2500" dirty="0" smtClean="0">
                <a:latin typeface="Sylfaen" pitchFamily="18" charset="0"/>
              </a:rPr>
              <a:t>მექანიზმიდან </a:t>
            </a:r>
            <a:r>
              <a:rPr lang="ka-GE" sz="2500" b="1" dirty="0" smtClean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ka-GE" sz="2500" dirty="0" smtClean="0">
                <a:latin typeface="Sylfaen" pitchFamily="18" charset="0"/>
              </a:rPr>
              <a:t>უმთავრესია   </a:t>
            </a:r>
            <a:r>
              <a:rPr lang="ka-GE" sz="2500" b="1" dirty="0" smtClean="0">
                <a:solidFill>
                  <a:srgbClr val="FF0000"/>
                </a:solidFill>
                <a:latin typeface="Sylfaen" pitchFamily="18" charset="0"/>
              </a:rPr>
              <a:t>რენინ-ანგოტენზინ-ალდოსტერონ-ვაზოპრესინული</a:t>
            </a:r>
            <a:r>
              <a:rPr lang="ka-GE" sz="2500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ka-GE" sz="2500" dirty="0" smtClean="0">
                <a:latin typeface="Sylfaen" pitchFamily="18" charset="0"/>
              </a:rPr>
              <a:t>კასკადი, რომლის  მთავარი დანიშნულებაა  </a:t>
            </a:r>
            <a:r>
              <a:rPr lang="ka-GE" sz="2500" b="1" dirty="0" smtClean="0">
                <a:latin typeface="Sylfaen" pitchFamily="18" charset="0"/>
              </a:rPr>
              <a:t>თირკმლების </a:t>
            </a:r>
            <a:r>
              <a:rPr lang="ka-GE" sz="2500" dirty="0" smtClean="0">
                <a:latin typeface="Sylfaen" pitchFamily="18" charset="0"/>
              </a:rPr>
              <a:t> სათანადო  პერფუზიის  და  </a:t>
            </a:r>
            <a:r>
              <a:rPr lang="ka-GE" sz="2500" b="1" dirty="0" smtClean="0">
                <a:latin typeface="Sylfaen" pitchFamily="18" charset="0"/>
              </a:rPr>
              <a:t>ფილტრაციის</a:t>
            </a:r>
            <a:r>
              <a:rPr lang="ka-GE" sz="2500" dirty="0" smtClean="0">
                <a:latin typeface="Sylfaen" pitchFamily="18" charset="0"/>
              </a:rPr>
              <a:t>  შენარჩუნება!</a:t>
            </a:r>
          </a:p>
          <a:p>
            <a:endParaRPr lang="en-US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284984"/>
            <a:ext cx="89644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500" dirty="0" smtClean="0">
                <a:latin typeface="Sylfaen" pitchFamily="18" charset="0"/>
              </a:rPr>
              <a:t> 2. </a:t>
            </a:r>
            <a:r>
              <a:rPr lang="ka-GE" sz="2500" b="1" dirty="0" smtClean="0">
                <a:latin typeface="Sylfaen" pitchFamily="18" charset="0"/>
              </a:rPr>
              <a:t>ჰიპოქსია,  კატექოლამინური  და  ოქსიდანტური  სტრესი  </a:t>
            </a:r>
            <a:r>
              <a:rPr lang="ka-GE" sz="2500" dirty="0" smtClean="0">
                <a:latin typeface="Sylfaen" pitchFamily="18" charset="0"/>
              </a:rPr>
              <a:t>  არღვევს  ჰუმორალურ ვაზოდილატაციურ მექანიზმებს  და  იწვევს  </a:t>
            </a:r>
            <a:r>
              <a:rPr lang="ka-GE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ვაზოკონსტრიქციას</a:t>
            </a:r>
            <a:r>
              <a:rPr lang="ka-GE" sz="2500" b="1" dirty="0" smtClean="0">
                <a:latin typeface="Sylfaen" pitchFamily="18" charset="0"/>
              </a:rPr>
              <a:t>!</a:t>
            </a:r>
            <a:endParaRPr lang="en-US" sz="2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581128"/>
            <a:ext cx="89644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a-GE" sz="2500" b="1" dirty="0" smtClean="0">
                <a:latin typeface="Sylfaen" pitchFamily="18" charset="0"/>
              </a:rPr>
              <a:t>3.</a:t>
            </a:r>
            <a:r>
              <a:rPr lang="ka-GE" sz="2500" b="1" dirty="0" smtClean="0">
                <a:solidFill>
                  <a:srgbClr val="DC30C3"/>
                </a:solidFill>
                <a:latin typeface="Sylfaen" pitchFamily="18" charset="0"/>
              </a:rPr>
              <a:t> </a:t>
            </a:r>
            <a:r>
              <a:rPr lang="ka-GE" sz="2500" dirty="0" smtClean="0">
                <a:latin typeface="Sylfaen" pitchFamily="18" charset="0"/>
              </a:rPr>
              <a:t>ჰუმორალური</a:t>
            </a:r>
            <a:r>
              <a:rPr lang="ka-GE" sz="2500" b="1" dirty="0" smtClean="0">
                <a:solidFill>
                  <a:srgbClr val="DC30C3"/>
                </a:solidFill>
                <a:latin typeface="Sylfaen" pitchFamily="18" charset="0"/>
              </a:rPr>
              <a:t>  </a:t>
            </a:r>
            <a:r>
              <a:rPr lang="ka-GE" sz="2500" b="1" dirty="0" smtClean="0">
                <a:solidFill>
                  <a:srgbClr val="DC30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ვაზოდილატაციური </a:t>
            </a:r>
            <a:r>
              <a:rPr lang="ka-GE" sz="2500" b="1" dirty="0" smtClean="0">
                <a:solidFill>
                  <a:srgbClr val="DC30C3"/>
                </a:solidFill>
                <a:latin typeface="Sylfaen" pitchFamily="18" charset="0"/>
              </a:rPr>
              <a:t> </a:t>
            </a:r>
            <a:r>
              <a:rPr lang="ka-GE" sz="2500" dirty="0" smtClean="0">
                <a:latin typeface="Sylfaen" pitchFamily="18" charset="0"/>
              </a:rPr>
              <a:t>ფაქტორებიდან დიდი </a:t>
            </a:r>
            <a:r>
              <a:rPr lang="en-US" sz="2500" dirty="0" smtClean="0">
                <a:latin typeface="Sylfaen" pitchFamily="18" charset="0"/>
              </a:rPr>
              <a:t> </a:t>
            </a:r>
            <a:r>
              <a:rPr lang="ka-GE" sz="2500" dirty="0" smtClean="0">
                <a:latin typeface="Sylfaen" pitchFamily="18" charset="0"/>
              </a:rPr>
              <a:t>მნიშვნელობა </a:t>
            </a:r>
            <a:r>
              <a:rPr lang="en-US" sz="2500" dirty="0" smtClean="0">
                <a:latin typeface="Sylfaen" pitchFamily="18" charset="0"/>
              </a:rPr>
              <a:t> </a:t>
            </a:r>
            <a:r>
              <a:rPr lang="ka-GE" sz="2500" dirty="0" smtClean="0">
                <a:latin typeface="Sylfaen" pitchFamily="18" charset="0"/>
              </a:rPr>
              <a:t>აქვს </a:t>
            </a:r>
            <a:r>
              <a:rPr lang="en-US" sz="2500" dirty="0" smtClean="0">
                <a:latin typeface="Sylfaen" pitchFamily="18" charset="0"/>
              </a:rPr>
              <a:t> </a:t>
            </a:r>
            <a:r>
              <a:rPr lang="ka-GE" sz="2500" b="1" dirty="0" smtClean="0">
                <a:latin typeface="Sylfaen" pitchFamily="18" charset="0"/>
              </a:rPr>
              <a:t>პროსტაციკლინს</a:t>
            </a:r>
            <a:r>
              <a:rPr lang="ka-GE" sz="2500" dirty="0" smtClean="0">
                <a:latin typeface="Sylfaen" pitchFamily="18" charset="0"/>
              </a:rPr>
              <a:t> </a:t>
            </a:r>
            <a:r>
              <a:rPr lang="en-US" sz="2500" dirty="0" smtClean="0">
                <a:latin typeface="Sylfaen" pitchFamily="18" charset="0"/>
              </a:rPr>
              <a:t> </a:t>
            </a:r>
            <a:r>
              <a:rPr lang="ka-GE" sz="2500" dirty="0" smtClean="0">
                <a:latin typeface="Sylfaen" pitchFamily="18" charset="0"/>
              </a:rPr>
              <a:t>და,</a:t>
            </a:r>
            <a:r>
              <a:rPr lang="en-US" sz="2500" dirty="0" smtClean="0">
                <a:latin typeface="Sylfaen" pitchFamily="18" charset="0"/>
              </a:rPr>
              <a:t> </a:t>
            </a:r>
            <a:r>
              <a:rPr lang="ka-GE" sz="2500" dirty="0" smtClean="0">
                <a:latin typeface="Sylfaen" pitchFamily="18" charset="0"/>
              </a:rPr>
              <a:t> განსა-კუთრებით,  ენდოთელურ  </a:t>
            </a:r>
            <a:r>
              <a:rPr lang="ka-GE" sz="2500" b="1" dirty="0" smtClean="0">
                <a:latin typeface="Sylfaen" pitchFamily="18" charset="0"/>
              </a:rPr>
              <a:t>აზოტის  ოქსიდს </a:t>
            </a:r>
            <a:r>
              <a:rPr lang="ka-GE" sz="2500" dirty="0" smtClean="0">
                <a:latin typeface="Sylfaen" pitchFamily="18" charset="0"/>
              </a:rPr>
              <a:t>(</a:t>
            </a:r>
            <a:r>
              <a:rPr lang="en-US" sz="25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NO</a:t>
            </a:r>
            <a:r>
              <a:rPr lang="en-US" sz="2500" dirty="0" smtClean="0">
                <a:latin typeface="Sylfaen" pitchFamily="18" charset="0"/>
              </a:rPr>
              <a:t>)</a:t>
            </a:r>
            <a:r>
              <a:rPr lang="ka-GE" sz="2500" dirty="0" smtClean="0">
                <a:latin typeface="Sylfaen" pitchFamily="18" charset="0"/>
              </a:rPr>
              <a:t>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805264"/>
            <a:ext cx="89644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a-GE" sz="2500" dirty="0" smtClean="0">
                <a:latin typeface="Sylfaen" pitchFamily="18" charset="0"/>
              </a:rPr>
              <a:t>4. ცხოვრებისეულ  სიტუაციებში </a:t>
            </a:r>
            <a:r>
              <a:rPr lang="en-US" sz="2500" dirty="0" smtClean="0">
                <a:latin typeface="Sylfaen" pitchFamily="18" charset="0"/>
              </a:rPr>
              <a:t> </a:t>
            </a:r>
            <a:r>
              <a:rPr lang="ka-GE" sz="2500" dirty="0" smtClean="0">
                <a:latin typeface="Sylfaen" pitchFamily="18" charset="0"/>
              </a:rPr>
              <a:t>მთავარ როლს ასრულებს  </a:t>
            </a:r>
            <a:r>
              <a:rPr lang="ka-GE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სიმპატოადრენალური</a:t>
            </a:r>
            <a:r>
              <a:rPr lang="ka-GE" sz="2500" b="1" dirty="0" smtClean="0">
                <a:solidFill>
                  <a:srgbClr val="0000FF"/>
                </a:solidFill>
                <a:latin typeface="Sylfaen" pitchFamily="18" charset="0"/>
              </a:rPr>
              <a:t> </a:t>
            </a:r>
            <a:r>
              <a:rPr lang="ka-GE" sz="2500" dirty="0" smtClean="0">
                <a:latin typeface="Sylfaen" pitchFamily="18" charset="0"/>
              </a:rPr>
              <a:t> რეაქციები! </a:t>
            </a:r>
            <a:endParaRPr lang="ka-GE" sz="25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620688"/>
            <a:ext cx="874846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000" dirty="0" smtClean="0"/>
              <a:t>     </a:t>
            </a:r>
            <a:r>
              <a:rPr lang="ka-G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აწ</a:t>
            </a:r>
            <a:r>
              <a:rPr lang="ka-GE" sz="2500" b="1" dirty="0" smtClean="0">
                <a:solidFill>
                  <a:srgbClr val="FF0000"/>
                </a:solidFill>
              </a:rPr>
              <a:t> </a:t>
            </a:r>
            <a:r>
              <a:rPr lang="ka-GE" sz="2500" dirty="0" smtClean="0"/>
              <a:t>-ის  დონე</a:t>
            </a:r>
            <a:r>
              <a:rPr lang="ka-GE" sz="2500" b="1" dirty="0" smtClean="0"/>
              <a:t>  </a:t>
            </a:r>
            <a:r>
              <a:rPr lang="ka-GE" sz="2500" dirty="0" smtClean="0"/>
              <a:t>დამოკიდებულია </a:t>
            </a:r>
            <a:r>
              <a:rPr lang="en-US" sz="2500" dirty="0" smtClean="0"/>
              <a:t> </a:t>
            </a:r>
            <a:r>
              <a:rPr lang="ka-GE" sz="2500" dirty="0" smtClean="0"/>
              <a:t> </a:t>
            </a:r>
            <a:r>
              <a:rPr lang="ka-GE" sz="2500" b="1" dirty="0" smtClean="0"/>
              <a:t>პრესორული </a:t>
            </a:r>
            <a:r>
              <a:rPr lang="ka-GE" sz="2500" dirty="0" smtClean="0"/>
              <a:t> და  </a:t>
            </a:r>
            <a:r>
              <a:rPr lang="ka-GE" sz="2500" b="1" dirty="0" smtClean="0"/>
              <a:t>დეპ-რესორული</a:t>
            </a:r>
            <a:r>
              <a:rPr lang="ka-GE" sz="2500" dirty="0" smtClean="0"/>
              <a:t>  </a:t>
            </a:r>
            <a:r>
              <a:rPr lang="en-US" sz="2500" dirty="0" smtClean="0"/>
              <a:t> </a:t>
            </a:r>
            <a:r>
              <a:rPr lang="ka-GE" sz="2500" dirty="0" smtClean="0"/>
              <a:t>სისტემების </a:t>
            </a:r>
            <a:r>
              <a:rPr lang="en-US" sz="2500" dirty="0" smtClean="0"/>
              <a:t> </a:t>
            </a:r>
            <a:r>
              <a:rPr lang="ka-GE" sz="2500" dirty="0" smtClean="0"/>
              <a:t> ჰომეოსტაზზე!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r>
              <a:rPr lang="ka-GE" sz="2800" dirty="0" smtClean="0"/>
              <a:t>  ამის  გამო  პაციენტი (ახლობლებიც)  გაკვირვებუ-ლია   და  შეშინებულიც: თუკი  მისი  ჩვეული  წნევა  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130</a:t>
            </a:r>
            <a:r>
              <a:rPr lang="ka-GE" sz="2800" b="1" dirty="0" smtClean="0">
                <a:latin typeface="Sylfaen" pitchFamily="18" charset="0"/>
              </a:rPr>
              <a:t>/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80  </a:t>
            </a:r>
            <a:r>
              <a:rPr lang="ka-GE" sz="2800" dirty="0" smtClean="0"/>
              <a:t>იყო</a:t>
            </a:r>
            <a:r>
              <a:rPr lang="ka-GE" sz="2800" dirty="0" smtClean="0">
                <a:latin typeface="Sylfaen" pitchFamily="18" charset="0"/>
              </a:rPr>
              <a:t>,</a:t>
            </a:r>
            <a:r>
              <a:rPr lang="ka-GE" sz="2800" dirty="0" smtClean="0"/>
              <a:t>  მოციმციმე  არიტმიის  პაროქსიზმის  დროს  ფიქსირდება  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160</a:t>
            </a:r>
            <a:r>
              <a:rPr lang="ka-GE" sz="2800" b="1" dirty="0" smtClean="0">
                <a:latin typeface="Sylfaen" pitchFamily="18" charset="0"/>
              </a:rPr>
              <a:t>/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50</a:t>
            </a:r>
            <a:r>
              <a:rPr lang="ka-GE" sz="2800" dirty="0" smtClean="0">
                <a:latin typeface="Sylfaen" pitchFamily="18" charset="0"/>
              </a:rPr>
              <a:t>   ან  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170</a:t>
            </a:r>
            <a:r>
              <a:rPr lang="ka-GE" sz="2800" b="1" dirty="0" smtClean="0">
                <a:latin typeface="Sylfaen" pitchFamily="18" charset="0"/>
              </a:rPr>
              <a:t>/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40</a:t>
            </a:r>
            <a:r>
              <a:rPr lang="ka-GE" sz="2800" dirty="0" smtClean="0">
                <a:latin typeface="Sylfaen" pitchFamily="18" charset="0"/>
              </a:rPr>
              <a:t>    </a:t>
            </a:r>
            <a:r>
              <a:rPr lang="ka-GE" sz="2800" dirty="0" smtClean="0"/>
              <a:t>და ა.შ. </a:t>
            </a:r>
          </a:p>
          <a:p>
            <a:r>
              <a:rPr lang="ka-GE" sz="2800" dirty="0" smtClean="0"/>
              <a:t> ზოგჯერ  გამოუცდელი   ექიმიც   კი  იბნევა:  იგი თვლის, რომ   პაციენტის   ჩივილები   არტერიული  წნევის  ცვლილებებთანაა  დაკავშირებული; </a:t>
            </a:r>
          </a:p>
          <a:p>
            <a:r>
              <a:rPr lang="ka-GE" sz="3000" dirty="0" smtClean="0"/>
              <a:t> </a:t>
            </a:r>
            <a:r>
              <a:rPr lang="ka-GE" sz="3000" b="1" dirty="0" smtClean="0">
                <a:solidFill>
                  <a:srgbClr val="0000FF"/>
                </a:solidFill>
              </a:rPr>
              <a:t>სინამდვილეში   მიზეზი   არიტმიაში  იმალება!</a:t>
            </a:r>
          </a:p>
          <a:p>
            <a:r>
              <a:rPr lang="ka-GE" sz="2800" dirty="0" smtClean="0"/>
              <a:t>მიღებულია  </a:t>
            </a:r>
            <a:r>
              <a:rPr lang="ka-GE" sz="2800" i="1" dirty="0" smtClean="0"/>
              <a:t>(და  სტუდენტებსაც  ასე  ვასწავლით!!!),  </a:t>
            </a:r>
            <a:r>
              <a:rPr lang="ka-GE" sz="2800" dirty="0" smtClean="0"/>
              <a:t>რომ  ასეთ პირობებში  </a:t>
            </a:r>
            <a:r>
              <a:rPr lang="ka-GE" sz="2800" b="1" dirty="0" smtClean="0">
                <a:solidFill>
                  <a:srgbClr val="FF0000"/>
                </a:solidFill>
              </a:rPr>
              <a:t>აწ</a:t>
            </a:r>
            <a:r>
              <a:rPr lang="ka-GE" sz="2800" dirty="0" smtClean="0"/>
              <a:t>  </a:t>
            </a:r>
            <a:r>
              <a:rPr lang="ka-GE" sz="2800" b="1" dirty="0" smtClean="0"/>
              <a:t>მრავალჯერ </a:t>
            </a:r>
            <a:r>
              <a:rPr lang="ka-GE" sz="2800" dirty="0" smtClean="0"/>
              <a:t>(</a:t>
            </a:r>
            <a:r>
              <a:rPr lang="ka-GE" sz="2800" dirty="0" smtClean="0">
                <a:latin typeface="Sylfaen" pitchFamily="18" charset="0"/>
              </a:rPr>
              <a:t>3-4-</a:t>
            </a:r>
            <a:r>
              <a:rPr lang="ka-GE" sz="2600" dirty="0" smtClean="0"/>
              <a:t>ჯერ მაინც</a:t>
            </a:r>
            <a:r>
              <a:rPr lang="ka-GE" sz="2800" dirty="0" smtClean="0"/>
              <a:t>)</a:t>
            </a:r>
            <a:r>
              <a:rPr lang="ka-GE" sz="2800" b="1" dirty="0" smtClean="0"/>
              <a:t>  </a:t>
            </a:r>
            <a:r>
              <a:rPr lang="ka-GE" sz="2800" dirty="0" smtClean="0"/>
              <a:t>უნდა  გავზომოთ და  </a:t>
            </a:r>
            <a:r>
              <a:rPr lang="ka-GE" sz="2800" b="1" dirty="0" smtClean="0">
                <a:solidFill>
                  <a:srgbClr val="FF0000"/>
                </a:solidFill>
              </a:rPr>
              <a:t>საშუალო   არითმეტიკული  </a:t>
            </a:r>
            <a:r>
              <a:rPr lang="ka-GE" sz="2800" dirty="0" smtClean="0"/>
              <a:t>გამოვიანგარიშოთ,  თუმცა   ასეთი   მიდგომა  არც  </a:t>
            </a:r>
            <a:r>
              <a:rPr lang="ka-GE" sz="2800" b="1" dirty="0" smtClean="0"/>
              <a:t>საკმარისად  ზუსტია </a:t>
            </a:r>
            <a:r>
              <a:rPr lang="ka-GE" sz="2800" dirty="0" smtClean="0"/>
              <a:t>(</a:t>
            </a:r>
            <a:r>
              <a:rPr lang="ka-GE" sz="2800" b="1" dirty="0" smtClean="0"/>
              <a:t>ალბათობის  </a:t>
            </a:r>
            <a:r>
              <a:rPr lang="ka-GE" sz="2800" dirty="0" smtClean="0"/>
              <a:t>თეორიას  ეყრდ-ნობა) და, თანაც,  ავადმყოფის  აფორიაქებას  იწვევს</a:t>
            </a:r>
            <a:r>
              <a:rPr lang="ka-GE" sz="2800" b="1" dirty="0" smtClean="0"/>
              <a:t>!</a:t>
            </a:r>
            <a:endParaRPr lang="ka-GE" sz="2800" dirty="0" smtClean="0"/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480720"/>
          </a:xfrm>
        </p:spPr>
        <p:txBody>
          <a:bodyPr>
            <a:normAutofit/>
          </a:bodyPr>
          <a:lstStyle/>
          <a:p>
            <a:r>
              <a:rPr lang="ka-GE" sz="2800" dirty="0" smtClean="0"/>
              <a:t>ამ  საკითხის  ხანგრძლივმა  შესწავლამ  დამარწმუნა, რომ  </a:t>
            </a:r>
            <a:r>
              <a:rPr lang="ka-GE" sz="2800" dirty="0" smtClean="0">
                <a:solidFill>
                  <a:srgbClr val="FF0000"/>
                </a:solidFill>
                <a:latin typeface="Sylfaen" pitchFamily="18" charset="0"/>
              </a:rPr>
              <a:t>3-4</a:t>
            </a:r>
            <a:r>
              <a:rPr lang="ka-GE" sz="2800" dirty="0" smtClean="0"/>
              <a:t>-ჯერადი  გაზომვაც  კი  ხშირად  არარეალურ ციფრებს  იძლევა. </a:t>
            </a:r>
          </a:p>
          <a:p>
            <a:r>
              <a:rPr lang="ka-GE" sz="2800" dirty="0" smtClean="0"/>
              <a:t> სრულიად  საკმარისია  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2</a:t>
            </a:r>
            <a:r>
              <a:rPr lang="ka-GE" sz="2800" dirty="0" smtClean="0"/>
              <a:t>-ჯერ  გაზომვა  და  </a:t>
            </a:r>
            <a:r>
              <a:rPr lang="ka-GE" sz="2800" b="1" dirty="0" smtClean="0"/>
              <a:t>პირველ   ფაზად</a:t>
            </a:r>
            <a:r>
              <a:rPr lang="ka-GE" sz="2800" i="1" dirty="0" smtClean="0"/>
              <a:t>,  </a:t>
            </a:r>
            <a:r>
              <a:rPr lang="ka-GE" sz="2800" dirty="0" smtClean="0"/>
              <a:t>ანუ</a:t>
            </a:r>
            <a:r>
              <a:rPr lang="ka-GE" sz="2800" i="1" dirty="0" smtClean="0"/>
              <a:t>   </a:t>
            </a:r>
            <a:r>
              <a:rPr lang="ka-GE" sz="3000" b="1" dirty="0" smtClean="0">
                <a:solidFill>
                  <a:srgbClr val="FF0000"/>
                </a:solidFill>
              </a:rPr>
              <a:t>სისტოლურ   წნევად</a:t>
            </a:r>
            <a:r>
              <a:rPr lang="ka-GE" sz="3000" i="1" dirty="0" smtClean="0">
                <a:solidFill>
                  <a:srgbClr val="FF0000"/>
                </a:solidFill>
              </a:rPr>
              <a:t>  </a:t>
            </a:r>
            <a:r>
              <a:rPr lang="ka-GE" sz="3000" dirty="0" smtClean="0"/>
              <a:t>უნდა</a:t>
            </a:r>
            <a:r>
              <a:rPr lang="ka-GE" sz="3000" i="1" dirty="0" smtClean="0">
                <a:solidFill>
                  <a:srgbClr val="FF0000"/>
                </a:solidFill>
              </a:rPr>
              <a:t>  </a:t>
            </a:r>
            <a:r>
              <a:rPr lang="ka-GE" sz="2800" dirty="0" smtClean="0"/>
              <a:t>ჩავთვა-ლოთ</a:t>
            </a:r>
            <a:r>
              <a:rPr lang="ka-GE" sz="2800" i="1" dirty="0" smtClean="0"/>
              <a:t>  </a:t>
            </a:r>
            <a:r>
              <a:rPr lang="ka-GE" sz="2800" dirty="0" smtClean="0"/>
              <a:t>მომენტი,  როდესაც   </a:t>
            </a:r>
            <a:r>
              <a:rPr lang="ka-GE" sz="2800" b="1" dirty="0" smtClean="0"/>
              <a:t>კოროტკოვის  ტონების</a:t>
            </a:r>
            <a:r>
              <a:rPr lang="ka-GE" sz="2800" dirty="0" smtClean="0"/>
              <a:t>  სიხშირე  </a:t>
            </a:r>
            <a:r>
              <a:rPr lang="ka-GE" sz="3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გულისცემის  სიხშირეს  </a:t>
            </a:r>
            <a:r>
              <a:rPr lang="ka-G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გაუტოლდება</a:t>
            </a:r>
            <a:r>
              <a:rPr lang="ka-GE" sz="2800" dirty="0" smtClean="0"/>
              <a:t>!</a:t>
            </a:r>
          </a:p>
          <a:p>
            <a:r>
              <a:rPr lang="ka-GE" sz="2800" dirty="0" smtClean="0"/>
              <a:t>      რაც  შეეხება  </a:t>
            </a:r>
            <a:r>
              <a:rPr lang="ka-GE" sz="3000" b="1" dirty="0" smtClean="0">
                <a:solidFill>
                  <a:srgbClr val="0000FF"/>
                </a:solidFill>
              </a:rPr>
              <a:t>დიასტოლურ</a:t>
            </a:r>
            <a:r>
              <a:rPr lang="ka-GE" sz="3000" dirty="0" smtClean="0">
                <a:solidFill>
                  <a:srgbClr val="0000FF"/>
                </a:solidFill>
              </a:rPr>
              <a:t>   </a:t>
            </a:r>
            <a:r>
              <a:rPr lang="ka-GE" sz="3000" b="1" dirty="0" smtClean="0">
                <a:solidFill>
                  <a:srgbClr val="0000FF"/>
                </a:solidFill>
              </a:rPr>
              <a:t>წნევას</a:t>
            </a:r>
            <a:r>
              <a:rPr lang="ka-GE" sz="2800" b="1" dirty="0" smtClean="0"/>
              <a:t>: </a:t>
            </a:r>
            <a:r>
              <a:rPr lang="ka-GE" sz="2800" dirty="0" smtClean="0"/>
              <a:t> </a:t>
            </a:r>
          </a:p>
          <a:p>
            <a:pPr>
              <a:buNone/>
            </a:pPr>
            <a:r>
              <a:rPr lang="ka-GE" sz="2800" dirty="0" smtClean="0"/>
              <a:t>        ვინაიდან   </a:t>
            </a:r>
            <a:r>
              <a:rPr lang="ka-GE" sz="2800" b="1" dirty="0" smtClean="0"/>
              <a:t>ერთეული   ტონები   </a:t>
            </a:r>
            <a:r>
              <a:rPr lang="ka-GE" sz="2800" dirty="0" smtClean="0"/>
              <a:t>გვესმის  რეალურ  დიასტოლურ  წნევაზე  </a:t>
            </a:r>
            <a:r>
              <a:rPr lang="ka-GE" sz="2800" b="1" dirty="0" smtClean="0"/>
              <a:t>გაცილებით  ქვემოთ</a:t>
            </a:r>
            <a:r>
              <a:rPr lang="ka-GE" sz="2800" b="1" i="1" dirty="0" smtClean="0"/>
              <a:t>,  </a:t>
            </a:r>
            <a:r>
              <a:rPr lang="ka-GE" sz="2800" dirty="0" smtClean="0"/>
              <a:t>უნდა დავაფიქსიროთ   მომენტი,  როდესაც</a:t>
            </a:r>
            <a:r>
              <a:rPr lang="ka-GE" sz="2800" dirty="0" smtClean="0">
                <a:solidFill>
                  <a:srgbClr val="0000FF"/>
                </a:solidFill>
              </a:rPr>
              <a:t>   </a:t>
            </a:r>
            <a:r>
              <a:rPr lang="ka-GE" sz="2800" b="1" dirty="0" smtClean="0">
                <a:solidFill>
                  <a:srgbClr val="0000FF"/>
                </a:solidFill>
              </a:rPr>
              <a:t>ტონების  </a:t>
            </a:r>
            <a:r>
              <a:rPr lang="ka-GE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უმრავლესობა  გაქრება</a:t>
            </a:r>
            <a:r>
              <a:rPr lang="ka-GE" sz="3000" dirty="0" smtClean="0"/>
              <a:t>,</a:t>
            </a:r>
            <a:r>
              <a:rPr lang="ka-GE" sz="3000" b="1" dirty="0" smtClean="0">
                <a:solidFill>
                  <a:srgbClr val="0070C0"/>
                </a:solidFill>
              </a:rPr>
              <a:t>  </a:t>
            </a:r>
            <a:r>
              <a:rPr lang="ka-GE" sz="2800" dirty="0" smtClean="0"/>
              <a:t>ხოლო  ერთეული  ტონები  უნდა  უგულებელვყოთ!  </a:t>
            </a:r>
            <a:endParaRPr lang="ru-RU" sz="2800" dirty="0" smtClean="0"/>
          </a:p>
          <a:p>
            <a:endParaRPr lang="ka-GE" sz="2800" dirty="0" smtClean="0"/>
          </a:p>
          <a:p>
            <a:endParaRPr lang="ka-GE" sz="2800" i="1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>
                <a:tint val="80000"/>
                <a:satMod val="300000"/>
                <a:alpha val="94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520279"/>
          </a:xfrm>
        </p:spPr>
        <p:txBody>
          <a:bodyPr>
            <a:normAutofit fontScale="90000"/>
          </a:bodyPr>
          <a:lstStyle/>
          <a:p>
            <a:r>
              <a:rPr lang="ka-GE" sz="53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თეთრი  ხალათის </a:t>
            </a:r>
            <a:r>
              <a:rPr lang="ka-GE" sz="4900" dirty="0" smtClean="0"/>
              <a:t>(</a:t>
            </a:r>
            <a:r>
              <a:rPr lang="ka-GE" sz="4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ოფისური</a:t>
            </a:r>
            <a:r>
              <a:rPr lang="ka-GE" sz="4900" dirty="0" smtClean="0"/>
              <a:t>)</a:t>
            </a:r>
            <a:r>
              <a:rPr lang="ka-GE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53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ჰიპერტენზია </a:t>
            </a:r>
            <a:r>
              <a:rPr lang="ka-GE" dirty="0" smtClean="0">
                <a:solidFill>
                  <a:srgbClr val="FF33CC"/>
                </a:solidFill>
              </a:rPr>
              <a:t/>
            </a:r>
            <a:br>
              <a:rPr lang="ka-GE" dirty="0" smtClean="0">
                <a:solidFill>
                  <a:srgbClr val="FF33CC"/>
                </a:solidFill>
              </a:rPr>
            </a:b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a-GE" sz="4000" b="1" dirty="0" smtClean="0">
                <a:solidFill>
                  <a:srgbClr val="0000FF"/>
                </a:solidFill>
                <a:latin typeface="Sylfaen" pitchFamily="18" charset="0"/>
              </a:rPr>
              <a:t>White   Coat  Hypertension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672"/>
            <a:ext cx="8496944" cy="6381328"/>
          </a:xfrm>
        </p:spPr>
        <p:txBody>
          <a:bodyPr>
            <a:normAutofit/>
          </a:bodyPr>
          <a:lstStyle/>
          <a:p>
            <a:r>
              <a:rPr lang="ka-GE" dirty="0" smtClean="0"/>
              <a:t>ეს  ტერმინი  საკმაოდ  გავრცელებულ  მოვლენას  ასახავს – </a:t>
            </a:r>
            <a:r>
              <a:rPr lang="ka-GE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ექიმთან  ვიზიტის</a:t>
            </a:r>
            <a:r>
              <a:rPr lang="ka-G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დროს</a:t>
            </a:r>
            <a:r>
              <a:rPr lang="ka-GE" dirty="0" smtClean="0"/>
              <a:t>   პაციენტს  შედარებით   </a:t>
            </a:r>
            <a:r>
              <a:rPr lang="ka-GE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მაღალი  არტერიული   წნევა</a:t>
            </a:r>
            <a:r>
              <a:rPr lang="ka-GE" dirty="0" smtClean="0"/>
              <a:t>   უფიქსირდება. </a:t>
            </a:r>
          </a:p>
          <a:p>
            <a:pPr>
              <a:buNone/>
            </a:pPr>
            <a:endParaRPr lang="ka-GE" dirty="0" smtClean="0"/>
          </a:p>
          <a:p>
            <a:r>
              <a:rPr lang="ka-GE" dirty="0" smtClean="0">
                <a:solidFill>
                  <a:srgbClr val="FF33CC"/>
                </a:solidFill>
              </a:rPr>
              <a:t> </a:t>
            </a:r>
            <a:r>
              <a:rPr lang="ka-GE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ოფისური  ჰიპერტენზია</a:t>
            </a:r>
            <a:r>
              <a:rPr lang="ka-GE" b="1" dirty="0" smtClean="0"/>
              <a:t>,  </a:t>
            </a:r>
            <a:r>
              <a:rPr lang="ka-GE" dirty="0" smtClean="0"/>
              <a:t>ჩვეულებრივ,  განიხილება, როგორც  </a:t>
            </a:r>
            <a:r>
              <a:rPr lang="ka-GE" b="1" dirty="0" smtClean="0">
                <a:solidFill>
                  <a:srgbClr val="0000FF"/>
                </a:solidFill>
              </a:rPr>
              <a:t>ხელშემშლელი  მოვლენა</a:t>
            </a:r>
            <a:r>
              <a:rPr lang="ka-GE" b="1" dirty="0" smtClean="0"/>
              <a:t>,  </a:t>
            </a:r>
            <a:r>
              <a:rPr lang="ka-GE" dirty="0" smtClean="0"/>
              <a:t>რომელიც  </a:t>
            </a:r>
            <a:r>
              <a:rPr lang="ka-GE" b="1" dirty="0" smtClean="0"/>
              <a:t>ჰიპერდიაგნოსტიკის</a:t>
            </a:r>
            <a:r>
              <a:rPr lang="ka-GE" dirty="0" smtClean="0"/>
              <a:t>  და</a:t>
            </a:r>
            <a:r>
              <a:rPr lang="ka-GE" b="1" dirty="0" smtClean="0"/>
              <a:t>  </a:t>
            </a:r>
            <a:r>
              <a:rPr lang="ka-GE" b="1" i="1" dirty="0" smtClean="0"/>
              <a:t>არაადექვატური   მკურნალობის  </a:t>
            </a:r>
            <a:r>
              <a:rPr lang="ka-GE" i="1" dirty="0" smtClean="0"/>
              <a:t>მიზეზი  შეიძლება  გახდეს.</a:t>
            </a:r>
            <a:endParaRPr lang="ru-RU" i="1" dirty="0" smtClean="0"/>
          </a:p>
          <a:p>
            <a:pPr>
              <a:buNone/>
            </a:pP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021288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N.B</a:t>
            </a:r>
            <a:r>
              <a:rPr lang="en-US" sz="3200" b="1" i="1" dirty="0" smtClean="0">
                <a:solidFill>
                  <a:srgbClr val="FF0000"/>
                </a:solidFill>
                <a:latin typeface="Sylfaen" pitchFamily="18" charset="0"/>
              </a:rPr>
              <a:t>.</a:t>
            </a:r>
            <a:r>
              <a:rPr lang="en-US" sz="3200" i="1" dirty="0" smtClean="0">
                <a:latin typeface="Sylfaen" pitchFamily="18" charset="0"/>
              </a:rPr>
              <a:t>  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Adequate</a:t>
            </a:r>
            <a:r>
              <a:rPr lang="ka-GE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i="1" dirty="0" smtClean="0">
                <a:latin typeface="Sylfaen" pitchFamily="18" charset="0"/>
              </a:rPr>
              <a:t>−</a:t>
            </a:r>
            <a:r>
              <a:rPr lang="en-US" sz="3200" i="1" dirty="0" smtClean="0">
                <a:latin typeface="Sylfaen" pitchFamily="18" charset="0"/>
              </a:rPr>
              <a:t> </a:t>
            </a:r>
            <a:r>
              <a:rPr lang="ka-GE" sz="3200" i="1" dirty="0" smtClean="0"/>
              <a:t>ინგლ. − </a:t>
            </a:r>
            <a:r>
              <a:rPr lang="ka-GE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შესაფერისი</a:t>
            </a:r>
            <a:r>
              <a:rPr lang="en-US" sz="3200" i="1" dirty="0" smtClean="0"/>
              <a:t>!</a:t>
            </a:r>
            <a:endParaRPr lang="ka-GE" sz="3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8964488" cy="6048672"/>
          </a:xfrm>
        </p:spPr>
        <p:txBody>
          <a:bodyPr>
            <a:normAutofit/>
          </a:bodyPr>
          <a:lstStyle/>
          <a:p>
            <a:r>
              <a:rPr lang="ka-GE" dirty="0" smtClean="0"/>
              <a:t>ამასთან  დაკავშირებით,  საჭიროდ  მიმაჩნია  აღვნიშნო, რომ  </a:t>
            </a:r>
            <a:r>
              <a:rPr lang="ka-GE" b="1" dirty="0" smtClean="0">
                <a:solidFill>
                  <a:srgbClr val="FF33CC"/>
                </a:solidFill>
              </a:rPr>
              <a:t>არტერიული წნევის</a:t>
            </a:r>
            <a:r>
              <a:rPr lang="ka-GE" dirty="0" smtClean="0">
                <a:solidFill>
                  <a:srgbClr val="FF33CC"/>
                </a:solidFill>
              </a:rPr>
              <a:t>  </a:t>
            </a:r>
            <a:r>
              <a:rPr lang="ka-GE" dirty="0" smtClean="0"/>
              <a:t>(</a:t>
            </a:r>
            <a:r>
              <a:rPr lang="ka-GE" b="1" dirty="0" smtClean="0">
                <a:solidFill>
                  <a:srgbClr val="FF0000"/>
                </a:solidFill>
              </a:rPr>
              <a:t>აწ</a:t>
            </a:r>
            <a:r>
              <a:rPr lang="ka-GE" dirty="0" smtClean="0"/>
              <a:t>) გაზომვის  </a:t>
            </a:r>
            <a:r>
              <a:rPr lang="ka-GE" b="1" dirty="0" smtClean="0"/>
              <a:t>მეთოდიკაში   პრინციპული  კორექტივის   </a:t>
            </a:r>
            <a:r>
              <a:rPr lang="ka-GE" dirty="0" smtClean="0"/>
              <a:t>შეტანაა  საჭირო !</a:t>
            </a:r>
          </a:p>
          <a:p>
            <a:pPr>
              <a:buNone/>
            </a:pPr>
            <a:endParaRPr lang="ka-GE" dirty="0" smtClean="0"/>
          </a:p>
          <a:p>
            <a:r>
              <a:rPr lang="ka-GE" b="1" dirty="0" smtClean="0">
                <a:latin typeface="Sylfaen" pitchFamily="18" charset="0"/>
              </a:rPr>
              <a:t>   სახელდობრ:  მიღებულია </a:t>
            </a:r>
            <a:r>
              <a:rPr lang="ka-GE" sz="3000" i="1" dirty="0" smtClean="0">
                <a:latin typeface="Sylfaen" pitchFamily="18" charset="0"/>
              </a:rPr>
              <a:t>(და სტუდენტებ-საც ასე  ვასწავლით!),  </a:t>
            </a:r>
            <a:r>
              <a:rPr lang="ka-GE" dirty="0" smtClean="0">
                <a:latin typeface="Sylfaen" pitchFamily="18" charset="0"/>
              </a:rPr>
              <a:t>რომ </a:t>
            </a:r>
            <a:r>
              <a:rPr lang="ka-GE" b="1" dirty="0" smtClean="0">
                <a:solidFill>
                  <a:srgbClr val="FF0000"/>
                </a:solidFill>
                <a:latin typeface="Sylfaen" pitchFamily="18" charset="0"/>
              </a:rPr>
              <a:t>აწ</a:t>
            </a:r>
            <a:r>
              <a:rPr lang="ka-GE" dirty="0" smtClean="0">
                <a:latin typeface="Sylfaen" pitchFamily="18" charset="0"/>
              </a:rPr>
              <a:t>-ის   </a:t>
            </a:r>
            <a:r>
              <a:rPr lang="ka-GE" b="1" dirty="0" smtClean="0">
                <a:latin typeface="Sylfaen" pitchFamily="18" charset="0"/>
              </a:rPr>
              <a:t>2</a:t>
            </a:r>
            <a:r>
              <a:rPr lang="ka-GE" dirty="0" smtClean="0">
                <a:latin typeface="Sylfaen" pitchFamily="18" charset="0"/>
              </a:rPr>
              <a:t>-ჯერადი  გაზომვის  შედეგად თუკი  განსხვავება </a:t>
            </a:r>
            <a:r>
              <a:rPr lang="en-US" b="1" dirty="0" smtClean="0">
                <a:solidFill>
                  <a:srgbClr val="FF0000"/>
                </a:solidFill>
                <a:latin typeface="Sylfaen" pitchFamily="18" charset="0"/>
              </a:rPr>
              <a:t>5</a:t>
            </a:r>
            <a:r>
              <a:rPr lang="en-US" b="1" dirty="0" smtClean="0">
                <a:latin typeface="Sylfaen" pitchFamily="18" charset="0"/>
              </a:rPr>
              <a:t> </a:t>
            </a:r>
            <a:r>
              <a:rPr lang="ka-GE" sz="2800" dirty="0" smtClean="0">
                <a:latin typeface="Sylfaen" pitchFamily="18" charset="0"/>
              </a:rPr>
              <a:t>მმ</a:t>
            </a:r>
            <a:r>
              <a:rPr lang="ka-GE" dirty="0" smtClean="0">
                <a:latin typeface="Sylfaen" pitchFamily="18" charset="0"/>
              </a:rPr>
              <a:t>-ს  </a:t>
            </a:r>
            <a:r>
              <a:rPr lang="ka-GE" b="1" dirty="0" smtClean="0">
                <a:latin typeface="Sylfaen" pitchFamily="18" charset="0"/>
              </a:rPr>
              <a:t>აღემატება</a:t>
            </a:r>
            <a:r>
              <a:rPr lang="en-US" dirty="0" smtClean="0">
                <a:latin typeface="Sylfaen" pitchFamily="18" charset="0"/>
              </a:rPr>
              <a:t>, </a:t>
            </a:r>
            <a:r>
              <a:rPr lang="ka-GE" b="1" dirty="0" smtClean="0">
                <a:latin typeface="Sylfaen" pitchFamily="18" charset="0"/>
              </a:rPr>
              <a:t> </a:t>
            </a:r>
            <a:r>
              <a:rPr lang="ka-GE" i="1" dirty="0" smtClean="0">
                <a:latin typeface="Sylfaen" pitchFamily="18" charset="0"/>
              </a:rPr>
              <a:t>წნევა   </a:t>
            </a:r>
            <a:r>
              <a:rPr lang="ka-GE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მესამედ   </a:t>
            </a:r>
            <a:r>
              <a:rPr lang="ka-GE" dirty="0" smtClean="0">
                <a:latin typeface="Sylfaen" pitchFamily="18" charset="0"/>
              </a:rPr>
              <a:t>უნდა   გავზო-მოთ  და  </a:t>
            </a:r>
            <a:r>
              <a:rPr lang="ka-GE" b="1" dirty="0" smtClean="0">
                <a:latin typeface="Sylfaen" pitchFamily="18" charset="0"/>
              </a:rPr>
              <a:t>საშუალო   არითმეტიკული (?!)  </a:t>
            </a:r>
            <a:r>
              <a:rPr lang="ka-GE" dirty="0" smtClean="0">
                <a:latin typeface="Sylfaen" pitchFamily="18" charset="0"/>
              </a:rPr>
              <a:t>გამოვთვალოთ.  </a:t>
            </a:r>
            <a:endParaRPr lang="ru-RU" dirty="0" smtClean="0">
              <a:latin typeface="Sylfaen" pitchFamily="18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264696"/>
          </a:xfrm>
        </p:spPr>
        <p:txBody>
          <a:bodyPr>
            <a:normAutofit/>
          </a:bodyPr>
          <a:lstStyle/>
          <a:p>
            <a:pPr lvl="0"/>
            <a:r>
              <a:rPr lang="ka-GE" dirty="0" smtClean="0"/>
              <a:t>       ვფიქრობ,  რომ  ასეთ  მიდგომას</a:t>
            </a:r>
          </a:p>
          <a:p>
            <a:pPr lvl="0">
              <a:buNone/>
            </a:pPr>
            <a:r>
              <a:rPr lang="ka-GE" dirty="0" smtClean="0"/>
              <a:t>           ლოგიკური  დასაბუთება  აკლია:</a:t>
            </a:r>
          </a:p>
          <a:p>
            <a:pPr lvl="0">
              <a:buNone/>
            </a:pPr>
            <a:endParaRPr lang="ru-RU" sz="3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a-GE" sz="3000" dirty="0" smtClean="0"/>
              <a:t>        მართლაც,  თუკი  </a:t>
            </a:r>
            <a:r>
              <a:rPr lang="ka-GE" sz="3000" b="1" dirty="0" smtClean="0">
                <a:solidFill>
                  <a:srgbClr val="FF0000"/>
                </a:solidFill>
              </a:rPr>
              <a:t>წნევის  </a:t>
            </a:r>
            <a:r>
              <a:rPr lang="ka-GE" sz="3000" dirty="0" smtClean="0"/>
              <a:t>გაზომვის  ყველა  წესს  დავიცავთ,  </a:t>
            </a:r>
            <a:r>
              <a:rPr lang="ka-GE" sz="3000" b="1" dirty="0" smtClean="0">
                <a:solidFill>
                  <a:srgbClr val="0000FF"/>
                </a:solidFill>
              </a:rPr>
              <a:t>ჭეშმარიტ   მაჩვენებლად</a:t>
            </a:r>
            <a:r>
              <a:rPr lang="ka-GE" sz="3000" dirty="0" smtClean="0">
                <a:solidFill>
                  <a:srgbClr val="0000FF"/>
                </a:solidFill>
              </a:rPr>
              <a:t>  </a:t>
            </a:r>
            <a:r>
              <a:rPr lang="ka-GE" sz="3000" b="1" dirty="0" smtClean="0"/>
              <a:t>უნდა   ჩავთვალოთ   </a:t>
            </a:r>
            <a:r>
              <a:rPr lang="ka-GE" b="1" dirty="0" smtClean="0">
                <a:solidFill>
                  <a:srgbClr val="FF0000"/>
                </a:solidFill>
              </a:rPr>
              <a:t>მინიმალური</a:t>
            </a:r>
            <a:r>
              <a:rPr lang="ka-GE" sz="3000" b="1" dirty="0" smtClean="0">
                <a:solidFill>
                  <a:srgbClr val="FF0000"/>
                </a:solidFill>
              </a:rPr>
              <a:t> </a:t>
            </a:r>
            <a:r>
              <a:rPr lang="ka-GE" sz="3000" dirty="0" smtClean="0"/>
              <a:t>(!)</a:t>
            </a:r>
            <a:r>
              <a:rPr lang="ka-GE" sz="3000" b="1" dirty="0" smtClean="0"/>
              <a:t>  ციფრები,   </a:t>
            </a:r>
            <a:r>
              <a:rPr lang="ka-GE" sz="3000" dirty="0" smtClean="0"/>
              <a:t>ვინაიდან  პაციენტის  ხასიათის თავისებურებებით  გამოწვეული  წნევის  ცვალებადობა (“</a:t>
            </a:r>
            <a:r>
              <a:rPr lang="ka-GE" sz="3000" b="1" dirty="0" smtClean="0">
                <a:solidFill>
                  <a:srgbClr val="FF0000"/>
                </a:solidFill>
              </a:rPr>
              <a:t>თეთრი  ხალათის</a:t>
            </a:r>
            <a:r>
              <a:rPr lang="ka-GE" sz="3000" dirty="0" smtClean="0"/>
              <a:t>” ფენომენი)  </a:t>
            </a:r>
            <a:r>
              <a:rPr lang="ka-GE" sz="3000" i="1" dirty="0" smtClean="0"/>
              <a:t>ყოველთვის  </a:t>
            </a:r>
            <a:r>
              <a:rPr lang="ka-GE" sz="3000" b="1" i="1" dirty="0" smtClean="0"/>
              <a:t>მომატებისკენაა  მიმართული </a:t>
            </a:r>
            <a:r>
              <a:rPr lang="ka-GE" sz="3000" i="1" dirty="0" smtClean="0"/>
              <a:t>   </a:t>
            </a:r>
            <a:r>
              <a:rPr lang="ka-GE" sz="3000" dirty="0" smtClean="0"/>
              <a:t>და   არსებობს   უამრავი  ფაქტორი,  რომელიც  ამას  განაპირობებს!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8892480" cy="6525344"/>
          </a:xfrm>
        </p:spPr>
        <p:txBody>
          <a:bodyPr>
            <a:normAutofit/>
          </a:bodyPr>
          <a:lstStyle/>
          <a:p>
            <a:pPr lvl="0"/>
            <a:r>
              <a:rPr lang="ka-GE" sz="3000" b="1" dirty="0" smtClean="0">
                <a:solidFill>
                  <a:srgbClr val="FF33CC"/>
                </a:solidFill>
              </a:rPr>
              <a:t> </a:t>
            </a:r>
            <a:r>
              <a:rPr lang="ka-GE" sz="3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თხჰ</a:t>
            </a:r>
            <a:r>
              <a:rPr lang="ka-GE" sz="3000" b="1" dirty="0" smtClean="0"/>
              <a:t>-</a:t>
            </a:r>
            <a:r>
              <a:rPr lang="ka-GE" sz="3000" dirty="0" smtClean="0"/>
              <a:t>ის</a:t>
            </a:r>
            <a:r>
              <a:rPr lang="ka-GE" sz="3000" b="1" dirty="0" smtClean="0"/>
              <a:t>  </a:t>
            </a:r>
            <a:r>
              <a:rPr lang="ka-GE" sz="3000" dirty="0" smtClean="0"/>
              <a:t>გამოვლენას</a:t>
            </a:r>
            <a:r>
              <a:rPr lang="ka-GE" sz="3000" b="1" dirty="0" smtClean="0"/>
              <a:t>  </a:t>
            </a:r>
            <a:r>
              <a:rPr lang="ka-GE" sz="3000" dirty="0" smtClean="0"/>
              <a:t>სერიოზული  პრაქტი-  კული  მნიშვნელობა  აქვს, ვინაიდან,  თუკი </a:t>
            </a:r>
            <a:r>
              <a:rPr lang="ka-GE" sz="3000" b="1" i="1" dirty="0" smtClean="0"/>
              <a:t>წნევის   აწევას</a:t>
            </a:r>
            <a:r>
              <a:rPr lang="ka-GE" sz="3000" i="1" dirty="0" smtClean="0"/>
              <a:t>   </a:t>
            </a:r>
            <a:r>
              <a:rPr lang="ka-GE" sz="3000" b="1" dirty="0" smtClean="0">
                <a:solidFill>
                  <a:srgbClr val="0000FF"/>
                </a:solidFill>
              </a:rPr>
              <a:t>ექიმთან   ვიზიტი   იწვევს</a:t>
            </a:r>
            <a:r>
              <a:rPr lang="ka-GE" sz="3000" dirty="0" smtClean="0"/>
              <a:t>,    ცხადია, რომ დღის  განმავლობაში  ამ  პაციენტს  არტერიული ჰიპერტენზიის ეპიზოდებისთვის  გაცილებით  სერიოზული  </a:t>
            </a:r>
            <a:r>
              <a:rPr lang="ka-GE" sz="3000" b="1" i="1" dirty="0" smtClean="0">
                <a:solidFill>
                  <a:srgbClr val="FF0000"/>
                </a:solidFill>
              </a:rPr>
              <a:t>მიზეზები    </a:t>
            </a:r>
            <a:r>
              <a:rPr lang="ka-GE" sz="3000" dirty="0" smtClean="0"/>
              <a:t>ექნება!</a:t>
            </a:r>
          </a:p>
          <a:p>
            <a:pPr lvl="0"/>
            <a:endParaRPr lang="ka-GE" sz="3000" dirty="0" smtClean="0"/>
          </a:p>
          <a:p>
            <a:r>
              <a:rPr lang="ka-GE" sz="3000" dirty="0" smtClean="0">
                <a:latin typeface="Sylfaen" pitchFamily="18" charset="0"/>
              </a:rPr>
              <a:t> ცხოველისგან  განსხვავებით, ცივილიზებული  </a:t>
            </a:r>
            <a:r>
              <a:rPr lang="ka-GE" sz="3000" b="1" dirty="0" smtClean="0">
                <a:latin typeface="Sylfaen" pitchFamily="18" charset="0"/>
              </a:rPr>
              <a:t>ადამიანი   </a:t>
            </a:r>
            <a:r>
              <a:rPr lang="ka-GE" sz="3000" b="1" dirty="0" smtClean="0">
                <a:solidFill>
                  <a:srgbClr val="FF0000"/>
                </a:solidFill>
                <a:latin typeface="Sylfaen" pitchFamily="18" charset="0"/>
              </a:rPr>
              <a:t>სტრესს</a:t>
            </a:r>
            <a:r>
              <a:rPr lang="ka-GE" sz="3000" b="1" dirty="0" smtClean="0">
                <a:latin typeface="Sylfaen" pitchFamily="18" charset="0"/>
              </a:rPr>
              <a:t>,  </a:t>
            </a:r>
            <a:r>
              <a:rPr lang="ka-GE" sz="3000" b="1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ka-GE" sz="3000" b="1" dirty="0" smtClean="0">
                <a:latin typeface="Sylfaen" pitchFamily="18" charset="0"/>
              </a:rPr>
              <a:t>სიმპატოადრენალურ  აქტივაციას </a:t>
            </a:r>
            <a:r>
              <a:rPr lang="ka-GE" sz="3000" dirty="0" smtClean="0">
                <a:latin typeface="Sylfaen" pitchFamily="18" charset="0"/>
              </a:rPr>
              <a:t>  და  წუთმოცულობის   გაზრდას   </a:t>
            </a:r>
            <a:r>
              <a:rPr lang="ka-G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არ  პასუხობს   </a:t>
            </a:r>
            <a:r>
              <a:rPr lang="ka-GE" sz="3000" b="1" dirty="0" smtClean="0">
                <a:latin typeface="Sylfaen" pitchFamily="18" charset="0"/>
              </a:rPr>
              <a:t>ფიზიკური  დატვირთვით </a:t>
            </a:r>
            <a:r>
              <a:rPr lang="ka-GE" sz="3000" dirty="0" smtClean="0">
                <a:latin typeface="Sylfaen" pitchFamily="18" charset="0"/>
              </a:rPr>
              <a:t> –  </a:t>
            </a:r>
            <a:r>
              <a:rPr lang="ka-GE" sz="3000" b="1" dirty="0" smtClean="0">
                <a:solidFill>
                  <a:srgbClr val="0000FF"/>
                </a:solidFill>
                <a:latin typeface="Sylfaen" pitchFamily="18" charset="0"/>
              </a:rPr>
              <a:t>გაქცევით</a:t>
            </a:r>
            <a:r>
              <a:rPr lang="ka-GE" sz="3000" b="1" dirty="0" smtClean="0">
                <a:solidFill>
                  <a:srgbClr val="0070C0"/>
                </a:solidFill>
                <a:latin typeface="Sylfaen" pitchFamily="18" charset="0"/>
              </a:rPr>
              <a:t>  </a:t>
            </a:r>
            <a:r>
              <a:rPr lang="ka-GE" sz="3000" dirty="0" smtClean="0">
                <a:latin typeface="Sylfaen" pitchFamily="18" charset="0"/>
              </a:rPr>
              <a:t>ან</a:t>
            </a:r>
            <a:r>
              <a:rPr lang="ka-GE" sz="3000" b="1" dirty="0" smtClean="0">
                <a:solidFill>
                  <a:srgbClr val="0070C0"/>
                </a:solidFill>
                <a:latin typeface="Sylfaen" pitchFamily="18" charset="0"/>
              </a:rPr>
              <a:t>  </a:t>
            </a:r>
            <a:r>
              <a:rPr lang="ka-GE" sz="3000" b="1" dirty="0" smtClean="0">
                <a:solidFill>
                  <a:srgbClr val="0000FF"/>
                </a:solidFill>
                <a:latin typeface="Sylfaen" pitchFamily="18" charset="0"/>
              </a:rPr>
              <a:t>ბრძოლით</a:t>
            </a:r>
            <a:r>
              <a:rPr lang="ka-GE" sz="3000" b="1" dirty="0" smtClean="0">
                <a:solidFill>
                  <a:srgbClr val="0070C0"/>
                </a:solidFill>
                <a:latin typeface="Sylfaen" pitchFamily="18" charset="0"/>
              </a:rPr>
              <a:t> </a:t>
            </a:r>
            <a:r>
              <a:rPr lang="ka-GE" sz="3000" b="1" dirty="0" smtClean="0">
                <a:latin typeface="Sylfaen" pitchFamily="18" charset="0"/>
              </a:rPr>
              <a:t>!</a:t>
            </a:r>
            <a:r>
              <a:rPr lang="ka-GE" sz="3000" b="1" dirty="0" smtClean="0">
                <a:solidFill>
                  <a:srgbClr val="00B0F0"/>
                </a:solidFill>
                <a:latin typeface="Sylfaen" pitchFamily="18" charset="0"/>
              </a:rPr>
              <a:t> </a:t>
            </a:r>
            <a:r>
              <a:rPr lang="ka-GE" sz="3000" dirty="0" smtClean="0">
                <a:solidFill>
                  <a:srgbClr val="00B0F0"/>
                </a:solidFill>
                <a:latin typeface="Sylfaen" pitchFamily="18" charset="0"/>
              </a:rPr>
              <a:t> </a:t>
            </a:r>
          </a:p>
          <a:p>
            <a:pPr lvl="0">
              <a:buNone/>
            </a:pPr>
            <a:r>
              <a:rPr lang="ka-GE" sz="3000" dirty="0" smtClean="0"/>
              <a:t> </a:t>
            </a:r>
            <a:endParaRPr lang="ru-RU" sz="3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/>
          </a:bodyPr>
          <a:lstStyle/>
          <a:p>
            <a:pPr lvl="0"/>
            <a:r>
              <a:rPr lang="ka-GE" sz="3000" dirty="0" smtClean="0">
                <a:latin typeface="Sylfaen" pitchFamily="18" charset="0"/>
              </a:rPr>
              <a:t>ასეთ  სიტუაციაში   ზედმეტი  პერფუზიისგან  სხეულს </a:t>
            </a:r>
            <a:r>
              <a:rPr lang="ka-GE" sz="3000" b="1" dirty="0" smtClean="0">
                <a:solidFill>
                  <a:srgbClr val="0000FF"/>
                </a:solidFill>
                <a:latin typeface="Sylfaen" pitchFamily="18" charset="0"/>
              </a:rPr>
              <a:t>ბეილისის</a:t>
            </a:r>
            <a:r>
              <a:rPr lang="ka-GE" sz="3000" b="1" dirty="0" smtClean="0">
                <a:solidFill>
                  <a:srgbClr val="00B0F0"/>
                </a:solidFill>
                <a:latin typeface="Sylfaen" pitchFamily="18" charset="0"/>
              </a:rPr>
              <a:t>  </a:t>
            </a:r>
            <a:r>
              <a:rPr lang="ka-GE" sz="3000" dirty="0" smtClean="0">
                <a:latin typeface="Sylfaen" pitchFamily="18" charset="0"/>
              </a:rPr>
              <a:t>აუტორეგულაციის  </a:t>
            </a:r>
            <a:r>
              <a:rPr lang="ka-GE" sz="3000" b="1" dirty="0" smtClean="0">
                <a:latin typeface="Sylfaen" pitchFamily="18" charset="0"/>
              </a:rPr>
              <a:t>რეფ</a:t>
            </a:r>
            <a:r>
              <a:rPr lang="en-US" sz="3000" b="1" dirty="0" smtClean="0">
                <a:latin typeface="Sylfaen" pitchFamily="18" charset="0"/>
              </a:rPr>
              <a:t>-</a:t>
            </a:r>
            <a:r>
              <a:rPr lang="ka-GE" sz="3000" b="1" dirty="0" smtClean="0">
                <a:latin typeface="Sylfaen" pitchFamily="18" charset="0"/>
              </a:rPr>
              <a:t>ლექსი</a:t>
            </a:r>
            <a:r>
              <a:rPr lang="ka-GE" sz="3000" dirty="0" smtClean="0">
                <a:solidFill>
                  <a:srgbClr val="00B0F0"/>
                </a:solidFill>
                <a:latin typeface="Sylfaen" pitchFamily="18" charset="0"/>
              </a:rPr>
              <a:t> </a:t>
            </a:r>
            <a:r>
              <a:rPr lang="ka-GE" sz="3000" dirty="0" smtClean="0">
                <a:latin typeface="Sylfaen" pitchFamily="18" charset="0"/>
              </a:rPr>
              <a:t>იცავს</a:t>
            </a:r>
            <a:r>
              <a:rPr lang="en-US" sz="3000" dirty="0" smtClean="0">
                <a:latin typeface="Sylfaen" pitchFamily="18" charset="0"/>
              </a:rPr>
              <a:t> </a:t>
            </a:r>
            <a:r>
              <a:rPr lang="ka-GE" sz="3000" dirty="0" smtClean="0">
                <a:latin typeface="Sylfaen" pitchFamily="18" charset="0"/>
              </a:rPr>
              <a:t>– ვითარდება </a:t>
            </a:r>
            <a:r>
              <a:rPr lang="ka-GE" sz="3000" b="1" i="1" dirty="0" smtClean="0">
                <a:latin typeface="Sylfaen" pitchFamily="18" charset="0"/>
              </a:rPr>
              <a:t>დიფუზური  არტე-რიოლოსპაზმი ;</a:t>
            </a:r>
          </a:p>
          <a:p>
            <a:pPr lvl="0"/>
            <a:r>
              <a:rPr lang="ka-GE" sz="3000" dirty="0" smtClean="0">
                <a:latin typeface="Sylfaen" pitchFamily="18" charset="0"/>
              </a:rPr>
              <a:t> ცხადია, რომ  ასეთ  ეპიზოდებს  </a:t>
            </a:r>
            <a:r>
              <a:rPr lang="ka-GE" sz="3000" b="1" dirty="0" smtClean="0">
                <a:latin typeface="Sylfaen" pitchFamily="18" charset="0"/>
              </a:rPr>
              <a:t>უფრო  ხშირად   სწორედ   </a:t>
            </a:r>
            <a:r>
              <a:rPr lang="ka-GE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ოფისური   ჰიპერტენზიის   </a:t>
            </a:r>
            <a:r>
              <a:rPr lang="ka-GE" sz="3000" dirty="0" smtClean="0">
                <a:latin typeface="Sylfaen" pitchFamily="18" charset="0"/>
              </a:rPr>
              <a:t>მქონე  პირები   განიცდიან.</a:t>
            </a:r>
            <a:endParaRPr lang="ru-RU" sz="3000" dirty="0" smtClean="0">
              <a:latin typeface="Sylfaen" pitchFamily="18" charset="0"/>
            </a:endParaRPr>
          </a:p>
          <a:p>
            <a:r>
              <a:rPr lang="ka-GE" sz="3000" dirty="0" smtClean="0">
                <a:latin typeface="Sylfaen" pitchFamily="18" charset="0"/>
              </a:rPr>
              <a:t>   ამრიგად,   შეიძლება  ითქვას,  რომ   </a:t>
            </a:r>
            <a:r>
              <a:rPr lang="ka-GE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ოფისური ჰიპერტენზია</a:t>
            </a:r>
            <a:r>
              <a:rPr lang="ka-GE" dirty="0" smtClean="0">
                <a:latin typeface="Sylfaen" pitchFamily="18" charset="0"/>
              </a:rPr>
              <a:t> </a:t>
            </a:r>
            <a:r>
              <a:rPr lang="ka-GE" sz="3000" dirty="0" smtClean="0">
                <a:latin typeface="Sylfaen" pitchFamily="18" charset="0"/>
              </a:rPr>
              <a:t>   </a:t>
            </a:r>
            <a:r>
              <a:rPr lang="ka-GE" b="1" dirty="0" smtClean="0">
                <a:solidFill>
                  <a:srgbClr val="FF0000"/>
                </a:solidFill>
                <a:latin typeface="Sylfaen" pitchFamily="18" charset="0"/>
              </a:rPr>
              <a:t>ესენციური   არტერიული   ჰიპერტენზიის   </a:t>
            </a:r>
            <a:r>
              <a:rPr lang="ka-G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პრედიქტორად,  </a:t>
            </a:r>
            <a:r>
              <a:rPr lang="ka-GE" sz="3000" dirty="0" smtClean="0">
                <a:latin typeface="Sylfaen" pitchFamily="18" charset="0"/>
              </a:rPr>
              <a:t>პროგნოზულ   პარამეტრად   გვევლინება!</a:t>
            </a:r>
            <a:endParaRPr lang="x-none" sz="3000" smtClean="0">
              <a:latin typeface="Sylfaen" pitchFamily="18" charset="0"/>
            </a:endParaRPr>
          </a:p>
          <a:p>
            <a:pPr>
              <a:buNone/>
            </a:pPr>
            <a:endParaRPr lang="ru-RU" sz="3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rmAutofit lnSpcReduction="10000"/>
          </a:bodyPr>
          <a:lstStyle/>
          <a:p>
            <a:r>
              <a:rPr lang="ka-GE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თეთრი  ხალათის  ჰიპერტენზიის  </a:t>
            </a:r>
            <a:r>
              <a:rPr lang="ka-GE" sz="2800" dirty="0" smtClean="0">
                <a:latin typeface="Sylfaen" pitchFamily="18" charset="0"/>
              </a:rPr>
              <a:t>კლინიკურ  მნიშ-ვნელობას  ადასტურებს   </a:t>
            </a:r>
            <a:r>
              <a:rPr lang="ka-GE" sz="2800" b="1" dirty="0" smtClean="0">
                <a:latin typeface="Sylfaen" pitchFamily="18" charset="0"/>
              </a:rPr>
              <a:t>იაპონური</a:t>
            </a:r>
            <a:r>
              <a:rPr lang="ka-GE" sz="2800" dirty="0" smtClean="0">
                <a:latin typeface="Sylfaen" pitchFamily="18" charset="0"/>
              </a:rPr>
              <a:t>   გამოკვლევა,  რომელშიც   8-წლიანი   დაკვირვების   შემდეგ </a:t>
            </a:r>
            <a:r>
              <a:rPr lang="ka-GE" sz="2800" b="1" dirty="0" smtClean="0">
                <a:latin typeface="Sylfaen" pitchFamily="18" charset="0"/>
              </a:rPr>
              <a:t>სტა-ბილური  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 ჰიპერტენზია  </a:t>
            </a:r>
            <a:r>
              <a:rPr lang="ka-GE" sz="2800" dirty="0" smtClean="0">
                <a:latin typeface="Sylfaen" pitchFamily="18" charset="0"/>
              </a:rPr>
              <a:t>ამ </a:t>
            </a:r>
            <a:r>
              <a:rPr lang="ka-GE" sz="2800" b="1" dirty="0" smtClean="0">
                <a:latin typeface="Sylfaen" pitchFamily="18" charset="0"/>
              </a:rPr>
              <a:t>კონტინგენტის  </a:t>
            </a:r>
            <a:r>
              <a:rPr lang="ka-GE" sz="3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47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ka-GE" sz="2800" dirty="0" smtClean="0">
                <a:latin typeface="Sylfaen" pitchFamily="18" charset="0"/>
              </a:rPr>
              <a:t>%-ს (!)</a:t>
            </a:r>
            <a:r>
              <a:rPr lang="ka-GE" sz="2800" b="1" dirty="0" smtClean="0">
                <a:latin typeface="Sylfaen" pitchFamily="18" charset="0"/>
              </a:rPr>
              <a:t>  </a:t>
            </a:r>
            <a:r>
              <a:rPr lang="ka-GE" sz="2800" dirty="0" smtClean="0">
                <a:latin typeface="Sylfaen" pitchFamily="18" charset="0"/>
              </a:rPr>
              <a:t>ჩამოუყალიბდა,</a:t>
            </a:r>
            <a:r>
              <a:rPr lang="ka-GE" sz="2800" dirty="0" smtClean="0">
                <a:solidFill>
                  <a:srgbClr val="FF0000"/>
                </a:solidFill>
                <a:latin typeface="Sylfaen" pitchFamily="18" charset="0"/>
              </a:rPr>
              <a:t>   </a:t>
            </a:r>
            <a:r>
              <a:rPr lang="ka-GE" sz="2800" dirty="0" smtClean="0">
                <a:latin typeface="Sylfaen" pitchFamily="18" charset="0"/>
              </a:rPr>
              <a:t>მაშინ  როცა  დანარჩენ  პოპულა-ციაში –  </a:t>
            </a:r>
            <a:r>
              <a:rPr lang="ka-GE" sz="2800" b="1" dirty="0" smtClean="0">
                <a:latin typeface="Sylfaen" pitchFamily="18" charset="0"/>
              </a:rPr>
              <a:t>მხოლოდ  </a:t>
            </a:r>
            <a:r>
              <a:rPr lang="ka-GE" sz="3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22</a:t>
            </a:r>
            <a:r>
              <a:rPr lang="ka-GE" sz="3000" b="1" dirty="0" smtClean="0">
                <a:solidFill>
                  <a:srgbClr val="00B0F0"/>
                </a:solidFill>
                <a:latin typeface="Sylfaen" pitchFamily="18" charset="0"/>
              </a:rPr>
              <a:t> </a:t>
            </a:r>
            <a:r>
              <a:rPr lang="ka-GE" sz="2800" dirty="0" smtClean="0">
                <a:latin typeface="Sylfaen" pitchFamily="18" charset="0"/>
              </a:rPr>
              <a:t>%-ს!</a:t>
            </a:r>
            <a:r>
              <a:rPr lang="ka-GE" sz="2800" i="1" dirty="0" smtClean="0">
                <a:latin typeface="Sylfaen" pitchFamily="18" charset="0"/>
              </a:rPr>
              <a:t> </a:t>
            </a:r>
            <a:endParaRPr lang="ru-RU" sz="2800" dirty="0" smtClean="0">
              <a:latin typeface="Sylfaen" pitchFamily="18" charset="0"/>
            </a:endParaRPr>
          </a:p>
          <a:p>
            <a:pPr>
              <a:buNone/>
            </a:pPr>
            <a:r>
              <a:rPr lang="ka-GE" sz="2400" i="1" dirty="0" smtClean="0">
                <a:latin typeface="Sylfaen" pitchFamily="18" charset="0"/>
              </a:rPr>
              <a:t>                              ( Arch. </a:t>
            </a:r>
            <a:r>
              <a:rPr lang="en-US" sz="2400" i="1" dirty="0" smtClean="0">
                <a:latin typeface="Sylfaen" pitchFamily="18" charset="0"/>
              </a:rPr>
              <a:t>Intern. Med. </a:t>
            </a:r>
            <a:r>
              <a:rPr lang="ka-GE" sz="2400" i="1" dirty="0" smtClean="0">
                <a:latin typeface="Sylfaen" pitchFamily="18" charset="0"/>
              </a:rPr>
              <a:t>2005 Jul 11;165(13):1541-6).</a:t>
            </a:r>
            <a:r>
              <a:rPr lang="ka-GE" sz="2400" dirty="0" smtClean="0">
                <a:latin typeface="Sylfaen" pitchFamily="18" charset="0"/>
              </a:rPr>
              <a:t>  </a:t>
            </a:r>
          </a:p>
          <a:p>
            <a:pPr>
              <a:buNone/>
            </a:pPr>
            <a:endParaRPr lang="ru-RU" sz="2000" dirty="0" smtClean="0">
              <a:latin typeface="Sylfaen" pitchFamily="18" charset="0"/>
            </a:endParaRPr>
          </a:p>
          <a:p>
            <a:r>
              <a:rPr lang="ka-GE" dirty="0" smtClean="0"/>
              <a:t>   </a:t>
            </a:r>
            <a:r>
              <a:rPr lang="ka-GE" sz="2900" dirty="0" smtClean="0">
                <a:latin typeface="Sylfaen" pitchFamily="18" charset="0"/>
              </a:rPr>
              <a:t>უფრო  მასიურმა და  ხანგრძლივმა (</a:t>
            </a:r>
            <a:r>
              <a:rPr lang="ka-GE" sz="2900" b="1" dirty="0" smtClean="0">
                <a:latin typeface="Sylfaen" pitchFamily="18" charset="0"/>
              </a:rPr>
              <a:t>16 </a:t>
            </a:r>
            <a:r>
              <a:rPr lang="ka-GE" sz="2900" dirty="0" smtClean="0">
                <a:latin typeface="Sylfaen" pitchFamily="18" charset="0"/>
              </a:rPr>
              <a:t>წლის) დაკვირვებამ   </a:t>
            </a:r>
            <a:r>
              <a:rPr lang="ka-GE" sz="2900" b="1" dirty="0" smtClean="0">
                <a:latin typeface="Sylfaen" pitchFamily="18" charset="0"/>
              </a:rPr>
              <a:t>იტალიაშიც   </a:t>
            </a:r>
            <a:r>
              <a:rPr lang="ka-GE" sz="2900" dirty="0" smtClean="0">
                <a:latin typeface="Sylfaen" pitchFamily="18" charset="0"/>
              </a:rPr>
              <a:t>მსგავსი   ტენდენცია გამოავლინა  –</a:t>
            </a:r>
            <a:r>
              <a:rPr lang="ka-GE" sz="2900" b="1" i="1" dirty="0" smtClean="0">
                <a:latin typeface="Sylfaen" pitchFamily="18" charset="0"/>
              </a:rPr>
              <a:t> “</a:t>
            </a:r>
            <a:r>
              <a:rPr lang="ka-GE" sz="2900" b="1" dirty="0" smtClean="0">
                <a:solidFill>
                  <a:srgbClr val="FF33CC"/>
                </a:solidFill>
                <a:latin typeface="Sylfaen" pitchFamily="18" charset="0"/>
              </a:rPr>
              <a:t>თეთრი   ხალათის   ჰიპერტონი-კებში</a:t>
            </a:r>
            <a:r>
              <a:rPr lang="ka-GE" sz="2900" b="1" dirty="0" smtClean="0">
                <a:latin typeface="Sylfaen" pitchFamily="18" charset="0"/>
              </a:rPr>
              <a:t>”</a:t>
            </a:r>
            <a:r>
              <a:rPr lang="ka-GE" sz="2900" b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ka-GE" sz="2900" i="1" dirty="0" smtClean="0">
                <a:latin typeface="Sylfaen" pitchFamily="18" charset="0"/>
              </a:rPr>
              <a:t>გულ-სისხლძარღვთა   პათოლოგიით  </a:t>
            </a:r>
            <a:r>
              <a:rPr lang="ka-GE" sz="2900" b="1" dirty="0" smtClean="0">
                <a:latin typeface="Sylfaen" pitchFamily="18" charset="0"/>
              </a:rPr>
              <a:t>სიკვდილიანობა </a:t>
            </a:r>
            <a:r>
              <a:rPr lang="ka-GE" sz="2900" b="1" dirty="0" smtClean="0">
                <a:solidFill>
                  <a:srgbClr val="00B0F0"/>
                </a:solidFill>
                <a:latin typeface="Sylfaen" pitchFamily="18" charset="0"/>
              </a:rPr>
              <a:t>  </a:t>
            </a:r>
            <a:r>
              <a:rPr lang="ka-GE" sz="2900" b="1" dirty="0" smtClean="0">
                <a:solidFill>
                  <a:srgbClr val="FF0000"/>
                </a:solidFill>
                <a:latin typeface="Sylfaen" pitchFamily="18" charset="0"/>
              </a:rPr>
              <a:t>ორჯერ   უფრო   მაღალი  </a:t>
            </a:r>
            <a:r>
              <a:rPr lang="ka-GE" sz="2900" dirty="0" smtClean="0">
                <a:latin typeface="Sylfaen" pitchFamily="18" charset="0"/>
              </a:rPr>
              <a:t>იყო,  ვიდრე  </a:t>
            </a:r>
            <a:r>
              <a:rPr lang="ka-GE" sz="2900" b="1" dirty="0" smtClean="0">
                <a:solidFill>
                  <a:srgbClr val="0000FF"/>
                </a:solidFill>
                <a:latin typeface="Sylfaen" pitchFamily="18" charset="0"/>
              </a:rPr>
              <a:t>სტაბილურ   ნორმოტონიკებში </a:t>
            </a:r>
            <a:r>
              <a:rPr lang="ka-GE" sz="2900" b="1" dirty="0" smtClean="0">
                <a:latin typeface="Sylfaen" pitchFamily="18" charset="0"/>
              </a:rPr>
              <a:t>!    </a:t>
            </a:r>
          </a:p>
          <a:p>
            <a:pPr>
              <a:buNone/>
            </a:pPr>
            <a:r>
              <a:rPr lang="ka-GE" sz="2400" b="1" i="1" dirty="0" smtClean="0">
                <a:latin typeface="Sylfaen" pitchFamily="18" charset="0"/>
              </a:rPr>
              <a:t>                                                </a:t>
            </a:r>
            <a:r>
              <a:rPr lang="ka-GE" sz="2400" i="1" dirty="0" smtClean="0">
                <a:latin typeface="Sylfaen" pitchFamily="18" charset="0"/>
              </a:rPr>
              <a:t>(Hypertension   2013;62:168-174) </a:t>
            </a:r>
            <a:endParaRPr lang="ru-RU" sz="24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b="1" dirty="0" smtClean="0"/>
              <a:t>                      </a:t>
            </a:r>
            <a:r>
              <a:rPr lang="ka-GE" sz="3500" b="1" i="1" dirty="0" smtClean="0"/>
              <a:t>პრაქტიკული   დასკვნები</a:t>
            </a:r>
            <a:r>
              <a:rPr lang="ka-GE" sz="3500" i="1" dirty="0" smtClean="0"/>
              <a:t>: </a:t>
            </a:r>
            <a:endParaRPr lang="ru-RU" sz="3500" dirty="0" smtClean="0"/>
          </a:p>
          <a:p>
            <a:pPr>
              <a:buNone/>
            </a:pPr>
            <a:r>
              <a:rPr lang="ka-GE" dirty="0" smtClean="0"/>
              <a:t>   </a:t>
            </a:r>
            <a:r>
              <a:rPr lang="ka-GE" sz="2900" b="1" dirty="0" smtClean="0">
                <a:latin typeface="Sylfaen" pitchFamily="18" charset="0"/>
              </a:rPr>
              <a:t>1</a:t>
            </a:r>
            <a:r>
              <a:rPr lang="ka-GE" sz="2900" dirty="0" smtClean="0">
                <a:latin typeface="Sylfaen" pitchFamily="18" charset="0"/>
              </a:rPr>
              <a:t>. “</a:t>
            </a:r>
            <a:r>
              <a:rPr lang="ka-GE" sz="2900" b="1" dirty="0" smtClean="0">
                <a:solidFill>
                  <a:srgbClr val="FF33CC"/>
                </a:solidFill>
                <a:latin typeface="Sylfaen" pitchFamily="18" charset="0"/>
              </a:rPr>
              <a:t>თეთრი  ხალათის ჰიპერტენზიის</a:t>
            </a:r>
            <a:r>
              <a:rPr lang="ka-GE" sz="2900" b="1" dirty="0" smtClean="0">
                <a:latin typeface="Sylfaen" pitchFamily="18" charset="0"/>
              </a:rPr>
              <a:t>”</a:t>
            </a:r>
            <a:r>
              <a:rPr lang="ka-GE" sz="2900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ka-GE" sz="2900" dirty="0" smtClean="0">
                <a:latin typeface="Sylfaen" pitchFamily="18" charset="0"/>
              </a:rPr>
              <a:t>გამოვლენა </a:t>
            </a:r>
            <a:r>
              <a:rPr lang="ka-GE" sz="2900" b="1" dirty="0" smtClean="0">
                <a:solidFill>
                  <a:srgbClr val="FF0000"/>
                </a:solidFill>
                <a:latin typeface="Sylfaen" pitchFamily="18" charset="0"/>
              </a:rPr>
              <a:t>ესენციური  არტერიული  ჰიპერტენზიისადმი  </a:t>
            </a:r>
            <a:r>
              <a:rPr lang="ka-GE" sz="2900" b="1" dirty="0" smtClean="0">
                <a:solidFill>
                  <a:srgbClr val="0000FF"/>
                </a:solidFill>
                <a:latin typeface="Sylfaen" pitchFamily="18" charset="0"/>
              </a:rPr>
              <a:t>მიდრეკილების</a:t>
            </a:r>
            <a:r>
              <a:rPr lang="ka-GE" sz="2900" dirty="0" smtClean="0">
                <a:latin typeface="Sylfaen" pitchFamily="18" charset="0"/>
              </a:rPr>
              <a:t>  გამოვლენას ნიშნავს, და იგი </a:t>
            </a:r>
            <a:r>
              <a:rPr lang="ka-GE" sz="2900" b="1" dirty="0" smtClean="0">
                <a:latin typeface="Sylfaen" pitchFamily="18" charset="0"/>
              </a:rPr>
              <a:t>პირ-ველადი   </a:t>
            </a:r>
            <a:r>
              <a:rPr lang="ka-GE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პრევენციისთვის </a:t>
            </a:r>
            <a:r>
              <a:rPr lang="ka-GE" sz="2900" b="1" dirty="0" smtClean="0">
                <a:latin typeface="Sylfaen" pitchFamily="18" charset="0"/>
              </a:rPr>
              <a:t>  </a:t>
            </a:r>
            <a:r>
              <a:rPr lang="ka-GE" sz="2900" dirty="0" smtClean="0">
                <a:latin typeface="Sylfaen" pitchFamily="18" charset="0"/>
              </a:rPr>
              <a:t>უნდა  გამოვიყენოთ; </a:t>
            </a:r>
            <a:endParaRPr lang="ru-RU" sz="2900" dirty="0" smtClean="0">
              <a:latin typeface="Sylfaen" pitchFamily="18" charset="0"/>
            </a:endParaRPr>
          </a:p>
          <a:p>
            <a:pPr>
              <a:buNone/>
            </a:pPr>
            <a:r>
              <a:rPr lang="ka-GE" sz="2900" b="1" i="1" dirty="0" smtClean="0">
                <a:latin typeface="Sylfaen" pitchFamily="18" charset="0"/>
              </a:rPr>
              <a:t>    </a:t>
            </a:r>
            <a:r>
              <a:rPr lang="ka-GE" sz="2900" b="1" dirty="0" smtClean="0">
                <a:latin typeface="Sylfaen" pitchFamily="18" charset="0"/>
              </a:rPr>
              <a:t>2</a:t>
            </a:r>
            <a:r>
              <a:rPr lang="ka-GE" sz="2900" dirty="0" smtClean="0">
                <a:latin typeface="Sylfaen" pitchFamily="18" charset="0"/>
              </a:rPr>
              <a:t>.</a:t>
            </a:r>
            <a:r>
              <a:rPr lang="ka-GE" sz="2900" i="1" dirty="0" smtClean="0">
                <a:latin typeface="Sylfaen" pitchFamily="18" charset="0"/>
              </a:rPr>
              <a:t>  </a:t>
            </a:r>
            <a:r>
              <a:rPr lang="ka-GE" sz="2900" dirty="0" smtClean="0">
                <a:latin typeface="Sylfaen" pitchFamily="18" charset="0"/>
              </a:rPr>
              <a:t> ვინაიდან  </a:t>
            </a:r>
            <a:r>
              <a:rPr lang="ka-GE" sz="2900" b="1" dirty="0" smtClean="0">
                <a:solidFill>
                  <a:srgbClr val="FF33CC"/>
                </a:solidFill>
                <a:latin typeface="Sylfaen" pitchFamily="18" charset="0"/>
              </a:rPr>
              <a:t>თხჰ</a:t>
            </a:r>
            <a:r>
              <a:rPr lang="ka-GE" sz="2900" b="1" dirty="0" smtClean="0">
                <a:latin typeface="Sylfaen" pitchFamily="18" charset="0"/>
              </a:rPr>
              <a:t>-</a:t>
            </a:r>
            <a:r>
              <a:rPr lang="ka-GE" sz="2900" dirty="0" smtClean="0">
                <a:latin typeface="Sylfaen" pitchFamily="18" charset="0"/>
              </a:rPr>
              <a:t>ის</a:t>
            </a:r>
            <a:r>
              <a:rPr lang="ka-GE" sz="2900" b="1" dirty="0" smtClean="0">
                <a:latin typeface="Sylfaen" pitchFamily="18" charset="0"/>
              </a:rPr>
              <a:t>  სიხშირე  ასაკთან  ერთად   მატულობს  </a:t>
            </a:r>
            <a:r>
              <a:rPr lang="ka-GE" sz="2900" dirty="0" smtClean="0">
                <a:latin typeface="Sylfaen" pitchFamily="18" charset="0"/>
              </a:rPr>
              <a:t>(</a:t>
            </a:r>
            <a:r>
              <a:rPr lang="ka-GE" sz="2900" b="1" dirty="0" smtClean="0">
                <a:solidFill>
                  <a:srgbClr val="FF0000"/>
                </a:solidFill>
                <a:latin typeface="Sylfaen" pitchFamily="18" charset="0"/>
              </a:rPr>
              <a:t>42</a:t>
            </a:r>
            <a:r>
              <a:rPr lang="ka-GE" sz="2900" dirty="0" smtClean="0">
                <a:latin typeface="Sylfaen" pitchFamily="18" charset="0"/>
              </a:rPr>
              <a:t>%-ს აღწევს),  </a:t>
            </a:r>
            <a:r>
              <a:rPr lang="ka-GE" sz="2900" b="1" dirty="0" smtClean="0">
                <a:latin typeface="Sylfaen" pitchFamily="18" charset="0"/>
              </a:rPr>
              <a:t>მოხუცებში   </a:t>
            </a:r>
            <a:r>
              <a:rPr lang="ka-GE" sz="2900" dirty="0" smtClean="0">
                <a:latin typeface="Sylfaen" pitchFamily="18" charset="0"/>
              </a:rPr>
              <a:t>იგი</a:t>
            </a:r>
            <a:r>
              <a:rPr lang="ka-GE" sz="2900" i="1" dirty="0" smtClean="0">
                <a:latin typeface="Sylfaen" pitchFamily="18" charset="0"/>
              </a:rPr>
              <a:t>  კარდიოვასკულარული  გართულებების</a:t>
            </a:r>
            <a:r>
              <a:rPr lang="ka-GE" sz="2900" dirty="0" smtClean="0">
                <a:latin typeface="Sylfaen" pitchFamily="18" charset="0"/>
              </a:rPr>
              <a:t>  </a:t>
            </a:r>
            <a:r>
              <a:rPr lang="ka-GE" sz="2900" b="1" i="1" dirty="0" smtClean="0">
                <a:solidFill>
                  <a:srgbClr val="0000FF"/>
                </a:solidFill>
                <a:latin typeface="Sylfaen" pitchFamily="18" charset="0"/>
              </a:rPr>
              <a:t>დამა-ტებით </a:t>
            </a:r>
            <a:r>
              <a:rPr lang="ka-GE" sz="2900" b="1" dirty="0" smtClean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ka-GE" sz="2900" b="1" i="1" dirty="0" smtClean="0">
                <a:solidFill>
                  <a:srgbClr val="0000FF"/>
                </a:solidFill>
                <a:latin typeface="Sylfaen" pitchFamily="18" charset="0"/>
              </a:rPr>
              <a:t>რისკფაქტორად  </a:t>
            </a:r>
            <a:r>
              <a:rPr lang="ka-GE" sz="2900" b="1" i="1" dirty="0" smtClean="0">
                <a:latin typeface="Sylfaen" pitchFamily="18" charset="0"/>
              </a:rPr>
              <a:t> </a:t>
            </a:r>
            <a:r>
              <a:rPr lang="ka-GE" sz="2900" dirty="0" smtClean="0">
                <a:latin typeface="Sylfaen" pitchFamily="18" charset="0"/>
              </a:rPr>
              <a:t>გვევლინება.</a:t>
            </a:r>
            <a:endParaRPr lang="ru-RU" sz="2900" dirty="0" smtClean="0">
              <a:latin typeface="Sylfaen" pitchFamily="18" charset="0"/>
            </a:endParaRPr>
          </a:p>
          <a:p>
            <a:pPr>
              <a:buNone/>
            </a:pPr>
            <a:r>
              <a:rPr lang="ka-GE" sz="2900" b="1" i="1" dirty="0" smtClean="0">
                <a:latin typeface="Sylfaen" pitchFamily="18" charset="0"/>
              </a:rPr>
              <a:t>    </a:t>
            </a:r>
            <a:r>
              <a:rPr lang="ka-GE" sz="2900" b="1" dirty="0" smtClean="0">
                <a:latin typeface="Sylfaen" pitchFamily="18" charset="0"/>
              </a:rPr>
              <a:t>3</a:t>
            </a:r>
            <a:r>
              <a:rPr lang="ka-GE" sz="2900" dirty="0" smtClean="0">
                <a:latin typeface="Sylfaen" pitchFamily="18" charset="0"/>
              </a:rPr>
              <a:t>.  მეორე  მხრივ</a:t>
            </a:r>
            <a:r>
              <a:rPr lang="ka-GE" sz="2900" i="1" dirty="0" smtClean="0">
                <a:latin typeface="Sylfaen" pitchFamily="18" charset="0"/>
              </a:rPr>
              <a:t>, </a:t>
            </a:r>
            <a:r>
              <a:rPr lang="ka-GE" sz="2900" b="1" dirty="0" smtClean="0">
                <a:solidFill>
                  <a:srgbClr val="FF33CC"/>
                </a:solidFill>
                <a:latin typeface="Sylfaen" pitchFamily="18" charset="0"/>
              </a:rPr>
              <a:t>თხჰ</a:t>
            </a:r>
            <a:r>
              <a:rPr lang="ka-GE" sz="2900" b="1" dirty="0" smtClean="0">
                <a:latin typeface="Sylfaen" pitchFamily="18" charset="0"/>
              </a:rPr>
              <a:t>-</a:t>
            </a:r>
            <a:r>
              <a:rPr lang="ka-GE" sz="2900" dirty="0" smtClean="0">
                <a:latin typeface="Sylfaen" pitchFamily="18" charset="0"/>
              </a:rPr>
              <a:t>ის  გაუთვალისწინებლობა ზედმეტად  </a:t>
            </a:r>
            <a:r>
              <a:rPr lang="ka-GE" sz="2900" b="1" i="1" dirty="0" smtClean="0">
                <a:latin typeface="Sylfaen" pitchFamily="18" charset="0"/>
              </a:rPr>
              <a:t>აქტიური   </a:t>
            </a:r>
            <a:r>
              <a:rPr lang="ka-GE" sz="2900" b="1" i="1" dirty="0" smtClean="0">
                <a:solidFill>
                  <a:srgbClr val="FF0000"/>
                </a:solidFill>
                <a:latin typeface="Sylfaen" pitchFamily="18" charset="0"/>
              </a:rPr>
              <a:t>ჰიპო</a:t>
            </a:r>
            <a:r>
              <a:rPr lang="ka-GE" sz="2900" b="1" i="1" dirty="0" smtClean="0">
                <a:latin typeface="Sylfaen" pitchFamily="18" charset="0"/>
              </a:rPr>
              <a:t>ტენზური   მკურნა-ლობის</a:t>
            </a:r>
            <a:r>
              <a:rPr lang="ka-GE" sz="2900" b="1" dirty="0" smtClean="0">
                <a:solidFill>
                  <a:srgbClr val="FF0000"/>
                </a:solidFill>
                <a:latin typeface="Sylfaen" pitchFamily="18" charset="0"/>
              </a:rPr>
              <a:t>   </a:t>
            </a:r>
            <a:r>
              <a:rPr lang="ka-GE" sz="2900" dirty="0" smtClean="0">
                <a:latin typeface="Sylfaen" pitchFamily="18" charset="0"/>
              </a:rPr>
              <a:t>მიზეზი შეიძლება  გახდეს,</a:t>
            </a:r>
            <a:r>
              <a:rPr lang="ka-GE" sz="2900" b="1" dirty="0" smtClean="0">
                <a:latin typeface="Sylfaen" pitchFamily="18" charset="0"/>
              </a:rPr>
              <a:t>  </a:t>
            </a:r>
            <a:r>
              <a:rPr lang="ka-GE" sz="2900" dirty="0" smtClean="0">
                <a:latin typeface="Sylfaen" pitchFamily="18" charset="0"/>
              </a:rPr>
              <a:t>რაც  ერთობ  </a:t>
            </a:r>
            <a:r>
              <a:rPr lang="ka-GE" sz="2900" b="1" dirty="0" smtClean="0">
                <a:latin typeface="Sylfaen" pitchFamily="18" charset="0"/>
              </a:rPr>
              <a:t>საშიშია   სწორედ   მოხუცებში! </a:t>
            </a:r>
            <a:endParaRPr lang="ru-RU" sz="2900" dirty="0" smtClean="0">
              <a:latin typeface="Sylfae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sz="2400" b="1" dirty="0" smtClean="0">
                <a:solidFill>
                  <a:srgbClr val="E02CBE"/>
                </a:solidFill>
              </a:rPr>
              <a:t>       </a:t>
            </a:r>
            <a:r>
              <a:rPr lang="ka-GE" sz="2500" b="1" dirty="0" smtClean="0">
                <a:solidFill>
                  <a:srgbClr val="E02CBE"/>
                </a:solidFill>
              </a:rPr>
              <a:t>რენინ </a:t>
            </a:r>
            <a:r>
              <a:rPr lang="ka-GE" sz="2500" b="1" dirty="0" smtClean="0"/>
              <a:t>- </a:t>
            </a:r>
            <a:r>
              <a:rPr lang="ka-GE" sz="2500" b="1" dirty="0" smtClean="0">
                <a:solidFill>
                  <a:srgbClr val="FF3399"/>
                </a:solidFill>
              </a:rPr>
              <a:t>ანგიოტენზინ </a:t>
            </a:r>
            <a:r>
              <a:rPr lang="ka-GE" sz="2500" b="1" dirty="0" smtClean="0"/>
              <a:t>- </a:t>
            </a:r>
            <a:r>
              <a:rPr lang="ka-GE" sz="2500" b="1" dirty="0" smtClean="0">
                <a:solidFill>
                  <a:srgbClr val="0000FF"/>
                </a:solidFill>
              </a:rPr>
              <a:t>ალდოსტერონ </a:t>
            </a:r>
            <a:r>
              <a:rPr lang="ka-GE" sz="2500" b="1" dirty="0" smtClean="0"/>
              <a:t>- </a:t>
            </a:r>
            <a:r>
              <a:rPr lang="ka-GE" sz="2500" b="1" dirty="0" smtClean="0">
                <a:solidFill>
                  <a:srgbClr val="0000FF"/>
                </a:solidFill>
              </a:rPr>
              <a:t>ვაზოპრესინული </a:t>
            </a:r>
          </a:p>
          <a:p>
            <a:pPr>
              <a:buNone/>
            </a:pPr>
            <a:r>
              <a:rPr lang="ka-GE" sz="2500" b="1" dirty="0" smtClean="0"/>
              <a:t>        კასკადი </a:t>
            </a:r>
            <a:r>
              <a:rPr lang="en-US" sz="2500" b="1" dirty="0" smtClean="0"/>
              <a:t>  </a:t>
            </a:r>
            <a:r>
              <a:rPr lang="ka-GE" sz="2500" b="1" dirty="0" smtClean="0"/>
              <a:t>და  </a:t>
            </a:r>
            <a:r>
              <a:rPr lang="ka-GE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ატგიოტენზინ  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II</a:t>
            </a:r>
            <a:r>
              <a:rPr lang="ka-GE" sz="2500" dirty="0" smtClean="0"/>
              <a:t>-ის   სამმაგი   ეფექტი: </a:t>
            </a:r>
            <a:endParaRPr lang="en-US" sz="2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>
              <a:buNone/>
            </a:pPr>
            <a:r>
              <a:rPr lang="ka-GE" sz="2500" b="1" dirty="0" smtClean="0"/>
              <a:t>    </a:t>
            </a:r>
            <a:endParaRPr lang="ka-GE" sz="2500" dirty="0" smtClean="0"/>
          </a:p>
          <a:p>
            <a:pPr>
              <a:buNone/>
            </a:pPr>
            <a:endParaRPr lang="ka-GE" sz="2400" b="1" dirty="0" smtClean="0"/>
          </a:p>
        </p:txBody>
      </p:sp>
      <p:pic>
        <p:nvPicPr>
          <p:cNvPr id="2050" name="Picture 2" descr="C:\Users\admin\Desktop\Кардиология-the_renin_angiotensin_system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416824" cy="56166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0" y="4725144"/>
            <a:ext cx="1010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b="1" dirty="0" smtClean="0">
                <a:solidFill>
                  <a:srgbClr val="00B0F0"/>
                </a:solidFill>
              </a:rPr>
              <a:t>რენინი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933056"/>
            <a:ext cx="2018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600" b="1" dirty="0" smtClean="0">
                <a:solidFill>
                  <a:srgbClr val="C00000"/>
                </a:solidFill>
              </a:rPr>
              <a:t>ანგიოტენზინოგენი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212976"/>
            <a:ext cx="160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600" b="1" dirty="0" smtClean="0">
                <a:solidFill>
                  <a:srgbClr val="E02CBE"/>
                </a:solidFill>
              </a:rPr>
              <a:t>ანგიოტენზინ</a:t>
            </a:r>
            <a:r>
              <a:rPr lang="en-US" sz="1600" b="1" dirty="0" smtClean="0">
                <a:solidFill>
                  <a:srgbClr val="E02CBE"/>
                </a:solidFill>
              </a:rPr>
              <a:t> </a:t>
            </a:r>
            <a:r>
              <a:rPr lang="ka-GE" sz="1600" b="1" dirty="0" smtClean="0">
                <a:solidFill>
                  <a:srgbClr val="E02CBE"/>
                </a:solidFill>
              </a:rPr>
              <a:t> </a:t>
            </a:r>
            <a:r>
              <a:rPr lang="en-US" b="1" dirty="0" smtClean="0">
                <a:solidFill>
                  <a:srgbClr val="E02CBE"/>
                </a:solidFill>
              </a:rPr>
              <a:t>I</a:t>
            </a:r>
            <a:endParaRPr lang="en-US" b="1" dirty="0">
              <a:solidFill>
                <a:srgbClr val="E02CB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2420888"/>
            <a:ext cx="769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b="1" dirty="0" smtClean="0">
                <a:solidFill>
                  <a:srgbClr val="FF0000"/>
                </a:solidFill>
              </a:rPr>
              <a:t>ატ </a:t>
            </a:r>
            <a:r>
              <a:rPr lang="en-US" sz="2400" b="1" dirty="0" smtClean="0">
                <a:solidFill>
                  <a:srgbClr val="FF0000"/>
                </a:solidFill>
              </a:rPr>
              <a:t>II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40152" y="4437112"/>
            <a:ext cx="1636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600" b="1" dirty="0" smtClean="0">
                <a:solidFill>
                  <a:srgbClr val="0000FF"/>
                </a:solidFill>
              </a:rPr>
              <a:t>ალდოსტერონი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740352" y="393305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668344" y="2492896"/>
            <a:ext cx="430887" cy="1882888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r>
              <a:rPr lang="ka-GE" sz="1600" b="1" dirty="0" smtClean="0">
                <a:solidFill>
                  <a:srgbClr val="00B050"/>
                </a:solidFill>
              </a:rPr>
              <a:t>ვაზოპრესინი</a:t>
            </a:r>
            <a:r>
              <a:rPr lang="en-US" sz="1600" dirty="0" smtClean="0"/>
              <a:t> </a:t>
            </a:r>
            <a:r>
              <a:rPr lang="ka-GE" sz="1600" dirty="0" smtClean="0"/>
              <a:t>(</a:t>
            </a:r>
            <a:r>
              <a:rPr lang="ka-GE" sz="1600" b="1" dirty="0" smtClean="0"/>
              <a:t>ადჰ</a:t>
            </a:r>
            <a:r>
              <a:rPr lang="ka-GE" sz="1600" dirty="0" smtClean="0"/>
              <a:t>)</a:t>
            </a:r>
            <a:endParaRPr lang="en-US" sz="16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 flipV="1">
            <a:off x="4716016" y="2276872"/>
            <a:ext cx="2736304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6804248" y="5877272"/>
            <a:ext cx="192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Sylfaen" pitchFamily="18" charset="0"/>
              </a:rPr>
              <a:t>Na</a:t>
            </a:r>
            <a:r>
              <a:rPr lang="ka-GE" sz="1600" dirty="0" smtClean="0"/>
              <a:t>-ის და </a:t>
            </a:r>
            <a:r>
              <a:rPr lang="en-US" b="1" dirty="0" smtClean="0">
                <a:latin typeface="Sylfaen" pitchFamily="18" charset="0"/>
              </a:rPr>
              <a:t>H</a:t>
            </a:r>
            <a:r>
              <a:rPr lang="en-US" sz="1050" b="1" dirty="0" smtClean="0">
                <a:latin typeface="Sylfaen" pitchFamily="18" charset="0"/>
              </a:rPr>
              <a:t>2</a:t>
            </a:r>
            <a:r>
              <a:rPr lang="en-US" b="1" dirty="0" smtClean="0">
                <a:latin typeface="Sylfaen" pitchFamily="18" charset="0"/>
              </a:rPr>
              <a:t>0</a:t>
            </a:r>
            <a:r>
              <a:rPr lang="en-US" sz="1600" dirty="0" smtClean="0">
                <a:latin typeface="Sylfaen" pitchFamily="18" charset="0"/>
              </a:rPr>
              <a:t>-</a:t>
            </a:r>
            <a:r>
              <a:rPr lang="ka-GE" sz="1600" dirty="0" smtClean="0">
                <a:latin typeface="Sylfaen" pitchFamily="18" charset="0"/>
              </a:rPr>
              <a:t>ს </a:t>
            </a:r>
          </a:p>
          <a:p>
            <a:r>
              <a:rPr lang="ka-GE" b="1" dirty="0" smtClean="0">
                <a:solidFill>
                  <a:srgbClr val="FF3399"/>
                </a:solidFill>
              </a:rPr>
              <a:t>რეაბსორბცია</a:t>
            </a:r>
            <a:endParaRPr lang="en-US" b="1" dirty="0">
              <a:solidFill>
                <a:srgbClr val="FF3399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308304" y="4293096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Sylfaen" pitchFamily="18" charset="0"/>
              </a:rPr>
              <a:t>Na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36096" y="3933056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 smtClean="0"/>
              <a:t>თზჯ</a:t>
            </a:r>
            <a:endParaRPr lang="en-US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67944" y="3068960"/>
            <a:ext cx="69762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a-GE" sz="2000" b="1" dirty="0" smtClean="0"/>
              <a:t>აგფ</a:t>
            </a:r>
          </a:p>
          <a:p>
            <a:pPr>
              <a:buNone/>
            </a:pPr>
            <a:r>
              <a:rPr lang="ka-GE" dirty="0" smtClean="0"/>
              <a:t>(ამფ)</a:t>
            </a:r>
            <a:endParaRPr lang="en-US" dirty="0"/>
          </a:p>
        </p:txBody>
      </p:sp>
      <p:pic>
        <p:nvPicPr>
          <p:cNvPr id="1026" name="Picture 2" descr="C:\Users\admin\Desktop\spazm-sosudov-golovnogo-mozga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1224136" cy="1145583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755576" y="2276872"/>
            <a:ext cx="2071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ka-GE" sz="1600" b="1" dirty="0" smtClean="0">
                <a:solidFill>
                  <a:srgbClr val="FF0000"/>
                </a:solidFill>
              </a:rPr>
              <a:t>არტერიოლოსპსზმი</a:t>
            </a:r>
          </a:p>
        </p:txBody>
      </p:sp>
      <p:cxnSp>
        <p:nvCxnSpPr>
          <p:cNvPr id="25" name="Прямая со стрелкой 24"/>
          <p:cNvCxnSpPr>
            <a:stCxn id="8" idx="1"/>
          </p:cNvCxnSpPr>
          <p:nvPr/>
        </p:nvCxnSpPr>
        <p:spPr>
          <a:xfrm flipH="1" flipV="1">
            <a:off x="2051720" y="2204864"/>
            <a:ext cx="1728192" cy="446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076056" y="5157192"/>
            <a:ext cx="2335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a-GE" b="1" dirty="0" smtClean="0"/>
              <a:t> ნეფრონების   იშემია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460432" y="1484784"/>
            <a:ext cx="18473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5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499992" y="2708920"/>
            <a:ext cx="172819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4788024" y="2204864"/>
            <a:ext cx="295232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763688" y="2060848"/>
            <a:ext cx="311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1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444208" y="4077072"/>
            <a:ext cx="311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2</a:t>
            </a:r>
            <a:endParaRPr lang="ru-RU" sz="2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524328" y="3501008"/>
            <a:ext cx="311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3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5" grpId="0"/>
      <p:bldP spid="30" grpId="0"/>
      <p:bldP spid="35" grpId="0"/>
      <p:bldP spid="19" grpId="0"/>
      <p:bldP spid="22" grpId="0"/>
      <p:bldP spid="24" grpId="0"/>
      <p:bldP spid="23" grpId="0"/>
      <p:bldP spid="29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624736"/>
          </a:xfrm>
        </p:spPr>
        <p:txBody>
          <a:bodyPr>
            <a:normAutofit/>
          </a:bodyPr>
          <a:lstStyle/>
          <a:p>
            <a:r>
              <a:rPr lang="ka-GE" dirty="0" smtClean="0"/>
              <a:t>ამ  საკითხისადმი ყურადღების  გამახვილება  იმ ფაქტმაც  განაპირობა, რომ  </a:t>
            </a:r>
            <a:r>
              <a:rPr lang="ka-GE" b="1" dirty="0" smtClean="0">
                <a:solidFill>
                  <a:srgbClr val="FF0000"/>
                </a:solidFill>
              </a:rPr>
              <a:t>ესენციური  აჰ</a:t>
            </a:r>
            <a:r>
              <a:rPr lang="ka-GE" dirty="0" smtClean="0"/>
              <a:t>-ის </a:t>
            </a:r>
            <a:r>
              <a:rPr lang="ka-GE" dirty="0" smtClean="0">
                <a:solidFill>
                  <a:srgbClr val="FF0000"/>
                </a:solidFill>
              </a:rPr>
              <a:t>  </a:t>
            </a:r>
            <a:r>
              <a:rPr lang="ka-GE" dirty="0" smtClean="0"/>
              <a:t>ეტიო-პათოგენეზში  და  მკურნალობაში </a:t>
            </a:r>
            <a:r>
              <a:rPr lang="ka-GE" b="1" dirty="0" smtClean="0">
                <a:solidFill>
                  <a:srgbClr val="FF33CC"/>
                </a:solidFill>
              </a:rPr>
              <a:t>პაციენტის</a:t>
            </a:r>
            <a:r>
              <a:rPr lang="ka-GE" dirty="0" smtClean="0">
                <a:solidFill>
                  <a:srgbClr val="0070C0"/>
                </a:solidFill>
              </a:rPr>
              <a:t>   </a:t>
            </a:r>
            <a:r>
              <a:rPr lang="ka-GE" b="1" dirty="0" smtClean="0">
                <a:solidFill>
                  <a:srgbClr val="0000FF"/>
                </a:solidFill>
              </a:rPr>
              <a:t>ხასიათს,  ფსიქოლოგიურ  თავი- სებურებებს  </a:t>
            </a:r>
            <a:r>
              <a:rPr lang="ka-GE" dirty="0" smtClean="0"/>
              <a:t>და  მის  </a:t>
            </a:r>
            <a:r>
              <a:rPr lang="ka-GE" b="1" dirty="0" smtClean="0">
                <a:solidFill>
                  <a:srgbClr val="0000FF"/>
                </a:solidFill>
              </a:rPr>
              <a:t>ემოციურ  სფეროს  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სათანადო  ყურადღება  არ  ეთმობა!</a:t>
            </a:r>
          </a:p>
          <a:p>
            <a:pPr>
              <a:buNone/>
            </a:pPr>
            <a:r>
              <a:rPr lang="ka-GE" sz="3100" dirty="0" smtClean="0"/>
              <a:t>  </a:t>
            </a:r>
          </a:p>
          <a:p>
            <a:r>
              <a:rPr lang="ka-GE" dirty="0" smtClean="0"/>
              <a:t>   თავად  განსაჯეთ  – </a:t>
            </a:r>
            <a:r>
              <a:rPr lang="ka-GE" b="1" dirty="0" smtClean="0">
                <a:solidFill>
                  <a:srgbClr val="FF0000"/>
                </a:solidFill>
              </a:rPr>
              <a:t>აჰ</a:t>
            </a:r>
            <a:r>
              <a:rPr lang="ka-GE" dirty="0" smtClean="0"/>
              <a:t>-ის  რისკფაქტორების  ჩამონათვალში </a:t>
            </a:r>
            <a:r>
              <a:rPr lang="ka-GE" sz="3000" dirty="0" smtClean="0"/>
              <a:t>(ვიკიპედიაში  და  გაიდლაინებ-შიც)  </a:t>
            </a:r>
            <a:r>
              <a:rPr lang="ka-GE" b="1" dirty="0" smtClean="0">
                <a:solidFill>
                  <a:srgbClr val="FF33CC"/>
                </a:solidFill>
              </a:rPr>
              <a:t>ნერვულ</a:t>
            </a:r>
            <a:r>
              <a:rPr lang="ka-GE" b="1" dirty="0" smtClean="0"/>
              <a:t>-</a:t>
            </a:r>
            <a:r>
              <a:rPr lang="ka-GE" b="1" dirty="0" smtClean="0">
                <a:solidFill>
                  <a:srgbClr val="FF33CC"/>
                </a:solidFill>
              </a:rPr>
              <a:t>ფსიქიკური  </a:t>
            </a:r>
            <a:r>
              <a:rPr lang="ka-GE" b="1" dirty="0" smtClean="0"/>
              <a:t>ფაქტორები,</a:t>
            </a:r>
            <a:r>
              <a:rPr lang="ka-GE" dirty="0" smtClean="0"/>
              <a:t>  უკე-თეს  შემთხვევაში,  თითქმის  </a:t>
            </a:r>
            <a:r>
              <a:rPr lang="ka-GE" b="1" dirty="0" smtClean="0"/>
              <a:t>ბოლო   ადგილ-ზე</a:t>
            </a:r>
            <a:r>
              <a:rPr lang="ka-GE" dirty="0" smtClean="0"/>
              <a:t>   მოიხსენიება!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bg1">
                <a:tint val="80000"/>
                <a:satMod val="300000"/>
                <a:alpha val="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3744416"/>
          </a:xfrm>
        </p:spPr>
        <p:txBody>
          <a:bodyPr>
            <a:normAutofit/>
          </a:bodyPr>
          <a:lstStyle/>
          <a:p>
            <a:r>
              <a:rPr lang="ka-GE" sz="4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სისტოლური  </a:t>
            </a:r>
            <a:br>
              <a:rPr lang="ka-GE" sz="4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ka-GE" sz="4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არტერიული  </a:t>
            </a:r>
            <a:br>
              <a:rPr lang="ka-GE" sz="4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ka-GE" sz="4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 ჰიპერტენზია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ka-GE" dirty="0" smtClean="0"/>
              <a:t>       </a:t>
            </a:r>
          </a:p>
          <a:p>
            <a:r>
              <a:rPr lang="ka-GE" sz="3500" dirty="0" smtClean="0"/>
              <a:t>   </a:t>
            </a:r>
            <a:r>
              <a:rPr lang="ka-GE" sz="3500" dirty="0" smtClean="0">
                <a:latin typeface="Sylfaen" pitchFamily="18" charset="0"/>
              </a:rPr>
              <a:t>მოსახლეობის “</a:t>
            </a:r>
            <a:r>
              <a:rPr lang="ka-GE" sz="3500" b="1" dirty="0" smtClean="0">
                <a:latin typeface="Sylfaen" pitchFamily="18" charset="0"/>
              </a:rPr>
              <a:t>დაბერების</a:t>
            </a:r>
            <a:r>
              <a:rPr lang="ka-GE" sz="3500" dirty="0" smtClean="0">
                <a:latin typeface="Sylfaen" pitchFamily="18" charset="0"/>
              </a:rPr>
              <a:t>” გათვალისწინებით,  ამჟამად  სულ  უფრო  აქტუალური  ხდება  ათე-როსკლეროზული  გენეზის   </a:t>
            </a:r>
            <a:r>
              <a:rPr lang="ka-GE" sz="3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იზოლირებული  </a:t>
            </a:r>
            <a:r>
              <a:rPr lang="ka-GE" sz="3800" b="1" dirty="0" smtClean="0">
                <a:solidFill>
                  <a:srgbClr val="FF33CC"/>
                </a:solidFill>
                <a:latin typeface="Sylfaen" pitchFamily="18" charset="0"/>
              </a:rPr>
              <a:t>სისტოლური  ჰიპერტენზია</a:t>
            </a:r>
            <a:r>
              <a:rPr lang="ka-GE" sz="3800" dirty="0" smtClean="0">
                <a:latin typeface="Sylfaen" pitchFamily="18" charset="0"/>
              </a:rPr>
              <a:t>. </a:t>
            </a:r>
          </a:p>
          <a:p>
            <a:pPr>
              <a:buNone/>
            </a:pPr>
            <a:endParaRPr lang="ru-RU" sz="3500" dirty="0" smtClean="0">
              <a:solidFill>
                <a:srgbClr val="FF0000"/>
              </a:solidFill>
              <a:latin typeface="Sylfaen" pitchFamily="18" charset="0"/>
            </a:endParaRPr>
          </a:p>
          <a:p>
            <a:r>
              <a:rPr lang="ka-GE" sz="3500" dirty="0" smtClean="0">
                <a:latin typeface="Sylfaen" pitchFamily="18" charset="0"/>
              </a:rPr>
              <a:t>  შესაბამისად, მნიშვნელოვანია  </a:t>
            </a:r>
            <a:r>
              <a:rPr lang="ka-GE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ფსევდოჰიპერ</a:t>
            </a:r>
            <a:r>
              <a:rPr lang="ka-GE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-</a:t>
            </a:r>
            <a:r>
              <a:rPr lang="ka-GE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ტენზიის</a:t>
            </a:r>
            <a:r>
              <a:rPr lang="ka-GE" sz="3500" dirty="0" smtClean="0">
                <a:latin typeface="Sylfaen" pitchFamily="18" charset="0"/>
              </a:rPr>
              <a:t>,</a:t>
            </a:r>
            <a:r>
              <a:rPr lang="ka-GE" sz="3500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ka-GE" sz="3500" dirty="0" smtClean="0">
                <a:latin typeface="Sylfaen" pitchFamily="18" charset="0"/>
              </a:rPr>
              <a:t>ანუ </a:t>
            </a:r>
            <a:r>
              <a:rPr lang="ka-GE" sz="3500" b="1" dirty="0" smtClean="0">
                <a:latin typeface="Sylfaen" pitchFamily="18" charset="0"/>
              </a:rPr>
              <a:t>არტერიის  კედლის  რიგიდობით </a:t>
            </a:r>
            <a:r>
              <a:rPr lang="ka-GE" sz="3500" dirty="0" smtClean="0">
                <a:latin typeface="Sylfaen" pitchFamily="18" charset="0"/>
              </a:rPr>
              <a:t>გამოწვეული  </a:t>
            </a:r>
            <a:r>
              <a:rPr lang="ka-GE" sz="3500" b="1" dirty="0" smtClean="0">
                <a:solidFill>
                  <a:srgbClr val="FF33CC"/>
                </a:solidFill>
                <a:latin typeface="Sylfaen" pitchFamily="18" charset="0"/>
              </a:rPr>
              <a:t>ცრუ </a:t>
            </a:r>
            <a:r>
              <a:rPr lang="ka-GE" sz="3500" b="1" dirty="0" smtClean="0">
                <a:latin typeface="Sylfaen" pitchFamily="18" charset="0"/>
              </a:rPr>
              <a:t> მაღალი  წნევის  </a:t>
            </a:r>
            <a:r>
              <a:rPr lang="ka-GE" sz="3500" dirty="0" smtClean="0">
                <a:latin typeface="Sylfaen" pitchFamily="18" charset="0"/>
              </a:rPr>
              <a:t>გამოვლენა.  </a:t>
            </a:r>
          </a:p>
          <a:p>
            <a:pPr>
              <a:buNone/>
            </a:pPr>
            <a:r>
              <a:rPr lang="ka-GE" sz="3500" dirty="0" smtClean="0">
                <a:latin typeface="Sylfaen" pitchFamily="18" charset="0"/>
              </a:rPr>
              <a:t>   </a:t>
            </a:r>
          </a:p>
          <a:p>
            <a:r>
              <a:rPr lang="ka-GE" sz="3500" dirty="0" smtClean="0">
                <a:latin typeface="Sylfaen" pitchFamily="18" charset="0"/>
              </a:rPr>
              <a:t>ასეთი  მდგომარეობა</a:t>
            </a:r>
            <a:r>
              <a:rPr lang="ka-GE" sz="3500" b="1" dirty="0" smtClean="0">
                <a:latin typeface="Sylfaen" pitchFamily="18" charset="0"/>
              </a:rPr>
              <a:t> </a:t>
            </a:r>
            <a:r>
              <a:rPr lang="ka-GE" sz="3500" dirty="0" smtClean="0">
                <a:solidFill>
                  <a:srgbClr val="FF0000"/>
                </a:solidFill>
                <a:latin typeface="Sylfaen" pitchFamily="18" charset="0"/>
              </a:rPr>
              <a:t>60</a:t>
            </a:r>
            <a:r>
              <a:rPr lang="ka-GE" sz="3500" dirty="0" smtClean="0">
                <a:latin typeface="Sylfaen" pitchFamily="18" charset="0"/>
              </a:rPr>
              <a:t> წლის ასაკამდე  საკმაოდ იშვიათია (</a:t>
            </a:r>
            <a:r>
              <a:rPr lang="ka-GE" sz="3500" dirty="0" smtClean="0">
                <a:solidFill>
                  <a:srgbClr val="FF0000"/>
                </a:solidFill>
                <a:latin typeface="Sylfaen" pitchFamily="18" charset="0"/>
              </a:rPr>
              <a:t>3</a:t>
            </a:r>
            <a:r>
              <a:rPr lang="ka-GE" sz="3500" dirty="0" smtClean="0">
                <a:latin typeface="Sylfaen" pitchFamily="18" charset="0"/>
              </a:rPr>
              <a:t>%), მაგრამ  შემდეგ მკვეთრად მატუ-ლობს  და  </a:t>
            </a:r>
            <a:r>
              <a:rPr lang="ka-GE" sz="3500" dirty="0" smtClean="0">
                <a:solidFill>
                  <a:srgbClr val="FF0000"/>
                </a:solidFill>
                <a:latin typeface="Sylfaen" pitchFamily="18" charset="0"/>
              </a:rPr>
              <a:t>75</a:t>
            </a:r>
            <a:r>
              <a:rPr lang="ka-GE" sz="3500" dirty="0" smtClean="0">
                <a:latin typeface="Sylfaen" pitchFamily="18" charset="0"/>
              </a:rPr>
              <a:t>  წლის  ასაკიდან  </a:t>
            </a:r>
            <a:r>
              <a:rPr lang="ka-GE" sz="3500" dirty="0" smtClean="0">
                <a:solidFill>
                  <a:srgbClr val="FF0000"/>
                </a:solidFill>
                <a:latin typeface="Sylfaen" pitchFamily="18" charset="0"/>
              </a:rPr>
              <a:t>25</a:t>
            </a:r>
            <a:r>
              <a:rPr lang="ka-GE" sz="3500" dirty="0" smtClean="0">
                <a:latin typeface="Sylfaen" pitchFamily="18" charset="0"/>
              </a:rPr>
              <a:t>%-ს  აღწევს!</a:t>
            </a:r>
            <a:endParaRPr lang="ru-RU" sz="3500" dirty="0" smtClean="0">
              <a:latin typeface="Sylfaen" pitchFamily="18" charset="0"/>
            </a:endParaRPr>
          </a:p>
          <a:p>
            <a:pPr>
              <a:buNone/>
            </a:pPr>
            <a:r>
              <a:rPr lang="ka-GE" sz="3500" b="1" dirty="0" smtClean="0">
                <a:latin typeface="Sylfaen" pitchFamily="18" charset="0"/>
              </a:rPr>
              <a:t>    </a:t>
            </a:r>
            <a:endParaRPr lang="ru-RU" sz="35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sz="3500" dirty="0" smtClean="0"/>
              <a:t> </a:t>
            </a:r>
          </a:p>
          <a:p>
            <a:pPr>
              <a:buNone/>
            </a:pPr>
            <a:endParaRPr lang="ka-GE" sz="3500" dirty="0" smtClean="0"/>
          </a:p>
          <a:p>
            <a:pPr>
              <a:buNone/>
            </a:pPr>
            <a:endParaRPr lang="ka-GE" sz="3500" dirty="0" smtClean="0"/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r>
              <a:rPr lang="ka-GE" sz="3000" dirty="0" smtClean="0"/>
              <a:t> </a:t>
            </a:r>
            <a:endParaRPr lang="ru-RU" sz="3000" dirty="0" smtClean="0"/>
          </a:p>
          <a:p>
            <a:endParaRPr lang="en-US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896448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a-GE" sz="2800" b="1" dirty="0" smtClean="0">
                <a:solidFill>
                  <a:srgbClr val="FF33CC"/>
                </a:solidFill>
              </a:rPr>
              <a:t>  </a:t>
            </a:r>
            <a:r>
              <a:rPr lang="ka-GE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ფსევდოჰიპერტენზიის</a:t>
            </a:r>
            <a:r>
              <a:rPr lang="ka-GE" sz="2800" b="1" dirty="0" smtClean="0">
                <a:solidFill>
                  <a:srgbClr val="FF0000"/>
                </a:solidFill>
              </a:rPr>
              <a:t>  </a:t>
            </a:r>
            <a:r>
              <a:rPr lang="ka-GE" sz="2800" dirty="0" smtClean="0"/>
              <a:t>გამოსავლენად  </a:t>
            </a:r>
            <a:r>
              <a:rPr lang="ka-GE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ოსლერის   </a:t>
            </a:r>
            <a:r>
              <a:rPr lang="ka-GE" sz="2800" b="1" dirty="0" smtClean="0"/>
              <a:t>ტესტი  </a:t>
            </a:r>
            <a:r>
              <a:rPr lang="ka-GE" sz="2800" dirty="0" smtClean="0"/>
              <a:t> შეიძლება  გამოვიყენოთ: </a:t>
            </a:r>
          </a:p>
          <a:p>
            <a:pPr>
              <a:buFont typeface="Arial" pitchFamily="34" charset="0"/>
              <a:buChar char="•"/>
            </a:pPr>
            <a:r>
              <a:rPr lang="ka-GE" sz="2800" dirty="0" smtClean="0"/>
              <a:t>  სისტოლური  წნევა  </a:t>
            </a:r>
            <a:r>
              <a:rPr lang="ka-GE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აუსკულტაციურად</a:t>
            </a:r>
            <a:r>
              <a:rPr lang="ka-GE" sz="2800" dirty="0" smtClean="0">
                <a:solidFill>
                  <a:srgbClr val="0000FF"/>
                </a:solidFill>
              </a:rPr>
              <a:t>  </a:t>
            </a:r>
            <a:r>
              <a:rPr lang="ka-GE" sz="2800" i="1" dirty="0" smtClean="0">
                <a:solidFill>
                  <a:srgbClr val="0000FF"/>
                </a:solidFill>
              </a:rPr>
              <a:t>(</a:t>
            </a:r>
            <a:r>
              <a:rPr lang="ka-GE" sz="2800" b="1" i="1" dirty="0" smtClean="0"/>
              <a:t>მხრის </a:t>
            </a:r>
            <a:r>
              <a:rPr lang="ka-GE" sz="2800" i="1" dirty="0" smtClean="0"/>
              <a:t>  არტერიაზე)</a:t>
            </a:r>
            <a:r>
              <a:rPr lang="ka-GE" sz="2800" dirty="0" smtClean="0"/>
              <a:t>   და  </a:t>
            </a:r>
            <a:r>
              <a:rPr lang="ka-GE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პალპატორულად</a:t>
            </a:r>
            <a:r>
              <a:rPr lang="ka-GE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2800" dirty="0" smtClean="0"/>
              <a:t> </a:t>
            </a:r>
            <a:r>
              <a:rPr lang="ka-GE" sz="2800" i="1" dirty="0" smtClean="0"/>
              <a:t>(</a:t>
            </a:r>
            <a:r>
              <a:rPr lang="ka-GE" sz="2800" b="1" i="1" dirty="0" smtClean="0"/>
              <a:t>სხივის  </a:t>
            </a:r>
            <a:r>
              <a:rPr lang="ka-GE" sz="2800" i="1" dirty="0" smtClean="0"/>
              <a:t> არტე -რიაზე )  </a:t>
            </a:r>
            <a:r>
              <a:rPr lang="ka-G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ერთდროულად </a:t>
            </a:r>
            <a:r>
              <a:rPr lang="ka-GE" sz="2800" dirty="0" smtClean="0"/>
              <a:t>(!) </a:t>
            </a:r>
            <a:r>
              <a:rPr lang="ka-GE" sz="2800" b="1" dirty="0" smtClean="0"/>
              <a:t> </a:t>
            </a:r>
            <a:r>
              <a:rPr lang="ka-GE" sz="2800" dirty="0" smtClean="0"/>
              <a:t>უნდა  გავზომოთ </a:t>
            </a:r>
            <a:r>
              <a:rPr lang="ka-GE" sz="2800" i="1" dirty="0" smtClean="0"/>
              <a:t>:</a:t>
            </a:r>
            <a:r>
              <a:rPr lang="ka-GE" sz="2800" dirty="0" smtClean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780928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a-GE" sz="2800" dirty="0" smtClean="0"/>
              <a:t>  ჰაერის  ჩატუმბვის  დროს  კოროტკოვის  </a:t>
            </a:r>
            <a:r>
              <a:rPr lang="ka-GE" sz="2800" b="1" dirty="0" smtClean="0"/>
              <a:t>ტონების   გაქრობასთან   ერთად</a:t>
            </a:r>
            <a:r>
              <a:rPr lang="ka-GE" sz="2800" dirty="0" smtClean="0"/>
              <a:t>  თუკი  </a:t>
            </a:r>
            <a:r>
              <a:rPr lang="ka-GE" sz="2800" b="1" i="1" dirty="0" smtClean="0"/>
              <a:t>პულსი   არ   გაქრა</a:t>
            </a:r>
            <a:r>
              <a:rPr lang="ka-GE" sz="2800" b="1" dirty="0" smtClean="0"/>
              <a:t>,</a:t>
            </a:r>
            <a:r>
              <a:rPr lang="ka-GE" sz="2800" dirty="0" smtClean="0"/>
              <a:t>   სავარაუდოდ,  პაციენტს   </a:t>
            </a:r>
            <a:r>
              <a:rPr lang="ka-G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ფსევდოჰიპერტენზია </a:t>
            </a:r>
            <a:r>
              <a:rPr lang="ka-GE" sz="2800" b="1" dirty="0" smtClean="0">
                <a:solidFill>
                  <a:srgbClr val="FF0000"/>
                </a:solidFill>
              </a:rPr>
              <a:t>  </a:t>
            </a:r>
            <a:r>
              <a:rPr lang="ka-GE" sz="2800" dirty="0" smtClean="0"/>
              <a:t>აქვს.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581128"/>
            <a:ext cx="8892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a-GE" sz="2800" dirty="0" smtClean="0"/>
              <a:t> </a:t>
            </a:r>
            <a:r>
              <a:rPr lang="ka-GE" dirty="0" smtClean="0"/>
              <a:t> </a:t>
            </a:r>
            <a:r>
              <a:rPr lang="ka-GE" sz="2800" dirty="0" smtClean="0"/>
              <a:t>ვინაიდან </a:t>
            </a:r>
            <a:r>
              <a:rPr lang="ka-GE" sz="2800" b="1" dirty="0" smtClean="0">
                <a:solidFill>
                  <a:srgbClr val="FF0000"/>
                </a:solidFill>
              </a:rPr>
              <a:t>ოსლერის</a:t>
            </a:r>
            <a:r>
              <a:rPr lang="ka-GE" sz="2800" b="1" dirty="0" smtClean="0"/>
              <a:t>   ტესტს   მხოლოდ   </a:t>
            </a:r>
            <a:r>
              <a:rPr lang="ka-GE" sz="2800" b="1" dirty="0" smtClean="0">
                <a:solidFill>
                  <a:srgbClr val="0000FF"/>
                </a:solidFill>
              </a:rPr>
              <a:t>საორიენ-ტაციო </a:t>
            </a:r>
            <a:r>
              <a:rPr lang="ka-GE" sz="2800" dirty="0" smtClean="0"/>
              <a:t>(!)</a:t>
            </a:r>
            <a:r>
              <a:rPr lang="ka-GE" sz="2800" b="1" dirty="0" smtClean="0">
                <a:solidFill>
                  <a:srgbClr val="00B0F0"/>
                </a:solidFill>
              </a:rPr>
              <a:t> </a:t>
            </a:r>
            <a:r>
              <a:rPr lang="ka-GE" sz="2800" b="1" dirty="0" smtClean="0"/>
              <a:t>მნიშვნელობა   </a:t>
            </a:r>
            <a:r>
              <a:rPr lang="ka-GE" sz="2800" dirty="0" smtClean="0"/>
              <a:t>აქვს,  ამიტომ  უნდა  მოვიშ-ველიოთ   </a:t>
            </a:r>
            <a:r>
              <a:rPr lang="ka-GE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ფსევდოჰიპერტენზიის</a:t>
            </a:r>
            <a:r>
              <a:rPr lang="ka-GE" sz="2800" dirty="0" smtClean="0"/>
              <a:t>   </a:t>
            </a:r>
            <a:r>
              <a:rPr lang="ka-GE" sz="2800" b="1" dirty="0" smtClean="0"/>
              <a:t>დამატებითი  არგუმენტები.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b="1" dirty="0" smtClean="0">
                <a:latin typeface="Sylfaen" pitchFamily="18" charset="0"/>
              </a:rPr>
              <a:t>               </a:t>
            </a:r>
            <a:r>
              <a:rPr lang="ka-GE" sz="3400" b="1" dirty="0" smtClean="0">
                <a:latin typeface="Sylfaen" pitchFamily="18" charset="0"/>
              </a:rPr>
              <a:t>ეს   კლინიკური   არგუმენტებია:</a:t>
            </a:r>
          </a:p>
          <a:p>
            <a:pPr>
              <a:buNone/>
            </a:pPr>
            <a:endParaRPr lang="ru-RU" sz="3400" b="1" dirty="0" smtClean="0">
              <a:latin typeface="Sylfaen" pitchFamily="18" charset="0"/>
            </a:endParaRPr>
          </a:p>
          <a:p>
            <a:pPr>
              <a:buNone/>
            </a:pPr>
            <a:r>
              <a:rPr lang="ka-GE" dirty="0" smtClean="0">
                <a:latin typeface="Sylfaen" pitchFamily="18" charset="0"/>
              </a:rPr>
              <a:t>   </a:t>
            </a:r>
            <a:r>
              <a:rPr lang="ka-GE" sz="3000" dirty="0" smtClean="0">
                <a:latin typeface="Sylfaen" pitchFamily="18" charset="0"/>
              </a:rPr>
              <a:t>1.  პაციენტის  </a:t>
            </a:r>
            <a:r>
              <a:rPr lang="ka-GE" sz="3000" b="1" dirty="0" smtClean="0">
                <a:solidFill>
                  <a:srgbClr val="0000FF"/>
                </a:solidFill>
                <a:latin typeface="Sylfaen" pitchFamily="18" charset="0"/>
              </a:rPr>
              <a:t>ასაკი</a:t>
            </a:r>
            <a:r>
              <a:rPr lang="ka-GE" sz="3000" b="1" dirty="0" smtClean="0">
                <a:solidFill>
                  <a:srgbClr val="00B0F0"/>
                </a:solidFill>
                <a:latin typeface="Sylfaen" pitchFamily="18" charset="0"/>
              </a:rPr>
              <a:t> </a:t>
            </a:r>
            <a:r>
              <a:rPr lang="ka-GE" sz="3000" dirty="0" smtClean="0">
                <a:solidFill>
                  <a:srgbClr val="00B0F0"/>
                </a:solidFill>
                <a:latin typeface="Sylfaen" pitchFamily="18" charset="0"/>
              </a:rPr>
              <a:t> </a:t>
            </a:r>
            <a:r>
              <a:rPr lang="ka-GE" sz="3000" dirty="0" smtClean="0">
                <a:latin typeface="Sylfaen" pitchFamily="18" charset="0"/>
              </a:rPr>
              <a:t>(</a:t>
            </a:r>
            <a:r>
              <a:rPr lang="ka-GE" sz="3000" b="1" dirty="0" smtClean="0">
                <a:solidFill>
                  <a:srgbClr val="FF0000"/>
                </a:solidFill>
                <a:latin typeface="Sylfaen" pitchFamily="18" charset="0"/>
              </a:rPr>
              <a:t>60-70</a:t>
            </a:r>
            <a:r>
              <a:rPr lang="ka-GE" sz="3000" b="1" dirty="0" smtClean="0">
                <a:solidFill>
                  <a:srgbClr val="00B0F0"/>
                </a:solidFill>
                <a:latin typeface="Sylfaen" pitchFamily="18" charset="0"/>
              </a:rPr>
              <a:t>  </a:t>
            </a:r>
            <a:r>
              <a:rPr lang="ka-GE" sz="3000" dirty="0" smtClean="0">
                <a:latin typeface="Sylfaen" pitchFamily="18" charset="0"/>
              </a:rPr>
              <a:t>წელი  და  მეტი);</a:t>
            </a:r>
            <a:endParaRPr lang="ru-RU" sz="3000" dirty="0" smtClean="0">
              <a:latin typeface="Sylfaen" pitchFamily="18" charset="0"/>
            </a:endParaRPr>
          </a:p>
          <a:p>
            <a:pPr>
              <a:buNone/>
            </a:pPr>
            <a:r>
              <a:rPr lang="ka-GE" sz="3000" dirty="0" smtClean="0">
                <a:latin typeface="Sylfaen" pitchFamily="18" charset="0"/>
              </a:rPr>
              <a:t>   2. </a:t>
            </a:r>
            <a:r>
              <a:rPr lang="ka-GE" sz="3000" b="1" dirty="0" smtClean="0">
                <a:latin typeface="Sylfaen" pitchFamily="18" charset="0"/>
              </a:rPr>
              <a:t>იზოლირებული</a:t>
            </a:r>
            <a:r>
              <a:rPr lang="ka-GE" sz="3000" dirty="0" smtClean="0">
                <a:latin typeface="Sylfaen" pitchFamily="18" charset="0"/>
              </a:rPr>
              <a:t>  </a:t>
            </a:r>
            <a:r>
              <a:rPr lang="ka-GE" sz="3000" b="1" dirty="0" smtClean="0">
                <a:solidFill>
                  <a:srgbClr val="FF0000"/>
                </a:solidFill>
                <a:latin typeface="Sylfaen" pitchFamily="18" charset="0"/>
              </a:rPr>
              <a:t>სისტოლური  ჰიპერტენზია</a:t>
            </a:r>
          </a:p>
          <a:p>
            <a:pPr>
              <a:buNone/>
            </a:pPr>
            <a:r>
              <a:rPr lang="ka-GE" sz="3000" b="1" dirty="0" smtClean="0">
                <a:solidFill>
                  <a:srgbClr val="FF0000"/>
                </a:solidFill>
                <a:latin typeface="Sylfaen" pitchFamily="18" charset="0"/>
              </a:rPr>
              <a:t>                                              </a:t>
            </a:r>
            <a:r>
              <a:rPr lang="ka-GE" sz="2800" dirty="0" smtClean="0">
                <a:latin typeface="Sylfaen" pitchFamily="18" charset="0"/>
              </a:rPr>
              <a:t>(160/60;  170/70 </a:t>
            </a:r>
            <a:r>
              <a:rPr lang="ka-GE" sz="2400" dirty="0" smtClean="0">
                <a:latin typeface="Sylfaen" pitchFamily="18" charset="0"/>
              </a:rPr>
              <a:t>მმ ს.სვ</a:t>
            </a:r>
            <a:r>
              <a:rPr lang="ka-GE" sz="2800" dirty="0" smtClean="0">
                <a:latin typeface="Sylfaen" pitchFamily="18" charset="0"/>
              </a:rPr>
              <a:t>.);</a:t>
            </a:r>
            <a:endParaRPr lang="ru-RU" sz="2800" dirty="0" smtClean="0">
              <a:latin typeface="Sylfaen" pitchFamily="18" charset="0"/>
            </a:endParaRPr>
          </a:p>
          <a:p>
            <a:pPr>
              <a:buNone/>
            </a:pPr>
            <a:r>
              <a:rPr lang="ka-GE" sz="3000" dirty="0" smtClean="0">
                <a:latin typeface="Sylfaen" pitchFamily="18" charset="0"/>
              </a:rPr>
              <a:t>  4. ჰიპოტენზური  თერაპიის</a:t>
            </a:r>
            <a:r>
              <a:rPr lang="ka-GE" sz="3000" b="1" dirty="0" smtClean="0">
                <a:solidFill>
                  <a:srgbClr val="00B0F0"/>
                </a:solidFill>
                <a:latin typeface="Sylfaen" pitchFamily="18" charset="0"/>
              </a:rPr>
              <a:t>  </a:t>
            </a:r>
            <a:r>
              <a:rPr lang="ka-GE" sz="3000" b="1" dirty="0" smtClean="0">
                <a:solidFill>
                  <a:srgbClr val="0000FF"/>
                </a:solidFill>
                <a:latin typeface="Sylfaen" pitchFamily="18" charset="0"/>
              </a:rPr>
              <a:t>ცუდი  ამტანობა</a:t>
            </a:r>
            <a:r>
              <a:rPr lang="ka-GE" sz="3000" b="1" dirty="0" smtClean="0">
                <a:latin typeface="Sylfaen" pitchFamily="18" charset="0"/>
              </a:rPr>
              <a:t>;</a:t>
            </a:r>
            <a:endParaRPr lang="ru-RU" sz="3000" dirty="0" smtClean="0">
              <a:latin typeface="Sylfaen" pitchFamily="18" charset="0"/>
            </a:endParaRPr>
          </a:p>
          <a:p>
            <a:pPr>
              <a:buNone/>
            </a:pPr>
            <a:r>
              <a:rPr lang="ka-GE" sz="3000" dirty="0" smtClean="0">
                <a:latin typeface="Sylfaen" pitchFamily="18" charset="0"/>
              </a:rPr>
              <a:t>  5.  </a:t>
            </a:r>
            <a:r>
              <a:rPr lang="ka-GE" sz="3000" b="1" dirty="0" smtClean="0">
                <a:solidFill>
                  <a:srgbClr val="FF0000"/>
                </a:solidFill>
                <a:latin typeface="Sylfaen" pitchFamily="18" charset="0"/>
              </a:rPr>
              <a:t>აწ</a:t>
            </a:r>
            <a:r>
              <a:rPr lang="ka-GE" sz="3000" dirty="0" smtClean="0">
                <a:latin typeface="Sylfaen" pitchFamily="18" charset="0"/>
              </a:rPr>
              <a:t>-ის   ლაბილობა  და  </a:t>
            </a:r>
            <a:r>
              <a:rPr lang="ka-GE" sz="3000" b="1" dirty="0" smtClean="0">
                <a:solidFill>
                  <a:srgbClr val="0000FF"/>
                </a:solidFill>
                <a:latin typeface="Sylfaen" pitchFamily="18" charset="0"/>
              </a:rPr>
              <a:t>პოსტურალური</a:t>
            </a:r>
          </a:p>
          <a:p>
            <a:pPr>
              <a:buNone/>
            </a:pPr>
            <a:r>
              <a:rPr lang="ka-GE" sz="3000" b="1" dirty="0" smtClean="0">
                <a:solidFill>
                  <a:srgbClr val="00B0F0"/>
                </a:solidFill>
                <a:latin typeface="Sylfaen" pitchFamily="18" charset="0"/>
              </a:rPr>
              <a:t>                         </a:t>
            </a:r>
            <a:r>
              <a:rPr lang="ka-GE" sz="3000" b="1" dirty="0" smtClean="0">
                <a:solidFill>
                  <a:srgbClr val="0000FF"/>
                </a:solidFill>
                <a:latin typeface="Sylfaen" pitchFamily="18" charset="0"/>
              </a:rPr>
              <a:t>ჰიპოტენზიისადმი </a:t>
            </a:r>
            <a:r>
              <a:rPr lang="ka-GE" sz="3000" b="1" dirty="0" smtClean="0">
                <a:solidFill>
                  <a:srgbClr val="00B0F0"/>
                </a:solidFill>
                <a:latin typeface="Sylfaen" pitchFamily="18" charset="0"/>
              </a:rPr>
              <a:t>  </a:t>
            </a:r>
            <a:r>
              <a:rPr lang="ka-GE" sz="3000" dirty="0" smtClean="0">
                <a:latin typeface="Sylfaen" pitchFamily="18" charset="0"/>
              </a:rPr>
              <a:t>მიდრეკილება;</a:t>
            </a:r>
            <a:endParaRPr lang="ru-RU" sz="3000" dirty="0" smtClean="0">
              <a:latin typeface="Sylfaen" pitchFamily="18" charset="0"/>
            </a:endParaRPr>
          </a:p>
          <a:p>
            <a:pPr>
              <a:buNone/>
            </a:pPr>
            <a:r>
              <a:rPr lang="ka-GE" sz="3000" dirty="0" smtClean="0">
                <a:latin typeface="Sylfaen" pitchFamily="18" charset="0"/>
              </a:rPr>
              <a:t>  6.  </a:t>
            </a:r>
            <a:r>
              <a:rPr lang="ka-GE" sz="3000" b="1" dirty="0" smtClean="0">
                <a:solidFill>
                  <a:srgbClr val="0000FF"/>
                </a:solidFill>
                <a:latin typeface="Sylfaen" pitchFamily="18" charset="0"/>
              </a:rPr>
              <a:t>არტერიოსკლეროზის </a:t>
            </a:r>
            <a:r>
              <a:rPr lang="ka-GE" sz="3000" b="1" dirty="0" smtClean="0">
                <a:solidFill>
                  <a:srgbClr val="00B0F0"/>
                </a:solidFill>
                <a:latin typeface="Sylfaen" pitchFamily="18" charset="0"/>
              </a:rPr>
              <a:t> </a:t>
            </a:r>
            <a:r>
              <a:rPr lang="ka-GE" sz="3000" dirty="0" smtClean="0">
                <a:solidFill>
                  <a:srgbClr val="00B0F0"/>
                </a:solidFill>
                <a:latin typeface="Sylfaen" pitchFamily="18" charset="0"/>
              </a:rPr>
              <a:t> </a:t>
            </a:r>
            <a:r>
              <a:rPr lang="ka-GE" sz="3000" dirty="0" smtClean="0">
                <a:latin typeface="Sylfaen" pitchFamily="18" charset="0"/>
              </a:rPr>
              <a:t>ნებისმიერი  სხვა</a:t>
            </a:r>
          </a:p>
          <a:p>
            <a:pPr>
              <a:buNone/>
            </a:pPr>
            <a:r>
              <a:rPr lang="ka-GE" sz="3000" dirty="0" smtClean="0">
                <a:latin typeface="Sylfaen" pitchFamily="18" charset="0"/>
              </a:rPr>
              <a:t>                                                       გამოვლინება.</a:t>
            </a:r>
            <a:endParaRPr lang="ru-RU" sz="3000" dirty="0" smtClean="0">
              <a:latin typeface="Sylfae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6693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a-GE" b="1" dirty="0" smtClean="0">
                <a:solidFill>
                  <a:srgbClr val="FF33CC"/>
                </a:solidFill>
              </a:rPr>
              <a:t>           </a:t>
            </a:r>
            <a:r>
              <a:rPr lang="ka-GE" sz="3600" b="1" dirty="0" smtClean="0">
                <a:solidFill>
                  <a:srgbClr val="FF33CC"/>
                </a:solidFill>
              </a:rPr>
              <a:t>პრაქტიკული  რეკომენდაცია</a:t>
            </a:r>
            <a:r>
              <a:rPr lang="ka-GE" sz="3600" dirty="0" smtClean="0"/>
              <a:t>:</a:t>
            </a:r>
          </a:p>
          <a:p>
            <a:pPr>
              <a:buNone/>
            </a:pPr>
            <a:endParaRPr lang="ka-GE" b="1" dirty="0" smtClean="0"/>
          </a:p>
          <a:p>
            <a:r>
              <a:rPr lang="ka-GE" b="1" dirty="0" smtClean="0">
                <a:solidFill>
                  <a:srgbClr val="FF0000"/>
                </a:solidFill>
              </a:rPr>
              <a:t>ოსლერის   </a:t>
            </a:r>
            <a:r>
              <a:rPr lang="ka-GE" b="1" dirty="0" smtClean="0"/>
              <a:t>ტესტის    სიმარტივედან </a:t>
            </a:r>
            <a:r>
              <a:rPr lang="ka-GE" dirty="0" smtClean="0"/>
              <a:t>გამომდინარე,   საჭიროდ   ითვლება</a:t>
            </a:r>
            <a:r>
              <a:rPr lang="ka-GE" b="1" dirty="0" smtClean="0"/>
              <a:t> ავადმყოფობის  ისტორიაში  </a:t>
            </a:r>
            <a:r>
              <a:rPr lang="ka-GE" dirty="0" smtClean="0"/>
              <a:t>შესაბამისი</a:t>
            </a:r>
            <a:r>
              <a:rPr lang="ka-GE" b="1" dirty="0" smtClean="0"/>
              <a:t> </a:t>
            </a:r>
            <a:r>
              <a:rPr lang="ka-GE" b="1" dirty="0" smtClean="0">
                <a:solidFill>
                  <a:srgbClr val="0000FF"/>
                </a:solidFill>
              </a:rPr>
              <a:t>ინფორმაციის</a:t>
            </a:r>
            <a:r>
              <a:rPr lang="ka-GE" dirty="0" smtClean="0">
                <a:solidFill>
                  <a:srgbClr val="0000FF"/>
                </a:solidFill>
              </a:rPr>
              <a:t>   </a:t>
            </a:r>
            <a:r>
              <a:rPr lang="ka-GE" b="1" dirty="0" smtClean="0">
                <a:solidFill>
                  <a:srgbClr val="0000FF"/>
                </a:solidFill>
              </a:rPr>
              <a:t>დაფიქსირება</a:t>
            </a:r>
            <a:r>
              <a:rPr lang="ka-GE" b="1" dirty="0" smtClean="0"/>
              <a:t>;</a:t>
            </a:r>
          </a:p>
          <a:p>
            <a:endParaRPr lang="ka-GE" b="1" dirty="0" smtClean="0"/>
          </a:p>
          <a:p>
            <a:r>
              <a:rPr lang="ka-GE" dirty="0" smtClean="0"/>
              <a:t> </a:t>
            </a:r>
            <a:r>
              <a:rPr lang="ka-GE" b="1" dirty="0" smtClean="0"/>
              <a:t> </a:t>
            </a:r>
            <a:r>
              <a:rPr lang="ka-GE" dirty="0" smtClean="0"/>
              <a:t> </a:t>
            </a:r>
            <a:r>
              <a:rPr lang="ka-GE" b="1" dirty="0" smtClean="0"/>
              <a:t> თუ   ტესტი   აშკარად   დადებითია,  </a:t>
            </a:r>
            <a:r>
              <a:rPr lang="ka-GE" b="1" dirty="0" smtClean="0">
                <a:solidFill>
                  <a:srgbClr val="0000FF"/>
                </a:solidFill>
              </a:rPr>
              <a:t>ჰიპოტენზური   მკურნალობის   </a:t>
            </a:r>
            <a:r>
              <a:rPr lang="ka-GE" b="1" dirty="0" smtClean="0"/>
              <a:t>დროს განსაკუთრებული  </a:t>
            </a:r>
            <a:r>
              <a:rPr lang="ka-GE" dirty="0" smtClean="0"/>
              <a:t> </a:t>
            </a:r>
            <a:r>
              <a:rPr lang="ka-GE" b="1" dirty="0" smtClean="0"/>
              <a:t>სიფრთხილეა   საჭირო,</a:t>
            </a:r>
            <a:r>
              <a:rPr lang="ka-GE" dirty="0" smtClean="0"/>
              <a:t>  რათა  არაადექვატურმა  თერაპიულმა  აქტივობამ   </a:t>
            </a:r>
            <a:r>
              <a:rPr lang="ka-GE" b="1" dirty="0" smtClean="0">
                <a:solidFill>
                  <a:srgbClr val="FF0000"/>
                </a:solidFill>
              </a:rPr>
              <a:t>ცერებრული   იშემიური  გართულებები </a:t>
            </a:r>
            <a:r>
              <a:rPr lang="ka-GE" dirty="0" smtClean="0">
                <a:solidFill>
                  <a:srgbClr val="FF0000"/>
                </a:solidFill>
              </a:rPr>
              <a:t>  </a:t>
            </a:r>
            <a:r>
              <a:rPr lang="ka-GE" dirty="0" smtClean="0"/>
              <a:t>არ   გამოიწვიოს</a:t>
            </a:r>
            <a:r>
              <a:rPr lang="ka-GE" b="1" dirty="0" smtClean="0"/>
              <a:t>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92D050">
                <a:alpha val="63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3024335"/>
          </a:xfrm>
        </p:spPr>
        <p:txBody>
          <a:bodyPr>
            <a:normAutofit/>
          </a:bodyPr>
          <a:lstStyle/>
          <a:p>
            <a:r>
              <a:rPr lang="ka-GE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დიასტოლური </a:t>
            </a:r>
            <a:br>
              <a:rPr lang="ka-GE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5400" b="1" dirty="0" smtClean="0">
                <a:solidFill>
                  <a:srgbClr val="FF33CC"/>
                </a:solidFill>
              </a:rPr>
              <a:t> არტერიული </a:t>
            </a:r>
            <a:br>
              <a:rPr lang="ka-GE" sz="5400" b="1" dirty="0" smtClean="0">
                <a:solidFill>
                  <a:srgbClr val="FF33CC"/>
                </a:solidFill>
              </a:rPr>
            </a:br>
            <a:r>
              <a:rPr lang="ka-GE" sz="5400" b="1" dirty="0" smtClean="0">
                <a:solidFill>
                  <a:srgbClr val="FF33CC"/>
                </a:solidFill>
              </a:rPr>
              <a:t>ჰიპერტენზია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ka-GE" dirty="0" smtClean="0"/>
              <a:t>     პარადოქსია,  რომ ბოლო  ხანებში </a:t>
            </a:r>
            <a:r>
              <a:rPr lang="ka-GE" b="1" dirty="0" smtClean="0">
                <a:solidFill>
                  <a:srgbClr val="FF33CC"/>
                </a:solidFill>
              </a:rPr>
              <a:t>დიასტოლური   წნევისადმი</a:t>
            </a:r>
            <a:r>
              <a:rPr lang="ka-GE" dirty="0" smtClean="0">
                <a:solidFill>
                  <a:srgbClr val="FF33CC"/>
                </a:solidFill>
              </a:rPr>
              <a:t>  </a:t>
            </a:r>
            <a:r>
              <a:rPr lang="ka-GE" b="1" dirty="0" smtClean="0"/>
              <a:t>ყურადღება</a:t>
            </a:r>
            <a:r>
              <a:rPr lang="ka-GE" dirty="0" smtClean="0"/>
              <a:t>   ერთგვარად</a:t>
            </a:r>
            <a:r>
              <a:rPr lang="ka-GE" b="1" dirty="0" smtClean="0"/>
              <a:t>   შენელდა</a:t>
            </a:r>
            <a:r>
              <a:rPr lang="ka-GE" dirty="0" smtClean="0"/>
              <a:t>.        </a:t>
            </a:r>
            <a:endParaRPr lang="ka-GE" b="1" dirty="0" smtClean="0"/>
          </a:p>
          <a:p>
            <a:r>
              <a:rPr lang="ka-GE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იზოლირებულ</a:t>
            </a:r>
            <a:r>
              <a:rPr lang="ka-GE" b="1" dirty="0" smtClean="0">
                <a:solidFill>
                  <a:srgbClr val="FF33CC"/>
                </a:solidFill>
                <a:latin typeface="Sylfaen" pitchFamily="18" charset="0"/>
              </a:rPr>
              <a:t>   დიასტოლურ   </a:t>
            </a:r>
            <a:r>
              <a:rPr lang="ka-GE" sz="3000" b="1" dirty="0" smtClean="0">
                <a:latin typeface="Sylfaen" pitchFamily="18" charset="0"/>
              </a:rPr>
              <a:t>ჰიპერტენზიად </a:t>
            </a:r>
            <a:r>
              <a:rPr lang="ka-GE" sz="3000" dirty="0" smtClean="0">
                <a:latin typeface="Sylfaen" pitchFamily="18" charset="0"/>
              </a:rPr>
              <a:t> ჩაითვლება,  თუკი  </a:t>
            </a:r>
            <a:r>
              <a:rPr lang="ka-GE" sz="3000" b="1" dirty="0" smtClean="0">
                <a:latin typeface="Sylfaen" pitchFamily="18" charset="0"/>
              </a:rPr>
              <a:t>სისტოლური  წნევა</a:t>
            </a:r>
            <a:r>
              <a:rPr lang="ka-GE" sz="3000" dirty="0" smtClean="0">
                <a:latin typeface="Sylfaen" pitchFamily="18" charset="0"/>
              </a:rPr>
              <a:t>  </a:t>
            </a:r>
            <a:r>
              <a:rPr lang="ka-GE" sz="3000" b="1" dirty="0" smtClean="0">
                <a:latin typeface="Sylfaen" pitchFamily="18" charset="0"/>
              </a:rPr>
              <a:t>&lt;</a:t>
            </a:r>
            <a:r>
              <a:rPr lang="ka-GE" sz="3000" dirty="0" smtClean="0">
                <a:latin typeface="Sylfaen" pitchFamily="18" charset="0"/>
              </a:rPr>
              <a:t> </a:t>
            </a:r>
            <a:r>
              <a:rPr lang="ka-GE" sz="3000" b="1" dirty="0" smtClean="0">
                <a:solidFill>
                  <a:srgbClr val="FF0000"/>
                </a:solidFill>
                <a:latin typeface="Sylfaen" pitchFamily="18" charset="0"/>
              </a:rPr>
              <a:t>140</a:t>
            </a:r>
            <a:r>
              <a:rPr lang="ka-GE" sz="3000" b="1" dirty="0" smtClean="0">
                <a:latin typeface="Sylfaen" pitchFamily="18" charset="0"/>
              </a:rPr>
              <a:t> </a:t>
            </a:r>
            <a:r>
              <a:rPr lang="ka-GE" sz="2600" dirty="0" smtClean="0">
                <a:latin typeface="Sylfaen" pitchFamily="18" charset="0"/>
              </a:rPr>
              <a:t>მმ</a:t>
            </a:r>
            <a:r>
              <a:rPr lang="ka-GE" sz="3000" dirty="0" smtClean="0">
                <a:latin typeface="Sylfaen" pitchFamily="18" charset="0"/>
              </a:rPr>
              <a:t>, ხოლო  </a:t>
            </a:r>
            <a:r>
              <a:rPr lang="ka-GE" sz="3000" b="1" dirty="0" smtClean="0">
                <a:latin typeface="Sylfaen" pitchFamily="18" charset="0"/>
              </a:rPr>
              <a:t>დიასტოლური  &gt;</a:t>
            </a:r>
            <a:r>
              <a:rPr lang="ka-GE" sz="3000" dirty="0" smtClean="0">
                <a:latin typeface="Sylfaen" pitchFamily="18" charset="0"/>
              </a:rPr>
              <a:t> </a:t>
            </a:r>
            <a:r>
              <a:rPr lang="ka-GE" sz="3000" b="1" dirty="0" smtClean="0">
                <a:solidFill>
                  <a:srgbClr val="FF0000"/>
                </a:solidFill>
                <a:latin typeface="Sylfaen" pitchFamily="18" charset="0"/>
              </a:rPr>
              <a:t>90</a:t>
            </a:r>
            <a:r>
              <a:rPr lang="ka-GE" sz="3000" b="1" dirty="0" smtClean="0">
                <a:latin typeface="Sylfaen" pitchFamily="18" charset="0"/>
              </a:rPr>
              <a:t> </a:t>
            </a:r>
            <a:r>
              <a:rPr lang="ka-GE" sz="2600" dirty="0" smtClean="0">
                <a:latin typeface="Sylfaen" pitchFamily="18" charset="0"/>
              </a:rPr>
              <a:t>მმ</a:t>
            </a:r>
            <a:r>
              <a:rPr lang="ka-GE" sz="3000" dirty="0" smtClean="0">
                <a:latin typeface="Sylfaen" pitchFamily="18" charset="0"/>
              </a:rPr>
              <a:t>.</a:t>
            </a:r>
            <a:endParaRPr lang="ru-RU" sz="3000" dirty="0" smtClean="0">
              <a:latin typeface="Sylfaen" pitchFamily="18" charset="0"/>
            </a:endParaRPr>
          </a:p>
          <a:p>
            <a:r>
              <a:rPr lang="ka-GE" b="1" dirty="0" smtClean="0">
                <a:solidFill>
                  <a:srgbClr val="FF0000"/>
                </a:solidFill>
              </a:rPr>
              <a:t>დიასტოლური  წნევა   </a:t>
            </a:r>
            <a:r>
              <a:rPr lang="ka-GE" sz="3000" b="1" dirty="0" smtClean="0"/>
              <a:t>პერიფერიული  წინააღმდე-გობის  </a:t>
            </a:r>
            <a:r>
              <a:rPr lang="ka-GE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პირდაპირპროპორციულია</a:t>
            </a:r>
            <a:r>
              <a:rPr lang="ka-G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ka-GE" sz="3000" dirty="0" smtClean="0"/>
              <a:t>ამიტომ, როდე-საც  ახალგაზრდას</a:t>
            </a:r>
            <a:r>
              <a:rPr lang="ka-GE" sz="3000" i="1" dirty="0" smtClean="0"/>
              <a:t>   </a:t>
            </a:r>
            <a:r>
              <a:rPr lang="ka-GE" b="1" dirty="0" smtClean="0"/>
              <a:t>უპირატესად</a:t>
            </a:r>
            <a:r>
              <a:rPr lang="ka-GE" b="1" dirty="0" smtClean="0">
                <a:solidFill>
                  <a:srgbClr val="FF0000"/>
                </a:solidFill>
              </a:rPr>
              <a:t>   </a:t>
            </a:r>
            <a:r>
              <a:rPr lang="ka-GE" b="1" dirty="0" smtClean="0">
                <a:solidFill>
                  <a:srgbClr val="FF33CC"/>
                </a:solidFill>
              </a:rPr>
              <a:t>დიასტოლური  </a:t>
            </a:r>
            <a:r>
              <a:rPr lang="ka-GE" sz="3000" b="1" dirty="0" smtClean="0">
                <a:solidFill>
                  <a:srgbClr val="FF33CC"/>
                </a:solidFill>
              </a:rPr>
              <a:t>ჰიპერტენზია  </a:t>
            </a:r>
            <a:r>
              <a:rPr lang="ka-GE" sz="3000" dirty="0" smtClean="0">
                <a:latin typeface="Sylfaen" pitchFamily="18" charset="0"/>
              </a:rPr>
              <a:t>(180/</a:t>
            </a:r>
            <a:r>
              <a:rPr lang="ka-GE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120</a:t>
            </a:r>
            <a:r>
              <a:rPr lang="ka-GE" sz="3000" dirty="0" smtClean="0">
                <a:latin typeface="Sylfaen" pitchFamily="18" charset="0"/>
              </a:rPr>
              <a:t>) </a:t>
            </a:r>
            <a:r>
              <a:rPr lang="ka-GE" sz="3000" dirty="0" smtClean="0"/>
              <a:t>აღენიშნება,  ცხადია, </a:t>
            </a:r>
            <a:r>
              <a:rPr lang="ka-GE" sz="3000" b="1" dirty="0" smtClean="0">
                <a:solidFill>
                  <a:srgbClr val="0000FF"/>
                </a:solidFill>
              </a:rPr>
              <a:t>ჰიპერ-რენინემიით</a:t>
            </a:r>
            <a:r>
              <a:rPr lang="ka-GE" sz="3000" dirty="0" smtClean="0">
                <a:solidFill>
                  <a:srgbClr val="0070C0"/>
                </a:solidFill>
              </a:rPr>
              <a:t>  </a:t>
            </a:r>
            <a:r>
              <a:rPr lang="ka-GE" sz="3000" dirty="0" smtClean="0"/>
              <a:t> მიმდინარე   </a:t>
            </a:r>
            <a:r>
              <a:rPr lang="ka-GE" sz="3000" b="1" dirty="0" smtClean="0"/>
              <a:t>პათოლოგიას  </a:t>
            </a:r>
            <a:r>
              <a:rPr lang="ka-GE" sz="3000" dirty="0" smtClean="0"/>
              <a:t>ვეძებთ.  </a:t>
            </a:r>
            <a:endParaRPr lang="ru-RU" sz="3000" dirty="0" smtClean="0"/>
          </a:p>
          <a:p>
            <a:r>
              <a:rPr lang="ka-GE" sz="3000" dirty="0" smtClean="0"/>
              <a:t>     მაგრამ,  ახალგაზრდებში  უფრო  ხშირად  </a:t>
            </a:r>
            <a:r>
              <a:rPr lang="ka-GE" sz="3000" b="1" dirty="0" smtClean="0"/>
              <a:t>ზომი-ერად   გამოხატულ   </a:t>
            </a:r>
            <a:r>
              <a:rPr lang="ka-GE" sz="3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იზოლირებულ  </a:t>
            </a:r>
            <a:r>
              <a:rPr lang="ka-GE" sz="31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31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დიასტოლურ </a:t>
            </a:r>
            <a:r>
              <a:rPr lang="ka-GE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31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ჰიპერტენზიას</a:t>
            </a:r>
            <a:r>
              <a:rPr lang="ka-GE" sz="3000" dirty="0" smtClean="0"/>
              <a:t>   ვხვდებით </a:t>
            </a:r>
            <a:r>
              <a:rPr lang="ka-GE" sz="3000" dirty="0" smtClean="0">
                <a:latin typeface="Sylfaen" pitchFamily="18" charset="0"/>
              </a:rPr>
              <a:t>(125-135/</a:t>
            </a:r>
            <a:r>
              <a:rPr lang="ka-GE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95-100</a:t>
            </a:r>
            <a:r>
              <a:rPr lang="ka-GE" sz="3000" dirty="0" smtClean="0">
                <a:latin typeface="Sylfaen" pitchFamily="18" charset="0"/>
              </a:rPr>
              <a:t>).</a:t>
            </a:r>
            <a:endParaRPr lang="ru-RU" sz="3000" dirty="0" smtClean="0">
              <a:latin typeface="Sylfae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ka-GE" sz="3700" dirty="0" smtClean="0"/>
              <a:t>   </a:t>
            </a:r>
            <a:r>
              <a:rPr lang="ka-GE" sz="3900" dirty="0" smtClean="0"/>
              <a:t>ეს ის კონტინგენტია, რომელსაც  </a:t>
            </a:r>
            <a:r>
              <a:rPr lang="ka-GE" sz="39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მოდიფიცირებადი რისკფაქტორები</a:t>
            </a:r>
            <a:r>
              <a:rPr lang="ka-GE" sz="3900" b="1" dirty="0" smtClean="0">
                <a:solidFill>
                  <a:srgbClr val="0070C0"/>
                </a:solidFill>
              </a:rPr>
              <a:t>  </a:t>
            </a:r>
            <a:r>
              <a:rPr lang="ka-GE" sz="3900" dirty="0" smtClean="0"/>
              <a:t>გააჩნია: </a:t>
            </a:r>
            <a:r>
              <a:rPr lang="ka-GE" sz="3900" dirty="0" smtClean="0">
                <a:solidFill>
                  <a:srgbClr val="FF0000"/>
                </a:solidFill>
                <a:latin typeface="Sylfaen" pitchFamily="18" charset="0"/>
              </a:rPr>
              <a:t>1</a:t>
            </a:r>
            <a:r>
              <a:rPr lang="ka-GE" sz="3900" dirty="0" smtClean="0">
                <a:latin typeface="Sylfaen" pitchFamily="18" charset="0"/>
              </a:rPr>
              <a:t>. სუფრის  მარილის ჭარბი მოხმარება, </a:t>
            </a:r>
            <a:r>
              <a:rPr lang="ka-GE" sz="3900" dirty="0" smtClean="0">
                <a:solidFill>
                  <a:srgbClr val="FF0000"/>
                </a:solidFill>
                <a:latin typeface="Sylfaen" pitchFamily="18" charset="0"/>
              </a:rPr>
              <a:t>2</a:t>
            </a:r>
            <a:r>
              <a:rPr lang="ka-GE" sz="3900" dirty="0" smtClean="0">
                <a:latin typeface="Sylfaen" pitchFamily="18" charset="0"/>
              </a:rPr>
              <a:t>. სიმსუქნე,  </a:t>
            </a:r>
            <a:r>
              <a:rPr lang="ka-GE" sz="3900" dirty="0" smtClean="0">
                <a:solidFill>
                  <a:srgbClr val="FF0000"/>
                </a:solidFill>
                <a:latin typeface="Sylfaen" pitchFamily="18" charset="0"/>
              </a:rPr>
              <a:t>3</a:t>
            </a:r>
            <a:r>
              <a:rPr lang="ka-GE" sz="3900" dirty="0" smtClean="0">
                <a:latin typeface="Sylfaen" pitchFamily="18" charset="0"/>
              </a:rPr>
              <a:t>. ჰიპოდინამია,  </a:t>
            </a:r>
            <a:r>
              <a:rPr lang="ka-GE" sz="3900" dirty="0" smtClean="0">
                <a:solidFill>
                  <a:srgbClr val="FF0000"/>
                </a:solidFill>
                <a:latin typeface="Sylfaen" pitchFamily="18" charset="0"/>
              </a:rPr>
              <a:t>4</a:t>
            </a:r>
            <a:r>
              <a:rPr lang="ka-GE" sz="3900" dirty="0" smtClean="0">
                <a:latin typeface="Sylfaen" pitchFamily="18" charset="0"/>
              </a:rPr>
              <a:t>. თამბაქოს  წევა,  </a:t>
            </a:r>
            <a:r>
              <a:rPr lang="ka-GE" sz="3900" dirty="0" smtClean="0">
                <a:solidFill>
                  <a:srgbClr val="FF0000"/>
                </a:solidFill>
                <a:latin typeface="Sylfaen" pitchFamily="18" charset="0"/>
              </a:rPr>
              <a:t>5</a:t>
            </a:r>
            <a:r>
              <a:rPr lang="ka-GE" sz="3900" dirty="0" smtClean="0">
                <a:latin typeface="Sylfaen" pitchFamily="18" charset="0"/>
              </a:rPr>
              <a:t>. დაძაბული   ფსიქოემოციური  ატმოსფერო;</a:t>
            </a:r>
          </a:p>
          <a:p>
            <a:pPr>
              <a:lnSpc>
                <a:spcPct val="120000"/>
              </a:lnSpc>
            </a:pPr>
            <a:r>
              <a:rPr lang="ka-GE" sz="3900" b="1" dirty="0" smtClean="0">
                <a:latin typeface="Sylfaen" pitchFamily="18" charset="0"/>
              </a:rPr>
              <a:t>    </a:t>
            </a:r>
            <a:r>
              <a:rPr lang="ka-GE" sz="4000" b="1" dirty="0" smtClean="0"/>
              <a:t> </a:t>
            </a:r>
            <a:r>
              <a:rPr lang="ka-GE" sz="4000" dirty="0" smtClean="0"/>
              <a:t>მათი  </a:t>
            </a:r>
            <a:r>
              <a:rPr lang="ka-GE" sz="4000" b="1" dirty="0" smtClean="0"/>
              <a:t>რეზისტ</a:t>
            </a:r>
            <a:r>
              <a:rPr lang="de-DE" sz="4000" b="1" dirty="0" smtClean="0"/>
              <a:t>ი</a:t>
            </a:r>
            <a:r>
              <a:rPr lang="ka-GE" sz="4000" b="1" dirty="0" smtClean="0"/>
              <a:t>ული  </a:t>
            </a:r>
            <a:r>
              <a:rPr lang="de-DE" sz="4000" b="1" dirty="0" err="1" smtClean="0"/>
              <a:t>ტიპი</a:t>
            </a:r>
            <a:r>
              <a:rPr lang="ka-GE" sz="4000" b="1" dirty="0" smtClean="0"/>
              <a:t>ს  სისხლძარღვები</a:t>
            </a:r>
          </a:p>
          <a:p>
            <a:pPr>
              <a:lnSpc>
                <a:spcPct val="120000"/>
              </a:lnSpc>
              <a:buNone/>
            </a:pPr>
            <a:r>
              <a:rPr lang="ka-GE" sz="4000" b="1" dirty="0" smtClean="0"/>
              <a:t>         </a:t>
            </a:r>
            <a:r>
              <a:rPr lang="ka-GE" sz="4000" dirty="0" smtClean="0"/>
              <a:t>მუდმივად  </a:t>
            </a:r>
            <a:r>
              <a:rPr lang="de-DE" sz="4000" b="1" dirty="0" err="1" smtClean="0">
                <a:solidFill>
                  <a:srgbClr val="0000FF"/>
                </a:solidFill>
              </a:rPr>
              <a:t>სპაზმი</a:t>
            </a:r>
            <a:r>
              <a:rPr lang="ka-GE" sz="4000" b="1" dirty="0" smtClean="0">
                <a:solidFill>
                  <a:srgbClr val="0000FF"/>
                </a:solidFill>
              </a:rPr>
              <a:t>სადმი   არიან   მიდრეკილნი</a:t>
            </a:r>
            <a:r>
              <a:rPr lang="ka-GE" sz="4000" b="1" dirty="0" smtClean="0"/>
              <a:t>.</a:t>
            </a:r>
            <a:r>
              <a:rPr lang="ka-GE" sz="4000" b="1" dirty="0" smtClean="0">
                <a:solidFill>
                  <a:srgbClr val="0000FF"/>
                </a:solidFill>
              </a:rPr>
              <a:t> </a:t>
            </a:r>
            <a:endParaRPr lang="ru-RU" sz="3300" dirty="0" smtClean="0">
              <a:solidFill>
                <a:srgbClr val="0070C0"/>
              </a:solidFill>
            </a:endParaRPr>
          </a:p>
          <a:p>
            <a:r>
              <a:rPr lang="ka-GE" sz="3500" dirty="0" smtClean="0"/>
              <a:t>  </a:t>
            </a:r>
            <a:r>
              <a:rPr lang="ka-GE" sz="3900" dirty="0" smtClean="0"/>
              <a:t>ასეთი  მდგომარეობის  გამოსავლენად  </a:t>
            </a:r>
            <a:r>
              <a:rPr lang="ka-GE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ჰარისონის</a:t>
            </a:r>
            <a:r>
              <a:rPr lang="ka-GE" sz="4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a-GE" sz="3900" b="1" dirty="0" smtClean="0"/>
              <a:t>სინჯი  </a:t>
            </a:r>
            <a:r>
              <a:rPr lang="ka-GE" sz="3900" dirty="0" smtClean="0">
                <a:latin typeface="Sylfaen" pitchFamily="18" charset="0"/>
              </a:rPr>
              <a:t>(T.R.Harrison, 1997) შეიძლება  </a:t>
            </a:r>
            <a:r>
              <a:rPr lang="ka-GE" sz="3900" dirty="0" smtClean="0"/>
              <a:t>გამოვიყენოთ:  </a:t>
            </a:r>
          </a:p>
          <a:p>
            <a:pPr>
              <a:buNone/>
            </a:pPr>
            <a:r>
              <a:rPr lang="ka-GE" sz="3900" b="1" dirty="0" smtClean="0"/>
              <a:t>        </a:t>
            </a:r>
            <a:r>
              <a:rPr lang="ka-GE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აწ</a:t>
            </a:r>
            <a:r>
              <a:rPr lang="ka-GE" sz="3900" dirty="0" smtClean="0"/>
              <a:t>-ას  ჯერ  </a:t>
            </a:r>
            <a:r>
              <a:rPr lang="ka-GE" sz="3900" b="1" dirty="0" smtClean="0">
                <a:solidFill>
                  <a:srgbClr val="0000FF"/>
                </a:solidFill>
              </a:rPr>
              <a:t>კლინოპოზიციაში   </a:t>
            </a:r>
            <a:r>
              <a:rPr lang="ka-GE" sz="3900" dirty="0" smtClean="0"/>
              <a:t>ვზომავთ  და  თუკი  </a:t>
            </a:r>
            <a:r>
              <a:rPr lang="ka-GE" sz="3900" b="1" dirty="0" smtClean="0">
                <a:solidFill>
                  <a:srgbClr val="0000FF"/>
                </a:solidFill>
              </a:rPr>
              <a:t>ფეხზე  ადგომისას  </a:t>
            </a:r>
            <a:r>
              <a:rPr lang="ka-GE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დიასტოლურმა </a:t>
            </a:r>
            <a:r>
              <a:rPr lang="ka-GE" sz="3900" dirty="0" smtClean="0">
                <a:solidFill>
                  <a:srgbClr val="0000FF"/>
                </a:solidFill>
              </a:rPr>
              <a:t>(</a:t>
            </a:r>
            <a:r>
              <a:rPr lang="ka-GE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ka-GE" sz="3900" dirty="0" smtClean="0">
                <a:solidFill>
                  <a:srgbClr val="0000FF"/>
                </a:solidFill>
              </a:rPr>
              <a:t>)</a:t>
            </a:r>
            <a:r>
              <a:rPr lang="ka-GE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3900" b="1" dirty="0" smtClean="0"/>
              <a:t> წნევამ </a:t>
            </a:r>
            <a:r>
              <a:rPr lang="ka-GE" sz="3900" dirty="0" smtClean="0"/>
              <a:t>   </a:t>
            </a:r>
            <a:r>
              <a:rPr lang="ka-GE" sz="3900" b="1" dirty="0" smtClean="0">
                <a:solidFill>
                  <a:srgbClr val="FF0000"/>
                </a:solidFill>
                <a:latin typeface="Sylfaen" pitchFamily="18" charset="0"/>
              </a:rPr>
              <a:t>10   </a:t>
            </a:r>
            <a:r>
              <a:rPr lang="ka-GE" sz="3900" dirty="0" smtClean="0"/>
              <a:t>ან  მეტი  </a:t>
            </a:r>
            <a:r>
              <a:rPr lang="ka-GE" sz="3900" b="1" dirty="0" smtClean="0"/>
              <a:t>მმ</a:t>
            </a:r>
            <a:r>
              <a:rPr lang="ka-GE" sz="3900" dirty="0" smtClean="0"/>
              <a:t>-ით </a:t>
            </a:r>
            <a:r>
              <a:rPr lang="ka-GE" sz="3900" b="1" dirty="0" smtClean="0"/>
              <a:t> </a:t>
            </a:r>
            <a:r>
              <a:rPr lang="ka-GE" sz="3900" dirty="0" smtClean="0"/>
              <a:t>მოიმატა</a:t>
            </a:r>
            <a:r>
              <a:rPr lang="ka-GE" sz="3900" b="1" dirty="0" smtClean="0"/>
              <a:t>, </a:t>
            </a:r>
            <a:r>
              <a:rPr lang="ka-GE" sz="3900" dirty="0" smtClean="0"/>
              <a:t>ეს ნიშნავს  </a:t>
            </a:r>
            <a:r>
              <a:rPr lang="ka-GE" sz="3900" b="1" dirty="0" smtClean="0">
                <a:solidFill>
                  <a:srgbClr val="FF33CC"/>
                </a:solidFill>
              </a:rPr>
              <a:t>ესენციური   არტე-რიული   ჰიპერტენზიისადმი   </a:t>
            </a:r>
            <a:r>
              <a:rPr lang="ka-GE" sz="3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მიდრეკილებას !!!</a:t>
            </a:r>
          </a:p>
          <a:p>
            <a:pPr>
              <a:buNone/>
            </a:pPr>
            <a:endParaRPr lang="ka-GE" sz="3000" dirty="0" smtClean="0"/>
          </a:p>
          <a:p>
            <a:pPr>
              <a:buNone/>
            </a:pPr>
            <a:r>
              <a:rPr lang="ka-GE" sz="3000" i="1" dirty="0" smtClean="0"/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45224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a-GE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აჰ</a:t>
            </a:r>
            <a:r>
              <a:rPr lang="ka-G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-ის   </a:t>
            </a:r>
            <a:r>
              <a:rPr lang="ka-GE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პირველადი   პრევენციისთვის    </a:t>
            </a:r>
            <a:r>
              <a:rPr lang="ka-GE" sz="2800" i="1" dirty="0" smtClean="0"/>
              <a:t>ამ   სინჯს</a:t>
            </a:r>
          </a:p>
          <a:p>
            <a:r>
              <a:rPr lang="ka-GE" sz="2800" i="1" dirty="0" smtClean="0"/>
              <a:t>        დიდი   პრაქტიკული   მნიშვნელობა   აქვს!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480720"/>
          </a:xfrm>
        </p:spPr>
        <p:txBody>
          <a:bodyPr>
            <a:normAutofit/>
          </a:bodyPr>
          <a:lstStyle/>
          <a:p>
            <a:r>
              <a:rPr lang="ka-GE" sz="2900" dirty="0" smtClean="0"/>
              <a:t>   </a:t>
            </a:r>
            <a:r>
              <a:rPr lang="ka-GE" sz="3000" dirty="0" smtClean="0"/>
              <a:t>დადგენილია,  რომ   </a:t>
            </a:r>
            <a:r>
              <a:rPr lang="ka-GE" sz="3000" b="1" dirty="0" smtClean="0">
                <a:solidFill>
                  <a:srgbClr val="FF0000"/>
                </a:solidFill>
              </a:rPr>
              <a:t>დიასტოლური</a:t>
            </a:r>
            <a:r>
              <a:rPr lang="ka-GE" sz="3000" b="1" dirty="0" smtClean="0"/>
              <a:t>   </a:t>
            </a:r>
            <a:r>
              <a:rPr lang="ka-GE" sz="3000" b="1" dirty="0" smtClean="0">
                <a:solidFill>
                  <a:srgbClr val="FF0000"/>
                </a:solidFill>
              </a:rPr>
              <a:t>წნევის </a:t>
            </a:r>
            <a:r>
              <a:rPr lang="ka-GE" sz="3000" dirty="0" smtClean="0"/>
              <a:t> </a:t>
            </a:r>
            <a:r>
              <a:rPr lang="ka-GE" sz="3000" b="1" dirty="0" smtClean="0"/>
              <a:t>სტაბილური</a:t>
            </a:r>
            <a:r>
              <a:rPr lang="ka-GE" sz="3000" dirty="0" smtClean="0"/>
              <a:t>  </a:t>
            </a:r>
            <a:r>
              <a:rPr lang="ka-GE" sz="3000" b="1" dirty="0" smtClean="0"/>
              <a:t>მომატება   </a:t>
            </a:r>
            <a:r>
              <a:rPr lang="ka-GE" sz="3000" i="1" dirty="0" smtClean="0"/>
              <a:t>კარდიოვასკულარულ   რისკებს</a:t>
            </a:r>
            <a:r>
              <a:rPr lang="ka-GE" sz="3000" dirty="0" smtClean="0"/>
              <a:t>   </a:t>
            </a:r>
            <a:r>
              <a:rPr lang="ka-GE" sz="3000" b="1" dirty="0" smtClean="0"/>
              <a:t>მკვეთრად   ზრდის,  </a:t>
            </a:r>
            <a:r>
              <a:rPr lang="ka-GE" sz="3000" dirty="0" smtClean="0"/>
              <a:t>ვინაიდან   იგი მარცხენა  პარკუჭს  </a:t>
            </a:r>
            <a:r>
              <a:rPr lang="ka-G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პრესორული  გადატვირთვის   </a:t>
            </a:r>
            <a:r>
              <a:rPr lang="ka-GE" sz="3000" dirty="0" smtClean="0"/>
              <a:t>პირობებში  ამყოფებს.</a:t>
            </a:r>
            <a:r>
              <a:rPr lang="ka-GE" sz="3000" b="1" dirty="0" smtClean="0"/>
              <a:t>!</a:t>
            </a:r>
            <a:r>
              <a:rPr lang="ka-GE" sz="3000" dirty="0" smtClean="0"/>
              <a:t> </a:t>
            </a:r>
          </a:p>
          <a:p>
            <a:r>
              <a:rPr lang="ka-GE" dirty="0" smtClean="0"/>
              <a:t>ამიტომ,   </a:t>
            </a:r>
            <a:r>
              <a:rPr lang="ka-GE" b="1" dirty="0" smtClean="0">
                <a:solidFill>
                  <a:srgbClr val="FF33CC"/>
                </a:solidFill>
              </a:rPr>
              <a:t>დიასტოლური</a:t>
            </a:r>
            <a:r>
              <a:rPr lang="ka-GE" dirty="0" smtClean="0">
                <a:solidFill>
                  <a:srgbClr val="FF33CC"/>
                </a:solidFill>
              </a:rPr>
              <a:t>   </a:t>
            </a:r>
            <a:r>
              <a:rPr lang="ka-GE" b="1" dirty="0" smtClean="0">
                <a:solidFill>
                  <a:srgbClr val="FF33CC"/>
                </a:solidFill>
              </a:rPr>
              <a:t>ჰიპერტენზიის</a:t>
            </a:r>
            <a:r>
              <a:rPr lang="ka-GE" dirty="0" smtClean="0">
                <a:solidFill>
                  <a:srgbClr val="FF33CC"/>
                </a:solidFill>
              </a:rPr>
              <a:t>  </a:t>
            </a:r>
            <a:r>
              <a:rPr lang="ka-GE" dirty="0" smtClean="0"/>
              <a:t>დროული </a:t>
            </a:r>
            <a:r>
              <a:rPr lang="ka-GE" dirty="0" smtClean="0">
                <a:solidFill>
                  <a:srgbClr val="FF0000"/>
                </a:solidFill>
              </a:rPr>
              <a:t>  </a:t>
            </a:r>
            <a:r>
              <a:rPr lang="ka-GE" dirty="0" smtClean="0"/>
              <a:t>გამოვლენა  პრევენციის</a:t>
            </a:r>
            <a:r>
              <a:rPr lang="ka-GE" i="1" dirty="0" smtClean="0"/>
              <a:t>  </a:t>
            </a:r>
            <a:r>
              <a:rPr lang="ka-GE" dirty="0" smtClean="0"/>
              <a:t>თვალსაზრისით</a:t>
            </a:r>
            <a:r>
              <a:rPr lang="ka-GE" i="1" dirty="0" smtClean="0"/>
              <a:t>  </a:t>
            </a:r>
            <a:r>
              <a:rPr lang="ka-GE" dirty="0" smtClean="0"/>
              <a:t>ძალზე  მნიშვნელოვანია;  </a:t>
            </a:r>
            <a:endParaRPr lang="ru-RU" dirty="0" smtClean="0"/>
          </a:p>
          <a:p>
            <a:r>
              <a:rPr lang="ka-GE" dirty="0" smtClean="0"/>
              <a:t>   გაკვირვებას იწვევს, რომ  </a:t>
            </a:r>
            <a:r>
              <a:rPr lang="ka-GE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იზოლირებული  </a:t>
            </a:r>
            <a:r>
              <a:rPr lang="ka-GE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დიასტოლური   ჰიპერტენზია </a:t>
            </a:r>
            <a:r>
              <a:rPr lang="ka-GE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a-GE" dirty="0" smtClean="0"/>
              <a:t>არცერთ  ოფი-ციალურ  კლასიფიკაციაში  </a:t>
            </a:r>
            <a:r>
              <a:rPr lang="ka-GE" b="1" dirty="0" smtClean="0"/>
              <a:t>არ  არის</a:t>
            </a:r>
            <a:r>
              <a:rPr lang="ka-GE" dirty="0" smtClean="0"/>
              <a:t>  გამოყო-ფილი, როგორც  </a:t>
            </a:r>
            <a:r>
              <a:rPr lang="ka-GE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ნოზოლოგიური  ერთეული</a:t>
            </a:r>
            <a:r>
              <a:rPr lang="ka-GE" dirty="0" smtClean="0"/>
              <a:t>!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16632"/>
            <a:ext cx="5580112" cy="6741368"/>
          </a:xfrm>
        </p:spPr>
        <p:txBody>
          <a:bodyPr>
            <a:normAutofit/>
          </a:bodyPr>
          <a:lstStyle/>
          <a:p>
            <a:r>
              <a:rPr lang="ka-GE" sz="2600" dirty="0" smtClean="0"/>
              <a:t>თირკმლებისგან  განსხვავებით </a:t>
            </a:r>
            <a:r>
              <a:rPr lang="ka-GE" sz="2600" b="1" dirty="0" smtClean="0">
                <a:solidFill>
                  <a:srgbClr val="FF0000"/>
                </a:solidFill>
              </a:rPr>
              <a:t>ცერებრული </a:t>
            </a:r>
            <a:r>
              <a:rPr lang="ka-GE" sz="2600" b="1" dirty="0" smtClean="0"/>
              <a:t> ჰემოპერფუზიის  რეგულაციაში  წამყვანია  </a:t>
            </a:r>
            <a:r>
              <a:rPr lang="ka-GE" sz="2600" b="1" dirty="0" smtClean="0">
                <a:solidFill>
                  <a:srgbClr val="00B050"/>
                </a:solidFill>
              </a:rPr>
              <a:t>დეპრე-სორული  სისტემა</a:t>
            </a:r>
            <a:r>
              <a:rPr lang="ka-GE" sz="2600" dirty="0" smtClean="0"/>
              <a:t>:</a:t>
            </a:r>
          </a:p>
          <a:p>
            <a:endParaRPr lang="ka-GE" sz="2600" i="1" dirty="0" smtClean="0">
              <a:latin typeface="Sylfaen" pitchFamily="18" charset="0"/>
            </a:endParaRPr>
          </a:p>
          <a:p>
            <a:endParaRPr lang="ka-GE" sz="2600" i="1" dirty="0" smtClean="0">
              <a:latin typeface="Sylfaen" pitchFamily="18" charset="0"/>
            </a:endParaRPr>
          </a:p>
          <a:p>
            <a:pPr>
              <a:buNone/>
            </a:pPr>
            <a:endParaRPr lang="ka-GE" sz="2500" i="1" dirty="0" smtClean="0">
              <a:latin typeface="Sylfaen" pitchFamily="18" charset="0"/>
            </a:endParaRPr>
          </a:p>
          <a:p>
            <a:pPr>
              <a:buNone/>
            </a:pPr>
            <a:endParaRPr lang="ka-GE" sz="2600" b="1" dirty="0" smtClean="0">
              <a:latin typeface="Sylfaen" pitchFamily="18" charset="0"/>
            </a:endParaRPr>
          </a:p>
          <a:p>
            <a:pPr>
              <a:buNone/>
            </a:pPr>
            <a:r>
              <a:rPr lang="ka-GE" sz="2400" dirty="0" smtClean="0"/>
              <a:t> </a:t>
            </a:r>
            <a:endParaRPr lang="en-US" sz="2400" dirty="0">
              <a:latin typeface="Sylfaen" pitchFamily="18" charset="0"/>
            </a:endParaRPr>
          </a:p>
        </p:txBody>
      </p:sp>
      <p:pic>
        <p:nvPicPr>
          <p:cNvPr id="1027" name="Picture 3" descr="C:\Users\admin\Desktop\img6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476672"/>
            <a:ext cx="3384376" cy="58326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47864" y="4509120"/>
            <a:ext cx="568863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a-GE" sz="2500" b="1" dirty="0" smtClean="0">
                <a:latin typeface="Sylfaen" pitchFamily="18" charset="0"/>
              </a:rPr>
              <a:t> </a:t>
            </a:r>
            <a:r>
              <a:rPr lang="en-US" sz="2500" b="1" dirty="0" smtClean="0">
                <a:latin typeface="Sylfaen" pitchFamily="18" charset="0"/>
              </a:rPr>
              <a:t> </a:t>
            </a:r>
            <a:r>
              <a:rPr lang="ka-GE" sz="2500" b="1" dirty="0" smtClean="0">
                <a:latin typeface="Sylfaen" pitchFamily="18" charset="0"/>
              </a:rPr>
              <a:t>მაღალი </a:t>
            </a:r>
            <a:r>
              <a:rPr lang="ka-GE" sz="2500" b="1" dirty="0" smtClean="0">
                <a:solidFill>
                  <a:srgbClr val="FF0000"/>
                </a:solidFill>
                <a:latin typeface="Sylfaen" pitchFamily="18" charset="0"/>
              </a:rPr>
              <a:t> აწ</a:t>
            </a:r>
            <a:r>
              <a:rPr lang="ka-GE" sz="2500" b="1" dirty="0" smtClean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ka-GE" sz="2500" b="1" dirty="0" smtClean="0">
                <a:latin typeface="Sylfaen" pitchFamily="18" charset="0"/>
              </a:rPr>
              <a:t>აღაგზნებს</a:t>
            </a:r>
            <a:r>
              <a:rPr lang="ka-GE" sz="2500" dirty="0" smtClean="0">
                <a:latin typeface="Sylfaen" pitchFamily="18" charset="0"/>
              </a:rPr>
              <a:t>  აორტის   და  კაროტიდული  სინუსის </a:t>
            </a:r>
            <a:r>
              <a:rPr lang="ka-G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დეპრესორულ </a:t>
            </a:r>
            <a:r>
              <a:rPr lang="ka-GE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ბარორეცეპტორებს</a:t>
            </a:r>
            <a:r>
              <a:rPr lang="ka-G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   </a:t>
            </a:r>
            <a:r>
              <a:rPr lang="ka-GE" sz="2500" i="1" dirty="0" smtClean="0">
                <a:latin typeface="Sylfaen" pitchFamily="18" charset="0"/>
              </a:rPr>
              <a:t>(ჰემორაგიული   ინსულტის</a:t>
            </a:r>
          </a:p>
          <a:p>
            <a:r>
              <a:rPr lang="ka-GE" sz="2500" i="1" dirty="0" smtClean="0">
                <a:latin typeface="Sylfaen" pitchFamily="18" charset="0"/>
              </a:rPr>
              <a:t>                 პრევენცია!)</a:t>
            </a:r>
            <a:endParaRPr lang="en-US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1700808"/>
            <a:ext cx="5220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a-GE" sz="2400" b="1" dirty="0" smtClean="0">
                <a:solidFill>
                  <a:srgbClr val="FF0000"/>
                </a:solidFill>
                <a:latin typeface="Sylfaen" pitchFamily="18" charset="0"/>
              </a:rPr>
              <a:t>1- აორტის  ბარორეცეპტორები;</a:t>
            </a:r>
          </a:p>
          <a:p>
            <a:pPr>
              <a:buNone/>
            </a:pPr>
            <a:r>
              <a:rPr lang="ka-GE" sz="2400" dirty="0" smtClean="0">
                <a:latin typeface="Sylfaen" pitchFamily="18" charset="0"/>
              </a:rPr>
              <a:t> 2- სინოკაროტიდული ნერვი;</a:t>
            </a:r>
          </a:p>
          <a:p>
            <a:pPr>
              <a:buNone/>
            </a:pPr>
            <a:r>
              <a:rPr lang="ka-GE" sz="2400" dirty="0" smtClean="0">
                <a:latin typeface="Sylfaen" pitchFamily="18" charset="0"/>
              </a:rPr>
              <a:t> 3- ცთომილი ნერვი;</a:t>
            </a:r>
          </a:p>
          <a:p>
            <a:pPr>
              <a:buNone/>
            </a:pPr>
            <a:r>
              <a:rPr lang="ka-GE" sz="2400" dirty="0" smtClean="0">
                <a:latin typeface="Sylfaen" pitchFamily="18" charset="0"/>
              </a:rPr>
              <a:t> </a:t>
            </a:r>
            <a:r>
              <a:rPr lang="ka-GE" sz="2400" b="1" dirty="0" smtClean="0">
                <a:solidFill>
                  <a:srgbClr val="FF0000"/>
                </a:solidFill>
                <a:latin typeface="Sylfaen" pitchFamily="18" charset="0"/>
              </a:rPr>
              <a:t>4- კაროტიდული  სინუსის რეცეპტორები;</a:t>
            </a:r>
          </a:p>
          <a:p>
            <a:pPr>
              <a:buNone/>
            </a:pPr>
            <a:r>
              <a:rPr lang="ka-GE" sz="2400" dirty="0" smtClean="0">
                <a:latin typeface="Sylfaen" pitchFamily="18" charset="0"/>
              </a:rPr>
              <a:t> 5,6- შიგნითა საძილე არტერია;</a:t>
            </a:r>
          </a:p>
          <a:p>
            <a:pPr>
              <a:buNone/>
            </a:pPr>
            <a:r>
              <a:rPr lang="ka-GE" sz="2400" dirty="0" smtClean="0">
                <a:latin typeface="Sylfaen" pitchFamily="18" charset="0"/>
              </a:rPr>
              <a:t> 7,8- გარეთა საძილე არტერია.</a:t>
            </a:r>
            <a:endParaRPr lang="en-US" sz="24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FFFF00">
                <a:alpha val="40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3"/>
            <a:ext cx="7918648" cy="3312368"/>
          </a:xfrm>
        </p:spPr>
        <p:txBody>
          <a:bodyPr>
            <a:normAutofit/>
          </a:bodyPr>
          <a:lstStyle/>
          <a:p>
            <a:r>
              <a:rPr lang="ka-GE" sz="6000" dirty="0" smtClean="0"/>
              <a:t> </a:t>
            </a:r>
            <a:r>
              <a:rPr lang="ka-GE" sz="6000" b="1" dirty="0" smtClean="0">
                <a:solidFill>
                  <a:srgbClr val="0000FF"/>
                </a:solidFill>
              </a:rPr>
              <a:t>საშუალო </a:t>
            </a:r>
            <a:br>
              <a:rPr lang="ka-GE" sz="6000" b="1" dirty="0" smtClean="0">
                <a:solidFill>
                  <a:srgbClr val="0000FF"/>
                </a:solidFill>
              </a:rPr>
            </a:br>
            <a:r>
              <a:rPr lang="ka-GE" sz="6000" b="1" dirty="0" smtClean="0">
                <a:solidFill>
                  <a:srgbClr val="FF33CC"/>
                </a:solidFill>
              </a:rPr>
              <a:t> არტერიული</a:t>
            </a:r>
            <a:br>
              <a:rPr lang="ka-GE" sz="6000" b="1" dirty="0" smtClean="0">
                <a:solidFill>
                  <a:srgbClr val="FF33CC"/>
                </a:solidFill>
              </a:rPr>
            </a:br>
            <a:r>
              <a:rPr lang="ka-GE" sz="6000" b="1" dirty="0" smtClean="0">
                <a:solidFill>
                  <a:srgbClr val="FF33CC"/>
                </a:solidFill>
              </a:rPr>
              <a:t>  წნევა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mean tension arterial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8570284" cy="2304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3861048"/>
            <a:ext cx="9909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200" b="1" dirty="0" smtClean="0"/>
              <a:t>საშ. </a:t>
            </a:r>
            <a:r>
              <a:rPr lang="ka-GE" sz="2200" b="1" dirty="0" smtClean="0">
                <a:solidFill>
                  <a:srgbClr val="FF0000"/>
                </a:solidFill>
              </a:rPr>
              <a:t>აწ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3672408"/>
          </a:xfrm>
        </p:spPr>
        <p:txBody>
          <a:bodyPr>
            <a:normAutofit/>
          </a:bodyPr>
          <a:lstStyle/>
          <a:p>
            <a:r>
              <a:rPr lang="ka-GE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საშუალო  </a:t>
            </a:r>
            <a:r>
              <a:rPr lang="ka-G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აწ </a:t>
            </a:r>
            <a:r>
              <a:rPr lang="ka-GE" sz="2700" dirty="0" smtClean="0"/>
              <a:t>(</a:t>
            </a:r>
            <a:r>
              <a:rPr lang="ka-GE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საწ</a:t>
            </a:r>
            <a:r>
              <a:rPr lang="ka-GE" sz="2700" dirty="0" smtClean="0"/>
              <a:t>)</a:t>
            </a:r>
            <a:r>
              <a:rPr lang="ka-GE" sz="2700" dirty="0" smtClean="0">
                <a:solidFill>
                  <a:srgbClr val="FF33CC"/>
                </a:solidFill>
              </a:rPr>
              <a:t>  </a:t>
            </a:r>
            <a:r>
              <a:rPr lang="ka-GE" sz="2700" dirty="0" smtClean="0"/>
              <a:t>არ  არის  სისტოლური  და  დიასტო-ლური  </a:t>
            </a:r>
            <a:r>
              <a:rPr lang="ka-GE" sz="2700" b="1" dirty="0" smtClean="0">
                <a:solidFill>
                  <a:srgbClr val="FF0000"/>
                </a:solidFill>
              </a:rPr>
              <a:t>აწ</a:t>
            </a:r>
            <a:r>
              <a:rPr lang="ka-GE" sz="2700" dirty="0" smtClean="0"/>
              <a:t>-ის  საშუალო  არითმეტიკული, არამედ   იგი  სისხლის  წნევის  </a:t>
            </a:r>
            <a:r>
              <a:rPr lang="ka-GE" sz="2700" b="1" dirty="0" smtClean="0"/>
              <a:t>ინტეგრალური  სიდიდეა  </a:t>
            </a:r>
            <a:r>
              <a:rPr lang="ka-GE" sz="2700" dirty="0" smtClean="0"/>
              <a:t>გულის  მუშაობის  ერთი  ციკლის  განმავლობაში.</a:t>
            </a:r>
          </a:p>
          <a:p>
            <a:r>
              <a:rPr lang="ka-GE" sz="2600" dirty="0" smtClean="0"/>
              <a:t> რაც  უფრო  </a:t>
            </a:r>
            <a:r>
              <a:rPr lang="ka-GE" sz="2600" b="1" dirty="0" smtClean="0"/>
              <a:t>ხანგრძლივია   დიასტოლა</a:t>
            </a:r>
            <a:r>
              <a:rPr lang="ka-GE" sz="2600" dirty="0" smtClean="0"/>
              <a:t>,  მით  უფრო  ნაკ-ლებია  </a:t>
            </a:r>
            <a:r>
              <a:rPr lang="ka-G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საწ </a:t>
            </a:r>
            <a:r>
              <a:rPr lang="ka-GE" sz="2600" b="1" dirty="0" smtClean="0">
                <a:solidFill>
                  <a:srgbClr val="FF0000"/>
                </a:solidFill>
              </a:rPr>
              <a:t> </a:t>
            </a:r>
            <a:r>
              <a:rPr lang="ka-GE" sz="2600" dirty="0" smtClean="0"/>
              <a:t>საშუალო  არითმეტიკულთან  შედარებით!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852936"/>
            <a:ext cx="21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Blood  Pressure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301208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a-GE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საშუალო   არტერიული   წნევის </a:t>
            </a:r>
            <a:r>
              <a:rPr lang="ka-GE" sz="2600" dirty="0" smtClean="0"/>
              <a:t>(</a:t>
            </a:r>
            <a:r>
              <a:rPr lang="ka-GE" sz="2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საწ</a:t>
            </a:r>
            <a:r>
              <a:rPr lang="ka-GE" sz="2600" dirty="0" smtClean="0"/>
              <a:t>)</a:t>
            </a:r>
            <a:r>
              <a:rPr lang="ka-GE" sz="2600" b="1" dirty="0" smtClean="0"/>
              <a:t>  </a:t>
            </a:r>
            <a:r>
              <a:rPr lang="ka-GE" sz="2600" dirty="0" smtClean="0"/>
              <a:t>გამოთვლა  ძალზე  ადვილია:  </a:t>
            </a:r>
            <a:r>
              <a:rPr lang="ka-GE" sz="2600" b="1" i="1" dirty="0" smtClean="0"/>
              <a:t>დიასტოლურ   წნევას    </a:t>
            </a:r>
            <a:r>
              <a:rPr lang="ka-GE" sz="2600" i="1" dirty="0" smtClean="0"/>
              <a:t>უნდა  მივუმატოთ   </a:t>
            </a:r>
            <a:r>
              <a:rPr lang="ka-GE" sz="2600" b="1" i="1" dirty="0" smtClean="0"/>
              <a:t>პულსური   წნევის   </a:t>
            </a:r>
            <a:r>
              <a:rPr lang="ka-GE" sz="2600" b="1" i="1" dirty="0" smtClean="0">
                <a:solidFill>
                  <a:srgbClr val="FF0000"/>
                </a:solidFill>
              </a:rPr>
              <a:t>მესამედი. 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mean tension arterial\2109_Systemic_Blood_Pressu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584701" cy="4994081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995936" y="3356992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059832" y="5013176"/>
            <a:ext cx="1854995" cy="369332"/>
          </a:xfrm>
          <a:prstGeom prst="rect">
            <a:avLst/>
          </a:prstGeom>
          <a:scene3d>
            <a:camera prst="orthographicFront">
              <a:rot lat="21594000" lon="120000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ka-GE" dirty="0" smtClean="0">
                <a:solidFill>
                  <a:srgbClr val="FF0000"/>
                </a:solidFill>
              </a:rPr>
              <a:t>მხრის  არტერია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16632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dirty="0" smtClean="0"/>
              <a:t>ეს  ფორმულა მხოლოდ </a:t>
            </a:r>
            <a:r>
              <a:rPr lang="ka-GE" sz="2400" b="1" dirty="0" smtClean="0">
                <a:solidFill>
                  <a:srgbClr val="FF0000"/>
                </a:solidFill>
              </a:rPr>
              <a:t>კუნთური  ტიპის  არტერიებზე </a:t>
            </a:r>
            <a:r>
              <a:rPr lang="ka-GE" sz="2400" dirty="0" smtClean="0"/>
              <a:t>(მხრის არტერია) გამოიყენება!  </a:t>
            </a:r>
            <a:r>
              <a:rPr lang="ka-GE" sz="2400" b="1" dirty="0" smtClean="0">
                <a:solidFill>
                  <a:srgbClr val="0000FF"/>
                </a:solidFill>
              </a:rPr>
              <a:t>ელასტიკური ტიპის  </a:t>
            </a:r>
            <a:r>
              <a:rPr lang="ka-GE" sz="2400" dirty="0" smtClean="0"/>
              <a:t>არტერიებისთვის  სხვა ფორმულები არსებობს. სურათზე ჩანს, რომ </a:t>
            </a:r>
            <a:r>
              <a:rPr lang="ka-G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აორტაში</a:t>
            </a:r>
            <a:r>
              <a:rPr lang="ka-G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2400" dirty="0" smtClean="0"/>
              <a:t> </a:t>
            </a:r>
            <a:r>
              <a:rPr lang="ka-GE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საწ  </a:t>
            </a:r>
            <a:r>
              <a:rPr lang="ka-GE" sz="2400" b="1" dirty="0" smtClean="0"/>
              <a:t>უახლოვდება   </a:t>
            </a:r>
            <a:r>
              <a:rPr lang="ka-GE" sz="2400" b="1" dirty="0" smtClean="0">
                <a:solidFill>
                  <a:srgbClr val="FF33CC"/>
                </a:solidFill>
              </a:rPr>
              <a:t>საშუალო  არითმეტიკულს</a:t>
            </a:r>
            <a:r>
              <a:rPr lang="ka-GE" sz="2400" dirty="0" smtClean="0"/>
              <a:t>,   </a:t>
            </a:r>
            <a:endParaRPr lang="en-US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5229200"/>
            <a:ext cx="477054" cy="82170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ka-GE" sz="1900" b="1" dirty="0" smtClean="0">
                <a:solidFill>
                  <a:srgbClr val="FF0000"/>
                </a:solidFill>
              </a:rPr>
              <a:t>აორტა</a:t>
            </a:r>
            <a:endParaRPr lang="en-US" sz="1900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763688" y="3068960"/>
            <a:ext cx="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979712" y="1484784"/>
            <a:ext cx="4104456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635896" y="1196752"/>
            <a:ext cx="716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 smtClean="0"/>
              <a:t>                                                 </a:t>
            </a:r>
            <a:r>
              <a:rPr lang="ka-GE" sz="2400" dirty="0" smtClean="0"/>
              <a:t>მაგრამ  </a:t>
            </a:r>
            <a:r>
              <a:rPr lang="ka-GE" sz="2400" b="1" dirty="0" smtClean="0"/>
              <a:t>მხრის</a:t>
            </a:r>
          </a:p>
          <a:p>
            <a:r>
              <a:rPr lang="ka-GE" sz="2400" b="1" dirty="0" smtClean="0"/>
              <a:t>    არტერიაზე  აშკარად  ქვეითდება</a:t>
            </a:r>
            <a:r>
              <a:rPr lang="ka-GE" sz="2400" dirty="0" smtClean="0"/>
              <a:t>!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804248" y="2924944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საწ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a-GE" sz="3100" b="1" dirty="0" smtClean="0">
                <a:solidFill>
                  <a:srgbClr val="FF33CC"/>
                </a:solidFill>
              </a:rPr>
              <a:t>      </a:t>
            </a:r>
            <a:endParaRPr lang="ka-GE" sz="2800" i="1" dirty="0" smtClean="0"/>
          </a:p>
          <a:p>
            <a:pPr>
              <a:buNone/>
            </a:pPr>
            <a:r>
              <a:rPr lang="ka-GE" sz="3000" b="1" i="1" dirty="0" smtClean="0">
                <a:solidFill>
                  <a:srgbClr val="0070C0"/>
                </a:solidFill>
                <a:latin typeface="Sylfaen" pitchFamily="18" charset="0"/>
              </a:rPr>
              <a:t>         </a:t>
            </a:r>
            <a:r>
              <a:rPr lang="ka-GE" sz="3000" b="1" dirty="0" smtClean="0">
                <a:solidFill>
                  <a:srgbClr val="0000FF"/>
                </a:solidFill>
                <a:latin typeface="Sylfaen" pitchFamily="18" charset="0"/>
              </a:rPr>
              <a:t>საწ</a:t>
            </a:r>
            <a:r>
              <a:rPr lang="ka-GE" sz="3000" b="1" dirty="0" smtClean="0">
                <a:latin typeface="Sylfaen" pitchFamily="18" charset="0"/>
              </a:rPr>
              <a:t>-ის   ნორმად  </a:t>
            </a:r>
            <a:r>
              <a:rPr lang="ka-GE" sz="3000" dirty="0" smtClean="0">
                <a:latin typeface="Sylfaen" pitchFamily="18" charset="0"/>
              </a:rPr>
              <a:t>მიჩნეულია</a:t>
            </a:r>
            <a:r>
              <a:rPr lang="ka-GE" sz="3000" b="1" dirty="0" smtClean="0">
                <a:latin typeface="Sylfaen" pitchFamily="18" charset="0"/>
              </a:rPr>
              <a:t>   </a:t>
            </a:r>
            <a:r>
              <a:rPr lang="ka-GE" sz="3000" b="1" dirty="0" smtClean="0">
                <a:solidFill>
                  <a:srgbClr val="FF0000"/>
                </a:solidFill>
                <a:latin typeface="Sylfaen" pitchFamily="18" charset="0"/>
              </a:rPr>
              <a:t>80</a:t>
            </a:r>
            <a:r>
              <a:rPr lang="ka-GE" sz="3000" b="1" dirty="0" smtClean="0">
                <a:latin typeface="Sylfaen" pitchFamily="18" charset="0"/>
              </a:rPr>
              <a:t>-</a:t>
            </a:r>
            <a:r>
              <a:rPr lang="ka-GE" sz="3000" b="1" dirty="0" smtClean="0">
                <a:solidFill>
                  <a:srgbClr val="FF0000"/>
                </a:solidFill>
                <a:latin typeface="Sylfaen" pitchFamily="18" charset="0"/>
              </a:rPr>
              <a:t>95</a:t>
            </a:r>
            <a:r>
              <a:rPr lang="ka-GE" sz="3000" b="1" dirty="0" smtClean="0">
                <a:latin typeface="Sylfaen" pitchFamily="18" charset="0"/>
              </a:rPr>
              <a:t> </a:t>
            </a:r>
            <a:r>
              <a:rPr lang="ka-GE" sz="3000" dirty="0" smtClean="0">
                <a:latin typeface="Sylfaen" pitchFamily="18" charset="0"/>
              </a:rPr>
              <a:t>მმ ს.სვ;</a:t>
            </a:r>
          </a:p>
          <a:p>
            <a:pPr>
              <a:buNone/>
            </a:pPr>
            <a:r>
              <a:rPr lang="ka-GE" sz="2800" b="1" dirty="0" smtClean="0">
                <a:solidFill>
                  <a:srgbClr val="0000FF"/>
                </a:solidFill>
                <a:latin typeface="Sylfaen" pitchFamily="18" charset="0"/>
              </a:rPr>
              <a:t>                   მაგალითად:</a:t>
            </a:r>
          </a:p>
          <a:p>
            <a:r>
              <a:rPr lang="ka-GE" sz="2800" dirty="0" smtClean="0">
                <a:latin typeface="Sylfaen" pitchFamily="18" charset="0"/>
              </a:rPr>
              <a:t>   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110</a:t>
            </a:r>
            <a:r>
              <a:rPr lang="ka-GE" sz="2800" b="1" dirty="0" smtClean="0">
                <a:latin typeface="Sylfaen" pitchFamily="18" charset="0"/>
              </a:rPr>
              <a:t>/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65 </a:t>
            </a:r>
            <a:r>
              <a:rPr lang="ka-GE" sz="2800" dirty="0" smtClean="0">
                <a:latin typeface="Sylfaen" pitchFamily="18" charset="0"/>
              </a:rPr>
              <a:t> </a:t>
            </a:r>
            <a:r>
              <a:rPr lang="ka-GE" sz="2400" dirty="0" smtClean="0">
                <a:latin typeface="Sylfaen" pitchFamily="18" charset="0"/>
              </a:rPr>
              <a:t>მმ</a:t>
            </a:r>
            <a:r>
              <a:rPr lang="ka-GE" sz="2800" dirty="0" smtClean="0">
                <a:latin typeface="Sylfaen" pitchFamily="18" charset="0"/>
              </a:rPr>
              <a:t>-ის  დროს  </a:t>
            </a:r>
            <a:r>
              <a:rPr lang="ka-GE" sz="2800" b="1" dirty="0" smtClean="0">
                <a:solidFill>
                  <a:srgbClr val="0000FF"/>
                </a:solidFill>
                <a:latin typeface="Sylfaen" pitchFamily="18" charset="0"/>
              </a:rPr>
              <a:t>საწ</a:t>
            </a:r>
            <a:r>
              <a:rPr lang="ka-GE" sz="2800" dirty="0" smtClean="0">
                <a:latin typeface="Sylfaen" pitchFamily="18" charset="0"/>
              </a:rPr>
              <a:t> = 65+ 45/3 = 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80</a:t>
            </a:r>
            <a:r>
              <a:rPr lang="ka-GE" sz="2800" dirty="0" smtClean="0">
                <a:latin typeface="Sylfaen" pitchFamily="18" charset="0"/>
              </a:rPr>
              <a:t> </a:t>
            </a:r>
            <a:r>
              <a:rPr lang="ka-GE" sz="2400" dirty="0" smtClean="0">
                <a:latin typeface="Sylfaen" pitchFamily="18" charset="0"/>
              </a:rPr>
              <a:t>მმ</a:t>
            </a:r>
            <a:endParaRPr lang="ka-GE" sz="2800" dirty="0" smtClean="0">
              <a:latin typeface="Sylfaen" pitchFamily="18" charset="0"/>
            </a:endParaRPr>
          </a:p>
          <a:p>
            <a:r>
              <a:rPr lang="ka-GE" sz="2800" dirty="0" smtClean="0">
                <a:latin typeface="Sylfaen" pitchFamily="18" charset="0"/>
              </a:rPr>
              <a:t>   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120</a:t>
            </a:r>
            <a:r>
              <a:rPr lang="ka-GE" sz="2800" b="1" dirty="0" smtClean="0">
                <a:latin typeface="Sylfaen" pitchFamily="18" charset="0"/>
              </a:rPr>
              <a:t>/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75</a:t>
            </a:r>
            <a:r>
              <a:rPr lang="ka-GE" sz="2800" dirty="0" smtClean="0">
                <a:latin typeface="Sylfaen" pitchFamily="18" charset="0"/>
              </a:rPr>
              <a:t>  </a:t>
            </a:r>
            <a:r>
              <a:rPr lang="ka-GE" sz="2400" dirty="0" smtClean="0">
                <a:latin typeface="Sylfaen" pitchFamily="18" charset="0"/>
              </a:rPr>
              <a:t>მმ</a:t>
            </a:r>
            <a:r>
              <a:rPr lang="ka-GE" sz="2800" dirty="0" smtClean="0">
                <a:latin typeface="Sylfaen" pitchFamily="18" charset="0"/>
              </a:rPr>
              <a:t>-ის  დროს  </a:t>
            </a:r>
            <a:r>
              <a:rPr lang="ka-GE" sz="2800" b="1" dirty="0" smtClean="0">
                <a:solidFill>
                  <a:srgbClr val="0000FF"/>
                </a:solidFill>
                <a:latin typeface="Sylfaen" pitchFamily="18" charset="0"/>
              </a:rPr>
              <a:t>საწ</a:t>
            </a:r>
            <a:r>
              <a:rPr lang="ka-GE" sz="2800" dirty="0" smtClean="0">
                <a:latin typeface="Sylfaen" pitchFamily="18" charset="0"/>
              </a:rPr>
              <a:t> = 75+45/3  = 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90</a:t>
            </a:r>
            <a:r>
              <a:rPr lang="ka-GE" sz="2800" dirty="0" smtClean="0">
                <a:latin typeface="Sylfaen" pitchFamily="18" charset="0"/>
              </a:rPr>
              <a:t> </a:t>
            </a:r>
            <a:r>
              <a:rPr lang="ka-GE" sz="2400" dirty="0" smtClean="0">
                <a:latin typeface="Sylfaen" pitchFamily="18" charset="0"/>
              </a:rPr>
              <a:t>მმ</a:t>
            </a:r>
            <a:r>
              <a:rPr lang="ka-GE" sz="2800" dirty="0" smtClean="0">
                <a:latin typeface="Sylfaen" pitchFamily="18" charset="0"/>
              </a:rPr>
              <a:t>; </a:t>
            </a:r>
          </a:p>
          <a:p>
            <a:r>
              <a:rPr lang="ka-GE" sz="2800" dirty="0" smtClean="0">
                <a:latin typeface="Sylfaen" pitchFamily="18" charset="0"/>
              </a:rPr>
              <a:t>   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125</a:t>
            </a:r>
            <a:r>
              <a:rPr lang="ka-GE" sz="2800" b="1" dirty="0" smtClean="0">
                <a:latin typeface="Sylfaen" pitchFamily="18" charset="0"/>
              </a:rPr>
              <a:t>/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80</a:t>
            </a:r>
            <a:r>
              <a:rPr lang="ka-GE" sz="2800" dirty="0" smtClean="0">
                <a:latin typeface="Sylfaen" pitchFamily="18" charset="0"/>
              </a:rPr>
              <a:t>  </a:t>
            </a:r>
            <a:r>
              <a:rPr lang="ka-GE" sz="2400" dirty="0" smtClean="0">
                <a:latin typeface="Sylfaen" pitchFamily="18" charset="0"/>
              </a:rPr>
              <a:t>მმ</a:t>
            </a:r>
            <a:r>
              <a:rPr lang="ka-GE" sz="2800" dirty="0" smtClean="0">
                <a:latin typeface="Sylfaen" pitchFamily="18" charset="0"/>
              </a:rPr>
              <a:t>-ის  დროს  </a:t>
            </a:r>
            <a:r>
              <a:rPr lang="ka-GE" sz="2800" b="1" dirty="0" smtClean="0">
                <a:solidFill>
                  <a:srgbClr val="0000FF"/>
                </a:solidFill>
                <a:latin typeface="Sylfaen" pitchFamily="18" charset="0"/>
              </a:rPr>
              <a:t>საწ</a:t>
            </a:r>
            <a:r>
              <a:rPr lang="ka-GE" sz="2800" dirty="0" smtClean="0">
                <a:latin typeface="Sylfaen" pitchFamily="18" charset="0"/>
              </a:rPr>
              <a:t> </a:t>
            </a:r>
            <a:r>
              <a:rPr lang="ka-GE" sz="2800" b="1" dirty="0" smtClean="0">
                <a:latin typeface="Sylfaen" pitchFamily="18" charset="0"/>
              </a:rPr>
              <a:t>= </a:t>
            </a:r>
            <a:r>
              <a:rPr lang="ka-GE" sz="2800" dirty="0" smtClean="0">
                <a:latin typeface="Sylfaen" pitchFamily="18" charset="0"/>
              </a:rPr>
              <a:t>80+45/3  = 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95 </a:t>
            </a:r>
            <a:r>
              <a:rPr lang="ka-GE" sz="2400" dirty="0" smtClean="0">
                <a:latin typeface="Sylfaen" pitchFamily="18" charset="0"/>
              </a:rPr>
              <a:t>მმ</a:t>
            </a:r>
            <a:r>
              <a:rPr lang="ka-GE" sz="2800" dirty="0" smtClean="0">
                <a:latin typeface="Sylfaen" pitchFamily="18" charset="0"/>
              </a:rPr>
              <a:t>;</a:t>
            </a:r>
          </a:p>
          <a:p>
            <a:pPr>
              <a:buNone/>
            </a:pPr>
            <a:r>
              <a:rPr lang="ka-GE" sz="2800" dirty="0" smtClean="0">
                <a:latin typeface="Sylfaen" pitchFamily="18" charset="0"/>
              </a:rPr>
              <a:t>		</a:t>
            </a:r>
            <a:r>
              <a:rPr lang="ka-GE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მაგრამ:</a:t>
            </a:r>
          </a:p>
          <a:p>
            <a:pPr>
              <a:buFont typeface="Wingdings" pitchFamily="2" charset="2"/>
              <a:buChar char="Ø"/>
            </a:pPr>
            <a:r>
              <a:rPr lang="ka-GE" sz="2800" dirty="0" smtClean="0">
                <a:latin typeface="Sylfaen" pitchFamily="18" charset="0"/>
              </a:rPr>
              <a:t>  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135</a:t>
            </a:r>
            <a:r>
              <a:rPr lang="ka-GE" sz="2800" b="1" dirty="0" smtClean="0">
                <a:latin typeface="Sylfaen" pitchFamily="18" charset="0"/>
              </a:rPr>
              <a:t>/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90</a:t>
            </a:r>
            <a:r>
              <a:rPr lang="ka-GE" sz="2800" dirty="0" smtClean="0">
                <a:latin typeface="Sylfaen" pitchFamily="18" charset="0"/>
              </a:rPr>
              <a:t>  </a:t>
            </a:r>
            <a:r>
              <a:rPr lang="ka-GE" sz="2400" dirty="0" smtClean="0">
                <a:latin typeface="Sylfaen" pitchFamily="18" charset="0"/>
              </a:rPr>
              <a:t>მმ</a:t>
            </a:r>
            <a:r>
              <a:rPr lang="ka-GE" sz="2800" dirty="0" smtClean="0">
                <a:latin typeface="Sylfaen" pitchFamily="18" charset="0"/>
              </a:rPr>
              <a:t>-ის  დროს  </a:t>
            </a:r>
            <a:r>
              <a:rPr lang="ka-GE" sz="2800" b="1" dirty="0" smtClean="0">
                <a:solidFill>
                  <a:srgbClr val="0000FF"/>
                </a:solidFill>
                <a:latin typeface="Sylfaen" pitchFamily="18" charset="0"/>
              </a:rPr>
              <a:t>საწ</a:t>
            </a:r>
            <a:r>
              <a:rPr lang="ka-GE" sz="2800" dirty="0" smtClean="0">
                <a:latin typeface="Sylfaen" pitchFamily="18" charset="0"/>
              </a:rPr>
              <a:t> </a:t>
            </a:r>
            <a:r>
              <a:rPr lang="ka-GE" sz="2800" b="1" dirty="0" smtClean="0">
                <a:latin typeface="Sylfaen" pitchFamily="18" charset="0"/>
              </a:rPr>
              <a:t>= </a:t>
            </a:r>
            <a:r>
              <a:rPr lang="ka-GE" sz="2800" dirty="0" smtClean="0">
                <a:latin typeface="Sylfaen" pitchFamily="18" charset="0"/>
              </a:rPr>
              <a:t>90+45/3  = 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105 </a:t>
            </a:r>
            <a:r>
              <a:rPr lang="ka-GE" sz="2400" dirty="0" smtClean="0">
                <a:latin typeface="Sylfaen" pitchFamily="18" charset="0"/>
              </a:rPr>
              <a:t>მმ</a:t>
            </a:r>
            <a:r>
              <a:rPr lang="ka-GE" sz="2800" dirty="0" smtClean="0">
                <a:latin typeface="Sylfae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ka-GE" sz="2800" dirty="0" smtClean="0">
                <a:latin typeface="Sylfaen" pitchFamily="18" charset="0"/>
              </a:rPr>
              <a:t>  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150</a:t>
            </a:r>
            <a:r>
              <a:rPr lang="ka-GE" sz="2800" b="1" dirty="0" smtClean="0">
                <a:latin typeface="Sylfaen" pitchFamily="18" charset="0"/>
              </a:rPr>
              <a:t>/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90</a:t>
            </a:r>
            <a:r>
              <a:rPr lang="ka-GE" sz="2800" dirty="0" smtClean="0">
                <a:latin typeface="Sylfaen" pitchFamily="18" charset="0"/>
              </a:rPr>
              <a:t>  </a:t>
            </a:r>
            <a:r>
              <a:rPr lang="ka-GE" sz="2400" dirty="0" smtClean="0">
                <a:latin typeface="Sylfaen" pitchFamily="18" charset="0"/>
              </a:rPr>
              <a:t>მმ</a:t>
            </a:r>
            <a:r>
              <a:rPr lang="ka-GE" sz="2800" dirty="0" smtClean="0">
                <a:latin typeface="Sylfaen" pitchFamily="18" charset="0"/>
              </a:rPr>
              <a:t>-ის  დროს  </a:t>
            </a:r>
            <a:r>
              <a:rPr lang="ka-GE" sz="2800" b="1" dirty="0" smtClean="0">
                <a:solidFill>
                  <a:srgbClr val="0000FF"/>
                </a:solidFill>
                <a:latin typeface="Sylfaen" pitchFamily="18" charset="0"/>
              </a:rPr>
              <a:t>საწ</a:t>
            </a:r>
            <a:r>
              <a:rPr lang="ka-GE" sz="2800" dirty="0" smtClean="0">
                <a:latin typeface="Sylfaen" pitchFamily="18" charset="0"/>
              </a:rPr>
              <a:t> </a:t>
            </a:r>
            <a:r>
              <a:rPr lang="ka-GE" sz="2800" b="1" dirty="0" smtClean="0">
                <a:latin typeface="Sylfaen" pitchFamily="18" charset="0"/>
              </a:rPr>
              <a:t>= </a:t>
            </a:r>
            <a:r>
              <a:rPr lang="ka-GE" sz="2800" dirty="0" smtClean="0">
                <a:latin typeface="Sylfaen" pitchFamily="18" charset="0"/>
              </a:rPr>
              <a:t>90+60/3  = </a:t>
            </a:r>
            <a:r>
              <a:rPr lang="ka-GE" sz="2800" b="1" dirty="0" smtClean="0">
                <a:solidFill>
                  <a:srgbClr val="FF0000"/>
                </a:solidFill>
                <a:latin typeface="Sylfaen" pitchFamily="18" charset="0"/>
              </a:rPr>
              <a:t>110 </a:t>
            </a:r>
            <a:r>
              <a:rPr lang="ka-GE" sz="2400" dirty="0" smtClean="0">
                <a:latin typeface="Sylfaen" pitchFamily="18" charset="0"/>
              </a:rPr>
              <a:t>მმ</a:t>
            </a:r>
            <a:r>
              <a:rPr lang="ka-GE" sz="2800" dirty="0" smtClean="0">
                <a:latin typeface="Sylfaen" pitchFamily="18" charset="0"/>
              </a:rPr>
              <a:t>;     </a:t>
            </a:r>
          </a:p>
          <a:p>
            <a:pPr>
              <a:buNone/>
            </a:pPr>
            <a:r>
              <a:rPr lang="ka-GE" sz="2800" dirty="0" smtClean="0">
                <a:latin typeface="Sylfaen" pitchFamily="18" charset="0"/>
              </a:rPr>
              <a:t>  </a:t>
            </a:r>
          </a:p>
          <a:p>
            <a:r>
              <a:rPr lang="ka-GE" sz="2900" b="1" dirty="0" smtClean="0"/>
              <a:t>კრიტიკული  მედიცინის  </a:t>
            </a:r>
            <a:r>
              <a:rPr lang="ka-GE" sz="2900" dirty="0" smtClean="0"/>
              <a:t>მუშაკებმა შესანიშნავად  იციან  </a:t>
            </a:r>
            <a:r>
              <a:rPr lang="ka-GE" sz="2900" b="1" dirty="0" smtClean="0"/>
              <a:t>ამ  პარამეტრის  </a:t>
            </a:r>
            <a:r>
              <a:rPr lang="ka-GE" sz="2900" dirty="0" smtClean="0"/>
              <a:t>მნიშვნელობა  </a:t>
            </a:r>
            <a:r>
              <a:rPr lang="ka-GE" sz="2900" b="1" dirty="0" smtClean="0">
                <a:solidFill>
                  <a:srgbClr val="0000FF"/>
                </a:solidFill>
              </a:rPr>
              <a:t>კოლაფსის  </a:t>
            </a:r>
            <a:r>
              <a:rPr lang="ka-GE" sz="2900" dirty="0" smtClean="0"/>
              <a:t>და</a:t>
            </a:r>
            <a:r>
              <a:rPr lang="ka-GE" sz="2900" b="1" dirty="0" smtClean="0"/>
              <a:t>  </a:t>
            </a:r>
            <a:r>
              <a:rPr lang="ka-GE" sz="2900" b="1" dirty="0" smtClean="0">
                <a:solidFill>
                  <a:srgbClr val="0000FF"/>
                </a:solidFill>
              </a:rPr>
              <a:t>შოკის</a:t>
            </a:r>
            <a:r>
              <a:rPr lang="ka-GE" sz="2900" dirty="0" smtClean="0">
                <a:solidFill>
                  <a:srgbClr val="0070C0"/>
                </a:solidFill>
              </a:rPr>
              <a:t> </a:t>
            </a:r>
            <a:r>
              <a:rPr lang="ka-GE" sz="2900" dirty="0" smtClean="0">
                <a:solidFill>
                  <a:srgbClr val="00B0F0"/>
                </a:solidFill>
              </a:rPr>
              <a:t> </a:t>
            </a:r>
            <a:r>
              <a:rPr lang="ka-GE" sz="2900" dirty="0" smtClean="0"/>
              <a:t>დროს;  თერაპიულ პრაქტიკაში  კი,  მას </a:t>
            </a:r>
            <a:r>
              <a:rPr lang="ka-GE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გასაოცრად   არასათანადო   ყურადღება   ექცევა.</a:t>
            </a:r>
            <a:endParaRPr lang="ru-RU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r>
              <a:rPr lang="ka-GE" sz="3000" dirty="0" smtClean="0"/>
              <a:t>არადა,  ჰიპოტენზური  მკურნალობის   დროს  </a:t>
            </a:r>
            <a:r>
              <a:rPr lang="ka-GE" sz="3000" b="1" dirty="0" smtClean="0"/>
              <a:t>პრეპარატების   </a:t>
            </a:r>
            <a:r>
              <a:rPr lang="ka-GE" sz="3000" dirty="0" smtClean="0"/>
              <a:t>და  მათი  </a:t>
            </a:r>
            <a:r>
              <a:rPr lang="ka-GE" sz="3000" b="1" dirty="0" smtClean="0"/>
              <a:t>დოზირების  შერჩევის მთავარ  კრიტერიუმად</a:t>
            </a:r>
            <a:r>
              <a:rPr lang="ka-GE" sz="3000" dirty="0" smtClean="0"/>
              <a:t>  სწორედ  </a:t>
            </a:r>
            <a:r>
              <a:rPr lang="ka-GE" b="1" dirty="0" smtClean="0">
                <a:solidFill>
                  <a:srgbClr val="0000FF"/>
                </a:solidFill>
              </a:rPr>
              <a:t>საშუალო არტერიულ   წნევას   </a:t>
            </a:r>
            <a:r>
              <a:rPr lang="ka-GE" sz="3000" dirty="0" smtClean="0"/>
              <a:t>უნდა  ვიყენებდეთ!       </a:t>
            </a:r>
            <a:endParaRPr lang="ru-RU" dirty="0" smtClean="0"/>
          </a:p>
          <a:p>
            <a:r>
              <a:rPr lang="ka-GE" sz="3000" dirty="0" smtClean="0">
                <a:latin typeface="Sylfaen" pitchFamily="18" charset="0"/>
              </a:rPr>
              <a:t>როდესაც  </a:t>
            </a:r>
            <a:r>
              <a:rPr lang="ka-G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ხანდაზმული</a:t>
            </a:r>
            <a:r>
              <a:rPr lang="ka-GE" sz="3000" dirty="0" smtClean="0">
                <a:latin typeface="Sylfaen" pitchFamily="18" charset="0"/>
              </a:rPr>
              <a:t>  პაციენტის </a:t>
            </a:r>
            <a:r>
              <a:rPr lang="ka-GE" sz="3000" b="1" dirty="0" smtClean="0">
                <a:solidFill>
                  <a:srgbClr val="FF0000"/>
                </a:solidFill>
                <a:latin typeface="Sylfaen" pitchFamily="18" charset="0"/>
              </a:rPr>
              <a:t>აწ </a:t>
            </a:r>
            <a:r>
              <a:rPr lang="ka-GE" sz="3000" b="1" dirty="0" smtClean="0">
                <a:latin typeface="Sylfaen" pitchFamily="18" charset="0"/>
              </a:rPr>
              <a:t>=</a:t>
            </a:r>
            <a:r>
              <a:rPr lang="ka-GE" sz="3000" b="1" dirty="0" smtClean="0">
                <a:solidFill>
                  <a:srgbClr val="FF0000"/>
                </a:solidFill>
                <a:latin typeface="Sylfaen" pitchFamily="18" charset="0"/>
              </a:rPr>
              <a:t>145/70</a:t>
            </a:r>
            <a:r>
              <a:rPr lang="ka-GE" sz="2200" dirty="0" smtClean="0">
                <a:latin typeface="Sylfaen" pitchFamily="18" charset="0"/>
              </a:rPr>
              <a:t>მმ</a:t>
            </a:r>
            <a:r>
              <a:rPr lang="ka-GE" sz="2800" dirty="0" smtClean="0">
                <a:latin typeface="Sylfaen" pitchFamily="18" charset="0"/>
              </a:rPr>
              <a:t>,</a:t>
            </a:r>
            <a:r>
              <a:rPr lang="ka-GE" dirty="0" smtClean="0">
                <a:latin typeface="Sylfaen" pitchFamily="18" charset="0"/>
              </a:rPr>
              <a:t>   </a:t>
            </a:r>
            <a:r>
              <a:rPr lang="ka-GE" b="1" dirty="0" smtClean="0">
                <a:solidFill>
                  <a:srgbClr val="0000FF"/>
                </a:solidFill>
                <a:latin typeface="Sylfaen" pitchFamily="18" charset="0"/>
              </a:rPr>
              <a:t>საწ</a:t>
            </a:r>
            <a:r>
              <a:rPr lang="ka-GE" b="1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ka-GE" dirty="0" smtClean="0">
                <a:latin typeface="Sylfaen" pitchFamily="18" charset="0"/>
              </a:rPr>
              <a:t>= (70+75/3) = </a:t>
            </a:r>
            <a:r>
              <a:rPr lang="ka-GE" sz="3600" b="1" dirty="0" smtClean="0">
                <a:solidFill>
                  <a:srgbClr val="FF0000"/>
                </a:solidFill>
                <a:latin typeface="Sylfaen" pitchFamily="18" charset="0"/>
              </a:rPr>
              <a:t>95</a:t>
            </a:r>
            <a:r>
              <a:rPr lang="ka-GE" b="1" dirty="0" smtClean="0">
                <a:latin typeface="Sylfaen" pitchFamily="18" charset="0"/>
              </a:rPr>
              <a:t> </a:t>
            </a:r>
            <a:r>
              <a:rPr lang="ka-GE" sz="2200" dirty="0" smtClean="0">
                <a:latin typeface="Sylfaen" pitchFamily="18" charset="0"/>
              </a:rPr>
              <a:t>მმ</a:t>
            </a:r>
            <a:r>
              <a:rPr lang="ka-GE" dirty="0" smtClean="0">
                <a:latin typeface="Sylfaen" pitchFamily="18" charset="0"/>
              </a:rPr>
              <a:t> </a:t>
            </a:r>
            <a:r>
              <a:rPr lang="ka-GE" sz="2900" i="1" dirty="0" smtClean="0">
                <a:latin typeface="Sylfaen" pitchFamily="18" charset="0"/>
              </a:rPr>
              <a:t>(ეს  ნორმის  ფარგლებია  და  ჰიპოტენზურ მკურნალობას  არ  საჭიროებს!);</a:t>
            </a:r>
          </a:p>
          <a:p>
            <a:r>
              <a:rPr lang="ka-GE" sz="3000" dirty="0" smtClean="0">
                <a:latin typeface="Sylfaen" pitchFamily="18" charset="0"/>
              </a:rPr>
              <a:t>მაგრამ,  როდესაც  </a:t>
            </a:r>
            <a:r>
              <a:rPr lang="ka-G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ახალგაზრდა </a:t>
            </a:r>
            <a:r>
              <a:rPr lang="ka-GE" sz="3000" dirty="0" smtClean="0">
                <a:latin typeface="Sylfaen" pitchFamily="18" charset="0"/>
              </a:rPr>
              <a:t> პაციენტის  </a:t>
            </a:r>
            <a:r>
              <a:rPr lang="ka-GE" sz="3000" b="1" dirty="0" smtClean="0">
                <a:solidFill>
                  <a:srgbClr val="FF0000"/>
                </a:solidFill>
                <a:latin typeface="Sylfaen" pitchFamily="18" charset="0"/>
              </a:rPr>
              <a:t>აწ</a:t>
            </a:r>
            <a:r>
              <a:rPr lang="ka-GE" sz="3000" dirty="0" smtClean="0">
                <a:latin typeface="Sylfaen" pitchFamily="18" charset="0"/>
              </a:rPr>
              <a:t>   ნორმის  ზედა  ზღვარზეა (</a:t>
            </a:r>
            <a:r>
              <a:rPr lang="ka-GE" sz="3000" b="1" dirty="0" smtClean="0">
                <a:solidFill>
                  <a:srgbClr val="FF0000"/>
                </a:solidFill>
                <a:latin typeface="Sylfaen" pitchFamily="18" charset="0"/>
              </a:rPr>
              <a:t>135/90 </a:t>
            </a:r>
            <a:r>
              <a:rPr lang="ka-GE" sz="2200" dirty="0" smtClean="0">
                <a:latin typeface="Sylfaen" pitchFamily="18" charset="0"/>
              </a:rPr>
              <a:t>მმ</a:t>
            </a:r>
            <a:r>
              <a:rPr lang="ka-GE" sz="2800" dirty="0" smtClean="0">
                <a:latin typeface="Sylfaen" pitchFamily="18" charset="0"/>
              </a:rPr>
              <a:t>)</a:t>
            </a:r>
            <a:r>
              <a:rPr lang="ka-GE" sz="3000" b="1" dirty="0" smtClean="0">
                <a:latin typeface="Sylfaen" pitchFamily="18" charset="0"/>
              </a:rPr>
              <a:t>,</a:t>
            </a:r>
            <a:r>
              <a:rPr lang="ka-GE" dirty="0" smtClean="0">
                <a:latin typeface="Sylfaen" pitchFamily="18" charset="0"/>
              </a:rPr>
              <a:t>  </a:t>
            </a:r>
            <a:r>
              <a:rPr lang="ka-GE" sz="3000" b="1" dirty="0" smtClean="0">
                <a:solidFill>
                  <a:srgbClr val="0000FF"/>
                </a:solidFill>
                <a:latin typeface="Sylfaen" pitchFamily="18" charset="0"/>
              </a:rPr>
              <a:t>საწ</a:t>
            </a:r>
            <a:r>
              <a:rPr lang="ka-GE" sz="3000" b="1" dirty="0" smtClean="0">
                <a:latin typeface="Sylfaen" pitchFamily="18" charset="0"/>
              </a:rPr>
              <a:t> =</a:t>
            </a:r>
            <a:r>
              <a:rPr lang="ka-G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105</a:t>
            </a:r>
            <a:r>
              <a:rPr lang="ka-GE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ka-GE" sz="2200" dirty="0" smtClean="0">
                <a:latin typeface="Sylfaen" pitchFamily="18" charset="0"/>
              </a:rPr>
              <a:t>მმ</a:t>
            </a:r>
            <a:r>
              <a:rPr lang="ka-GE" dirty="0" smtClean="0">
                <a:latin typeface="Sylfaen" pitchFamily="18" charset="0"/>
              </a:rPr>
              <a:t>;</a:t>
            </a:r>
            <a:endParaRPr lang="ka-GE" sz="3000" dirty="0" smtClean="0">
              <a:latin typeface="Sylfaen" pitchFamily="18" charset="0"/>
            </a:endParaRPr>
          </a:p>
          <a:p>
            <a:r>
              <a:rPr lang="ka-GE" sz="2900" i="1" dirty="0" smtClean="0">
                <a:latin typeface="Sylfaen" pitchFamily="18" charset="0"/>
              </a:rPr>
              <a:t>      ასეთი  </a:t>
            </a:r>
            <a:r>
              <a:rPr lang="ka-GE" sz="2900" b="1" i="1" dirty="0" smtClean="0">
                <a:latin typeface="Sylfaen" pitchFamily="18" charset="0"/>
              </a:rPr>
              <a:t>პაციენტი</a:t>
            </a:r>
            <a:r>
              <a:rPr lang="ka-GE" sz="2900" i="1" dirty="0" smtClean="0">
                <a:latin typeface="Sylfaen" pitchFamily="18" charset="0"/>
              </a:rPr>
              <a:t>  უეჭველად  </a:t>
            </a:r>
            <a:r>
              <a:rPr lang="ka-GE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საჭიროებს მკურნალობას   </a:t>
            </a:r>
            <a:r>
              <a:rPr lang="ka-GE" sz="2900" i="1" dirty="0" smtClean="0">
                <a:latin typeface="Sylfaen" pitchFamily="18" charset="0"/>
              </a:rPr>
              <a:t>თუნდაც,  მეორადი  პრევენციის, </a:t>
            </a:r>
            <a:r>
              <a:rPr lang="ka-GE" sz="2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მოდიფიცირებადი  რისკფაქტორების  მოცილების</a:t>
            </a:r>
            <a:r>
              <a:rPr lang="ka-GE" sz="2900" i="1" dirty="0" smtClean="0">
                <a:latin typeface="Sylfaen" pitchFamily="18" charset="0"/>
              </a:rPr>
              <a:t>  თვალსაზრისით!</a:t>
            </a:r>
            <a:endParaRPr lang="ru-RU" sz="2900" i="1" dirty="0" smtClean="0">
              <a:latin typeface="Sylfae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FFC000">
                <a:alpha val="41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3024336"/>
          </a:xfrm>
        </p:spPr>
        <p:txBody>
          <a:bodyPr>
            <a:normAutofit/>
          </a:bodyPr>
          <a:lstStyle/>
          <a:p>
            <a:r>
              <a:rPr lang="ka-GE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ცირკადული </a:t>
            </a:r>
            <a:br>
              <a:rPr lang="ka-GE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რიტმების </a:t>
            </a:r>
            <a:r>
              <a:rPr lang="ka-GE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a-GE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მნიშვნელობა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360040"/>
            <a:ext cx="9036496" cy="6525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sz="2800" b="1" dirty="0" smtClean="0">
                <a:solidFill>
                  <a:srgbClr val="FF33CC"/>
                </a:solidFill>
              </a:rPr>
              <a:t>    </a:t>
            </a:r>
            <a:r>
              <a:rPr lang="ka-GE" sz="2800" dirty="0" smtClean="0"/>
              <a:t>ადექვატური ჰიპოტენზური  მკურნალობის  ჩასა-ტარებლად  აუცილებელია  </a:t>
            </a:r>
            <a:r>
              <a:rPr lang="ka-GE" sz="2800" b="1" dirty="0" smtClean="0">
                <a:solidFill>
                  <a:srgbClr val="0000FF"/>
                </a:solidFill>
              </a:rPr>
              <a:t>დღე-ღამის</a:t>
            </a:r>
            <a:r>
              <a:rPr lang="ka-GE" sz="2800" b="1" dirty="0" smtClean="0">
                <a:solidFill>
                  <a:srgbClr val="00B0F0"/>
                </a:solidFill>
              </a:rPr>
              <a:t>  </a:t>
            </a:r>
            <a:r>
              <a:rPr lang="ka-GE" sz="2800" dirty="0" smtClean="0">
                <a:solidFill>
                  <a:srgbClr val="00B0F0"/>
                </a:solidFill>
              </a:rPr>
              <a:t> </a:t>
            </a:r>
            <a:r>
              <a:rPr lang="ka-GE" sz="2800" dirty="0" smtClean="0"/>
              <a:t>განმავლო-ბაში  </a:t>
            </a:r>
            <a:r>
              <a:rPr lang="ka-GE" sz="2800" b="1" dirty="0" smtClean="0">
                <a:solidFill>
                  <a:srgbClr val="FF33CC"/>
                </a:solidFill>
              </a:rPr>
              <a:t>აწ</a:t>
            </a:r>
            <a:r>
              <a:rPr lang="ka-GE" sz="2800" dirty="0" smtClean="0"/>
              <a:t>-ის  </a:t>
            </a:r>
            <a:r>
              <a:rPr lang="ka-GE" sz="2800" b="1" dirty="0" smtClean="0"/>
              <a:t>ცვალებადობის   გათვალისწინება.</a:t>
            </a:r>
            <a:endParaRPr lang="ka-GE" sz="2800" b="1" dirty="0" smtClean="0">
              <a:solidFill>
                <a:srgbClr val="FF33CC"/>
              </a:solidFill>
            </a:endParaRPr>
          </a:p>
          <a:p>
            <a:r>
              <a:rPr lang="ka-GE" sz="2800" dirty="0" smtClean="0"/>
              <a:t>ჰოლტერის  მონიტორირების  საშუალებით  </a:t>
            </a:r>
            <a:r>
              <a:rPr lang="ka-GE" b="1" dirty="0" smtClean="0">
                <a:solidFill>
                  <a:srgbClr val="FF33CC"/>
                </a:solidFill>
              </a:rPr>
              <a:t>აჰ</a:t>
            </a:r>
            <a:r>
              <a:rPr lang="ka-GE" sz="3000" b="1" dirty="0" smtClean="0"/>
              <a:t>-</a:t>
            </a:r>
            <a:r>
              <a:rPr lang="ka-GE" sz="3000" dirty="0" smtClean="0"/>
              <a:t>ის </a:t>
            </a:r>
            <a:r>
              <a:rPr lang="ka-GE" sz="3000" b="1" dirty="0" smtClean="0"/>
              <a:t>  </a:t>
            </a:r>
            <a:r>
              <a:rPr lang="ka-GE" sz="3000" dirty="0" smtClean="0"/>
              <a:t>     </a:t>
            </a:r>
            <a:r>
              <a:rPr lang="ka-GE" b="1" dirty="0" smtClean="0">
                <a:latin typeface="Sylfaen" pitchFamily="18" charset="0"/>
              </a:rPr>
              <a:t>4</a:t>
            </a:r>
            <a:r>
              <a:rPr lang="ka-GE" sz="3000" b="1" dirty="0" smtClean="0"/>
              <a:t> </a:t>
            </a:r>
            <a:r>
              <a:rPr lang="ka-GE" sz="3000" b="1" dirty="0" smtClean="0">
                <a:solidFill>
                  <a:srgbClr val="FF33CC"/>
                </a:solidFill>
              </a:rPr>
              <a:t> ცირკადული   ტიპია  </a:t>
            </a:r>
            <a:r>
              <a:rPr lang="ka-GE" sz="3000" dirty="0" smtClean="0"/>
              <a:t>დადგენილი:</a:t>
            </a:r>
            <a:endParaRPr lang="ru-RU" sz="2800" dirty="0" smtClean="0"/>
          </a:p>
          <a:p>
            <a:pPr lvl="0">
              <a:buNone/>
            </a:pPr>
            <a:r>
              <a:rPr lang="ka-GE" sz="2600" b="1" dirty="0" smtClean="0">
                <a:latin typeface="Sylfaen" pitchFamily="18" charset="0"/>
              </a:rPr>
              <a:t>1. </a:t>
            </a:r>
            <a:r>
              <a:rPr lang="ka-GE" sz="2600" dirty="0" smtClean="0">
                <a:latin typeface="Sylfaen" pitchFamily="18" charset="0"/>
              </a:rPr>
              <a:t>პაციენტთა </a:t>
            </a:r>
            <a:r>
              <a:rPr lang="ka-GE" sz="2600" b="1" dirty="0" smtClean="0">
                <a:latin typeface="Sylfaen" pitchFamily="18" charset="0"/>
              </a:rPr>
              <a:t> უმრავლესობას </a:t>
            </a:r>
            <a:r>
              <a:rPr lang="ka-GE" sz="2600" dirty="0" smtClean="0">
                <a:latin typeface="Sylfaen" pitchFamily="18" charset="0"/>
              </a:rPr>
              <a:t>(≈</a:t>
            </a:r>
            <a:r>
              <a:rPr lang="ka-GE" sz="2600" b="1" dirty="0" smtClean="0">
                <a:solidFill>
                  <a:srgbClr val="FF0000"/>
                </a:solidFill>
                <a:latin typeface="Sylfaen" pitchFamily="18" charset="0"/>
              </a:rPr>
              <a:t>70</a:t>
            </a:r>
            <a:r>
              <a:rPr lang="ka-GE" sz="2600" dirty="0" smtClean="0">
                <a:latin typeface="Sylfaen" pitchFamily="18" charset="0"/>
              </a:rPr>
              <a:t>%)</a:t>
            </a:r>
            <a:r>
              <a:rPr lang="ka-GE" sz="2600" b="1" dirty="0" smtClean="0">
                <a:latin typeface="Sylfaen" pitchFamily="18" charset="0"/>
              </a:rPr>
              <a:t> </a:t>
            </a:r>
            <a:r>
              <a:rPr lang="ka-GE" sz="2800" b="1" dirty="0" smtClean="0">
                <a:latin typeface="Sylfaen" pitchFamily="18" charset="0"/>
              </a:rPr>
              <a:t> 2 </a:t>
            </a:r>
            <a:r>
              <a:rPr lang="ka-GE" sz="2600" b="1" dirty="0" smtClean="0">
                <a:latin typeface="Sylfaen" pitchFamily="18" charset="0"/>
              </a:rPr>
              <a:t>პიკი</a:t>
            </a:r>
            <a:r>
              <a:rPr lang="ka-GE" sz="2600" dirty="0" smtClean="0">
                <a:latin typeface="Sylfaen" pitchFamily="18" charset="0"/>
              </a:rPr>
              <a:t>  აღენიშნება:           </a:t>
            </a:r>
            <a:r>
              <a:rPr lang="ka-GE" sz="2600" b="1" dirty="0" smtClean="0">
                <a:solidFill>
                  <a:srgbClr val="FF0000"/>
                </a:solidFill>
                <a:latin typeface="Sylfaen" pitchFamily="18" charset="0"/>
              </a:rPr>
              <a:t>9-11</a:t>
            </a:r>
            <a:r>
              <a:rPr lang="ka-GE" sz="2600" dirty="0" smtClean="0">
                <a:latin typeface="Sylfaen" pitchFamily="18" charset="0"/>
              </a:rPr>
              <a:t>  და  </a:t>
            </a:r>
            <a:r>
              <a:rPr lang="ka-GE" sz="2600" b="1" dirty="0" smtClean="0">
                <a:solidFill>
                  <a:srgbClr val="FF0000"/>
                </a:solidFill>
                <a:latin typeface="Sylfaen" pitchFamily="18" charset="0"/>
              </a:rPr>
              <a:t>18-19 </a:t>
            </a:r>
            <a:r>
              <a:rPr lang="ka-GE" sz="2600" dirty="0" smtClean="0">
                <a:latin typeface="Sylfaen" pitchFamily="18" charset="0"/>
              </a:rPr>
              <a:t> საათებში  </a:t>
            </a:r>
            <a:r>
              <a:rPr lang="ka-GE" sz="2600" i="1" dirty="0" smtClean="0">
                <a:latin typeface="Sylfaen" pitchFamily="18" charset="0"/>
              </a:rPr>
              <a:t>(</a:t>
            </a:r>
            <a:r>
              <a:rPr lang="ka-GE" sz="2600" i="1" dirty="0" smtClean="0">
                <a:solidFill>
                  <a:srgbClr val="0000FF"/>
                </a:solidFill>
                <a:latin typeface="Sylfaen" pitchFamily="18" charset="0"/>
              </a:rPr>
              <a:t>dipper  hypertension</a:t>
            </a:r>
            <a:r>
              <a:rPr lang="ka-GE" sz="2600" i="1" dirty="0" smtClean="0">
                <a:latin typeface="Sylfaen" pitchFamily="18" charset="0"/>
              </a:rPr>
              <a:t>);</a:t>
            </a:r>
            <a:endParaRPr lang="ru-RU" sz="2600" i="1" dirty="0" smtClean="0">
              <a:latin typeface="Sylfaen" pitchFamily="18" charset="0"/>
            </a:endParaRPr>
          </a:p>
          <a:p>
            <a:pPr lvl="0">
              <a:buNone/>
            </a:pPr>
            <a:r>
              <a:rPr lang="ka-GE" sz="2600" b="1" dirty="0" smtClean="0">
                <a:latin typeface="Sylfaen" pitchFamily="18" charset="0"/>
              </a:rPr>
              <a:t>2</a:t>
            </a:r>
            <a:r>
              <a:rPr lang="ka-GE" sz="2600" dirty="0" smtClean="0">
                <a:latin typeface="Sylfaen" pitchFamily="18" charset="0"/>
              </a:rPr>
              <a:t>. დაახლოებით </a:t>
            </a:r>
            <a:r>
              <a:rPr lang="ka-GE" sz="2600" b="1" dirty="0" smtClean="0">
                <a:solidFill>
                  <a:srgbClr val="FF0000"/>
                </a:solidFill>
                <a:latin typeface="Sylfaen" pitchFamily="18" charset="0"/>
              </a:rPr>
              <a:t>15-20</a:t>
            </a:r>
            <a:r>
              <a:rPr lang="ka-GE" sz="2600" dirty="0" smtClean="0">
                <a:latin typeface="Sylfaen" pitchFamily="18" charset="0"/>
              </a:rPr>
              <a:t>%-ს  </a:t>
            </a:r>
            <a:r>
              <a:rPr lang="ka-GE" sz="2600" b="1" dirty="0" smtClean="0">
                <a:latin typeface="Sylfaen" pitchFamily="18" charset="0"/>
              </a:rPr>
              <a:t>წნევა</a:t>
            </a:r>
            <a:r>
              <a:rPr lang="ka-GE" sz="2600" dirty="0" smtClean="0">
                <a:latin typeface="Sylfaen" pitchFamily="18" charset="0"/>
              </a:rPr>
              <a:t>  ღამით  </a:t>
            </a:r>
            <a:r>
              <a:rPr lang="ka-GE" sz="2600" b="1" dirty="0" smtClean="0">
                <a:latin typeface="Sylfaen" pitchFamily="18" charset="0"/>
              </a:rPr>
              <a:t>არასაკმარისად  </a:t>
            </a:r>
            <a:r>
              <a:rPr lang="ka-GE" sz="2600" dirty="0" smtClean="0">
                <a:latin typeface="Sylfaen" pitchFamily="18" charset="0"/>
              </a:rPr>
              <a:t>(&lt;10%)  </a:t>
            </a:r>
            <a:r>
              <a:rPr lang="ka-GE" sz="2600" b="1" dirty="0" smtClean="0">
                <a:latin typeface="Sylfaen" pitchFamily="18" charset="0"/>
              </a:rPr>
              <a:t>უქვეითდება </a:t>
            </a:r>
            <a:r>
              <a:rPr lang="ka-GE" sz="2600" i="1" dirty="0" smtClean="0">
                <a:latin typeface="Sylfaen" pitchFamily="18" charset="0"/>
              </a:rPr>
              <a:t>(</a:t>
            </a:r>
            <a:r>
              <a:rPr lang="ka-GE" sz="2600" i="1" dirty="0" smtClean="0">
                <a:solidFill>
                  <a:srgbClr val="0000FF"/>
                </a:solidFill>
                <a:latin typeface="Sylfaen" pitchFamily="18" charset="0"/>
              </a:rPr>
              <a:t>non  dipper  hypertension</a:t>
            </a:r>
            <a:r>
              <a:rPr lang="ka-GE" sz="2600" i="1" dirty="0" smtClean="0">
                <a:latin typeface="Sylfaen" pitchFamily="18" charset="0"/>
              </a:rPr>
              <a:t>); </a:t>
            </a:r>
            <a:endParaRPr lang="ru-RU" sz="2600" dirty="0" smtClean="0">
              <a:latin typeface="Sylfaen" pitchFamily="18" charset="0"/>
            </a:endParaRPr>
          </a:p>
          <a:p>
            <a:pPr lvl="0">
              <a:buNone/>
            </a:pPr>
            <a:r>
              <a:rPr lang="ka-GE" sz="2600" b="1" dirty="0" smtClean="0">
                <a:latin typeface="Sylfaen" pitchFamily="18" charset="0"/>
              </a:rPr>
              <a:t>3. </a:t>
            </a:r>
            <a:r>
              <a:rPr lang="ka-GE" sz="2600" dirty="0" smtClean="0">
                <a:latin typeface="Sylfaen" pitchFamily="18" charset="0"/>
              </a:rPr>
              <a:t>პაციენტთა</a:t>
            </a:r>
            <a:r>
              <a:rPr lang="ka-GE" sz="2600" b="1" dirty="0" smtClean="0">
                <a:latin typeface="Sylfaen" pitchFamily="18" charset="0"/>
              </a:rPr>
              <a:t> </a:t>
            </a:r>
            <a:r>
              <a:rPr lang="ka-GE" sz="2600" b="1" dirty="0" smtClean="0">
                <a:solidFill>
                  <a:srgbClr val="FF0000"/>
                </a:solidFill>
                <a:latin typeface="Sylfaen" pitchFamily="18" charset="0"/>
              </a:rPr>
              <a:t>4-6</a:t>
            </a:r>
            <a:r>
              <a:rPr lang="ka-GE" sz="2600" b="1" dirty="0" smtClean="0">
                <a:latin typeface="Sylfaen" pitchFamily="18" charset="0"/>
              </a:rPr>
              <a:t> %</a:t>
            </a:r>
            <a:r>
              <a:rPr lang="ka-GE" sz="2600" dirty="0" smtClean="0">
                <a:latin typeface="Sylfaen" pitchFamily="18" charset="0"/>
              </a:rPr>
              <a:t>-ს  </a:t>
            </a:r>
            <a:r>
              <a:rPr lang="ka-GE" sz="2600" b="1" dirty="0" smtClean="0">
                <a:latin typeface="Sylfaen" pitchFamily="18" charset="0"/>
              </a:rPr>
              <a:t>ღამით </a:t>
            </a:r>
            <a:r>
              <a:rPr lang="ka-GE" sz="2600" dirty="0" smtClean="0">
                <a:latin typeface="Sylfaen" pitchFamily="18" charset="0"/>
              </a:rPr>
              <a:t> და  </a:t>
            </a:r>
            <a:r>
              <a:rPr lang="ka-GE" sz="2600" b="1" dirty="0" smtClean="0">
                <a:latin typeface="Sylfaen" pitchFamily="18" charset="0"/>
              </a:rPr>
              <a:t>ადრე  დილით</a:t>
            </a:r>
            <a:r>
              <a:rPr lang="ka-GE" sz="2600" dirty="0" smtClean="0">
                <a:latin typeface="Sylfaen" pitchFamily="18" charset="0"/>
              </a:rPr>
              <a:t>  წნევის  </a:t>
            </a:r>
            <a:r>
              <a:rPr lang="ka-GE" sz="2600" b="1" dirty="0" smtClean="0">
                <a:latin typeface="Sylfaen" pitchFamily="18" charset="0"/>
              </a:rPr>
              <a:t>მომატება</a:t>
            </a:r>
            <a:r>
              <a:rPr lang="ka-GE" sz="2600" dirty="0" smtClean="0">
                <a:latin typeface="Sylfaen" pitchFamily="18" charset="0"/>
              </a:rPr>
              <a:t> (!) აღენიშნება!  </a:t>
            </a:r>
            <a:r>
              <a:rPr lang="ka-GE" sz="2600" i="1" dirty="0" smtClean="0">
                <a:latin typeface="Sylfaen" pitchFamily="18" charset="0"/>
              </a:rPr>
              <a:t>(</a:t>
            </a:r>
            <a:r>
              <a:rPr lang="ka-GE" sz="2600" i="1" dirty="0" smtClean="0">
                <a:solidFill>
                  <a:srgbClr val="0000FF"/>
                </a:solidFill>
                <a:latin typeface="Sylfaen" pitchFamily="18" charset="0"/>
              </a:rPr>
              <a:t>night-p</a:t>
            </a:r>
            <a:r>
              <a:rPr lang="en-US" sz="2600" i="1" dirty="0" smtClean="0">
                <a:solidFill>
                  <a:srgbClr val="0000FF"/>
                </a:solidFill>
                <a:latin typeface="Sylfaen" pitchFamily="18" charset="0"/>
              </a:rPr>
              <a:t>ea</a:t>
            </a:r>
            <a:r>
              <a:rPr lang="ka-GE" sz="2600" i="1" dirty="0" smtClean="0">
                <a:solidFill>
                  <a:srgbClr val="0000FF"/>
                </a:solidFill>
                <a:latin typeface="Sylfaen" pitchFamily="18" charset="0"/>
              </a:rPr>
              <a:t>ker</a:t>
            </a:r>
            <a:r>
              <a:rPr lang="ka-GE" sz="2600" b="1" i="1" dirty="0" smtClean="0">
                <a:solidFill>
                  <a:srgbClr val="0000FF"/>
                </a:solidFill>
                <a:latin typeface="Sylfaen" pitchFamily="18" charset="0"/>
              </a:rPr>
              <a:t>  </a:t>
            </a:r>
            <a:r>
              <a:rPr lang="ka-GE" sz="2600" i="1" dirty="0" smtClean="0">
                <a:solidFill>
                  <a:srgbClr val="0000FF"/>
                </a:solidFill>
                <a:latin typeface="Sylfaen" pitchFamily="18" charset="0"/>
              </a:rPr>
              <a:t>hypertension</a:t>
            </a:r>
            <a:r>
              <a:rPr lang="ka-GE" sz="2600" i="1" dirty="0" smtClean="0">
                <a:latin typeface="Sylfaen" pitchFamily="18" charset="0"/>
              </a:rPr>
              <a:t>); </a:t>
            </a:r>
            <a:endParaRPr lang="ru-RU" sz="2600" dirty="0" smtClean="0">
              <a:latin typeface="Sylfaen" pitchFamily="18" charset="0"/>
            </a:endParaRPr>
          </a:p>
          <a:p>
            <a:pPr lvl="0">
              <a:buNone/>
            </a:pPr>
            <a:r>
              <a:rPr lang="ka-GE" sz="2600" b="1" dirty="0" smtClean="0">
                <a:latin typeface="Sylfaen" pitchFamily="18" charset="0"/>
              </a:rPr>
              <a:t>4</a:t>
            </a:r>
            <a:r>
              <a:rPr lang="ka-GE" sz="2600" dirty="0" smtClean="0">
                <a:latin typeface="Sylfaen" pitchFamily="18" charset="0"/>
              </a:rPr>
              <a:t>.  დაახლოებით ასეთივე რაოდენობას ღამით </a:t>
            </a:r>
            <a:r>
              <a:rPr lang="ka-GE" sz="2600" b="1" dirty="0" smtClean="0">
                <a:latin typeface="Sylfaen" pitchFamily="18" charset="0"/>
              </a:rPr>
              <a:t>წნევა </a:t>
            </a:r>
            <a:r>
              <a:rPr lang="ka-GE" sz="2600" dirty="0" smtClean="0">
                <a:latin typeface="Sylfaen" pitchFamily="18" charset="0"/>
              </a:rPr>
              <a:t>ზედ-მეტად (&gt;20%) </a:t>
            </a:r>
            <a:r>
              <a:rPr lang="ka-GE" sz="2600" b="1" dirty="0" smtClean="0">
                <a:latin typeface="Sylfaen" pitchFamily="18" charset="0"/>
              </a:rPr>
              <a:t>უქვეითდება !  </a:t>
            </a:r>
            <a:r>
              <a:rPr lang="ka-GE" sz="2600" i="1" dirty="0" smtClean="0">
                <a:latin typeface="Sylfaen" pitchFamily="18" charset="0"/>
              </a:rPr>
              <a:t>(</a:t>
            </a:r>
            <a:r>
              <a:rPr lang="ka-GE" sz="2600" i="1" dirty="0" smtClean="0">
                <a:solidFill>
                  <a:srgbClr val="0000FF"/>
                </a:solidFill>
                <a:latin typeface="Sylfaen" pitchFamily="18" charset="0"/>
              </a:rPr>
              <a:t>over-dipper  hypertension</a:t>
            </a:r>
            <a:r>
              <a:rPr lang="ka-GE" sz="2600" i="1" dirty="0" smtClean="0">
                <a:latin typeface="Sylfaen" pitchFamily="18" charset="0"/>
              </a:rPr>
              <a:t>). </a:t>
            </a:r>
            <a:endParaRPr lang="ru-RU" sz="2600" dirty="0" smtClean="0">
              <a:latin typeface="Sylfae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Sylfaen" pitchFamily="18" charset="0"/>
              </a:rPr>
              <a:t>Dipper</a:t>
            </a:r>
            <a:r>
              <a:rPr lang="ka-GE" dirty="0" smtClean="0">
                <a:latin typeface="Sylfaen" pitchFamily="18" charset="0"/>
              </a:rPr>
              <a:t> </a:t>
            </a:r>
            <a:r>
              <a:rPr lang="en-US" dirty="0" smtClean="0">
                <a:latin typeface="Sylfaen" pitchFamily="18" charset="0"/>
              </a:rPr>
              <a:t>–</a:t>
            </a:r>
            <a:r>
              <a:rPr lang="ka-GE" dirty="0" smtClean="0">
                <a:latin typeface="Sylfaen" pitchFamily="18" charset="0"/>
              </a:rPr>
              <a:t> ინგლ</a:t>
            </a:r>
            <a:r>
              <a:rPr lang="en-US" dirty="0" smtClean="0">
                <a:latin typeface="Sylfaen" pitchFamily="18" charset="0"/>
              </a:rPr>
              <a:t>. – </a:t>
            </a:r>
            <a:r>
              <a:rPr lang="ka-GE" dirty="0" smtClean="0">
                <a:solidFill>
                  <a:srgbClr val="FF0000"/>
                </a:solidFill>
                <a:latin typeface="Sylfaen" pitchFamily="18" charset="0"/>
              </a:rPr>
              <a:t>ციცხვი</a:t>
            </a:r>
            <a:r>
              <a:rPr lang="ka-GE" dirty="0" smtClean="0">
                <a:latin typeface="Sylfaen" pitchFamily="18" charset="0"/>
              </a:rPr>
              <a:t>,</a:t>
            </a:r>
            <a:r>
              <a:rPr lang="ka-GE" dirty="0" smtClean="0">
                <a:solidFill>
                  <a:srgbClr val="FF0000"/>
                </a:solidFill>
                <a:latin typeface="Sylfaen" pitchFamily="18" charset="0"/>
              </a:rPr>
              <a:t> ჩამჩა</a:t>
            </a:r>
            <a:r>
              <a:rPr lang="ka-GE" dirty="0" smtClean="0">
                <a:latin typeface="Sylfaen" pitchFamily="18" charset="0"/>
              </a:rPr>
              <a:t>;</a:t>
            </a:r>
            <a:endParaRPr lang="en-US" dirty="0">
              <a:latin typeface="Sylfaen" pitchFamily="18" charset="0"/>
            </a:endParaRPr>
          </a:p>
        </p:txBody>
      </p:sp>
      <p:pic>
        <p:nvPicPr>
          <p:cNvPr id="2051" name="Picture 3" descr="C:\Users\admin\Desktop\rock_excavator_bucket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3600000">
            <a:off x="5465892" y="2816785"/>
            <a:ext cx="2794000" cy="2679700"/>
          </a:xfrm>
          <a:prstGeom prst="rect">
            <a:avLst/>
          </a:prstGeom>
          <a:noFill/>
        </p:spPr>
      </p:pic>
      <p:pic>
        <p:nvPicPr>
          <p:cNvPr id="2052" name="Picture 4" descr="C:\Users\admin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15098"/>
            <a:ext cx="4536504" cy="534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ka-GE" sz="2800" dirty="0" smtClean="0"/>
              <a:t>არტერიული   წნევის  </a:t>
            </a:r>
            <a:r>
              <a:rPr lang="ka-GE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 </a:t>
            </a:r>
            <a:r>
              <a:rPr lang="ka-GE" sz="3200" b="1" dirty="0" smtClean="0">
                <a:solidFill>
                  <a:srgbClr val="FF0000"/>
                </a:solidFill>
              </a:rPr>
              <a:t> </a:t>
            </a:r>
            <a:r>
              <a:rPr lang="ka-GE" sz="2800" dirty="0" smtClean="0"/>
              <a:t>და </a:t>
            </a:r>
            <a:r>
              <a:rPr lang="ka-GE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II </a:t>
            </a:r>
            <a:r>
              <a:rPr lang="ka-GE" sz="3200" b="1" dirty="0" smtClean="0">
                <a:solidFill>
                  <a:srgbClr val="FF0000"/>
                </a:solidFill>
              </a:rPr>
              <a:t> </a:t>
            </a:r>
            <a:r>
              <a:rPr lang="ka-GE" sz="2800" dirty="0" smtClean="0"/>
              <a:t/>
            </a:r>
            <a:br>
              <a:rPr lang="ka-GE" sz="2800" dirty="0" smtClean="0"/>
            </a:br>
            <a:r>
              <a:rPr lang="ka-GE" sz="2800" b="1" dirty="0" smtClean="0">
                <a:solidFill>
                  <a:srgbClr val="FF0000"/>
                </a:solidFill>
              </a:rPr>
              <a:t>ცირკადული   ტიპების   </a:t>
            </a:r>
            <a:r>
              <a:rPr lang="ka-GE" sz="2800" b="1" dirty="0" smtClean="0"/>
              <a:t>განსხვავება</a:t>
            </a:r>
            <a:endParaRPr lang="en-US" sz="2800" dirty="0"/>
          </a:p>
        </p:txBody>
      </p:sp>
      <p:pic>
        <p:nvPicPr>
          <p:cNvPr id="1026" name="Picture 2" descr="C:\Users\admin\Desktop\blood-pressure-2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75084" cy="51845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1772816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სისტ . აწ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789040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დიასტ . აწ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3356992"/>
            <a:ext cx="280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1844824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II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4077072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II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4653136"/>
            <a:ext cx="266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440160"/>
          </a:xfrm>
        </p:spPr>
        <p:txBody>
          <a:bodyPr>
            <a:noAutofit/>
          </a:bodyPr>
          <a:lstStyle/>
          <a:p>
            <a:r>
              <a:rPr lang="ka-GE" sz="3200" b="1" dirty="0" smtClean="0"/>
              <a:t>პრაქტიკული   რეკომენდაციები</a:t>
            </a:r>
            <a:r>
              <a:rPr lang="ka-GE" sz="3200" dirty="0" smtClean="0"/>
              <a:t>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616624"/>
          </a:xfrm>
        </p:spPr>
        <p:txBody>
          <a:bodyPr>
            <a:normAutofit fontScale="92500"/>
          </a:bodyPr>
          <a:lstStyle/>
          <a:p>
            <a:pPr marL="742950" indent="-742950">
              <a:buFont typeface="Wingdings" pitchFamily="2" charset="2"/>
              <a:buChar char="Ø"/>
            </a:pPr>
            <a:r>
              <a:rPr lang="ka-GE" sz="3000" b="1" dirty="0" smtClean="0">
                <a:solidFill>
                  <a:srgbClr val="0000FF"/>
                </a:solidFill>
                <a:latin typeface="Sylfaen" pitchFamily="18" charset="0"/>
              </a:rPr>
              <a:t>მეორე</a:t>
            </a:r>
            <a:r>
              <a:rPr lang="ka-GE" sz="3000" i="1" dirty="0" smtClean="0">
                <a:solidFill>
                  <a:srgbClr val="0000FF"/>
                </a:solidFill>
                <a:latin typeface="Sylfaen" pitchFamily="18" charset="0"/>
              </a:rPr>
              <a:t> </a:t>
            </a:r>
            <a:r>
              <a:rPr lang="ka-GE" sz="3000" i="1" dirty="0" smtClean="0">
                <a:solidFill>
                  <a:srgbClr val="00B0F0"/>
                </a:solidFill>
                <a:latin typeface="Sylfaen" pitchFamily="18" charset="0"/>
              </a:rPr>
              <a:t> </a:t>
            </a:r>
            <a:r>
              <a:rPr lang="ka-GE" sz="3000" dirty="0" smtClean="0">
                <a:latin typeface="Sylfaen" pitchFamily="18" charset="0"/>
              </a:rPr>
              <a:t>(non dipper ) და, განსაკუთრებით,</a:t>
            </a:r>
            <a:r>
              <a:rPr lang="ka-GE" sz="3000" i="1" dirty="0" smtClean="0">
                <a:latin typeface="Sylfaen" pitchFamily="18" charset="0"/>
              </a:rPr>
              <a:t>  </a:t>
            </a:r>
            <a:r>
              <a:rPr lang="ka-GE" sz="3000" b="1" dirty="0" smtClean="0">
                <a:solidFill>
                  <a:srgbClr val="0000FF"/>
                </a:solidFill>
                <a:latin typeface="Sylfaen" pitchFamily="18" charset="0"/>
              </a:rPr>
              <a:t>მესამე</a:t>
            </a:r>
            <a:endParaRPr lang="ka-GE" sz="3000" i="1" dirty="0" smtClean="0">
              <a:solidFill>
                <a:srgbClr val="0000FF"/>
              </a:solidFill>
              <a:latin typeface="Sylfaen" pitchFamily="18" charset="0"/>
            </a:endParaRPr>
          </a:p>
          <a:p>
            <a:pPr marL="742950" indent="-742950">
              <a:buNone/>
            </a:pPr>
            <a:r>
              <a:rPr lang="ka-GE" sz="3000" dirty="0" smtClean="0">
                <a:latin typeface="Sylfaen" pitchFamily="18" charset="0"/>
              </a:rPr>
              <a:t>ჯგუფს (night-p</a:t>
            </a:r>
            <a:r>
              <a:rPr lang="en-US" sz="3000" dirty="0" smtClean="0">
                <a:latin typeface="Sylfaen" pitchFamily="18" charset="0"/>
              </a:rPr>
              <a:t>ea</a:t>
            </a:r>
            <a:r>
              <a:rPr lang="ka-GE" sz="3000" dirty="0" smtClean="0">
                <a:latin typeface="Sylfaen" pitchFamily="18" charset="0"/>
              </a:rPr>
              <a:t>ker)</a:t>
            </a:r>
            <a:r>
              <a:rPr lang="ka-GE" sz="3000" b="1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ka-GE" sz="3000" b="1" dirty="0" smtClean="0">
                <a:latin typeface="Sylfaen" pitchFamily="18" charset="0"/>
              </a:rPr>
              <a:t>ღამის  საათებში  </a:t>
            </a:r>
            <a:r>
              <a:rPr lang="ka-GE" sz="3000" b="1" dirty="0" smtClean="0">
                <a:solidFill>
                  <a:srgbClr val="FF33CC"/>
                </a:solidFill>
                <a:latin typeface="Sylfaen" pitchFamily="18" charset="0"/>
              </a:rPr>
              <a:t>ჰემორაგიული</a:t>
            </a:r>
          </a:p>
          <a:p>
            <a:pPr marL="742950" indent="-742950">
              <a:buNone/>
            </a:pPr>
            <a:r>
              <a:rPr lang="ka-GE" sz="3000" b="1" dirty="0" smtClean="0">
                <a:solidFill>
                  <a:srgbClr val="FF33CC"/>
                </a:solidFill>
                <a:latin typeface="Sylfaen" pitchFamily="18" charset="0"/>
              </a:rPr>
              <a:t>ინსულტის  </a:t>
            </a:r>
            <a:r>
              <a:rPr lang="ka-GE" sz="3000" dirty="0" smtClean="0">
                <a:latin typeface="Sylfaen" pitchFamily="18" charset="0"/>
              </a:rPr>
              <a:t>და  </a:t>
            </a:r>
            <a:r>
              <a:rPr lang="ka-GE" sz="3000" b="1" dirty="0" smtClean="0">
                <a:solidFill>
                  <a:srgbClr val="FF33CC"/>
                </a:solidFill>
                <a:latin typeface="Sylfaen" pitchFamily="18" charset="0"/>
              </a:rPr>
              <a:t>კარდიული  კატასტროფის  </a:t>
            </a:r>
            <a:r>
              <a:rPr lang="ka-GE" sz="3000" b="1" dirty="0" smtClean="0">
                <a:latin typeface="Sylfaen" pitchFamily="18" charset="0"/>
              </a:rPr>
              <a:t>მაღალი</a:t>
            </a:r>
          </a:p>
          <a:p>
            <a:pPr marL="742950" indent="-742950">
              <a:buNone/>
            </a:pPr>
            <a:r>
              <a:rPr lang="ka-GE" sz="3000" b="1" dirty="0" smtClean="0">
                <a:latin typeface="Sylfaen" pitchFamily="18" charset="0"/>
              </a:rPr>
              <a:t>რისკი</a:t>
            </a:r>
            <a:r>
              <a:rPr lang="ka-GE" sz="3000" dirty="0" smtClean="0">
                <a:latin typeface="Sylfaen" pitchFamily="18" charset="0"/>
              </a:rPr>
              <a:t>  გააჩნია. ამ პაციენტებს </a:t>
            </a:r>
            <a:r>
              <a:rPr lang="en-US" sz="3000" dirty="0" smtClean="0"/>
              <a:t> </a:t>
            </a:r>
            <a:r>
              <a:rPr lang="ka-GE" sz="3000" b="1" dirty="0" smtClean="0">
                <a:solidFill>
                  <a:srgbClr val="FF0000"/>
                </a:solidFill>
              </a:rPr>
              <a:t>ჰიპოტენზური </a:t>
            </a:r>
            <a:r>
              <a:rPr lang="ka-GE" sz="3000" b="1" dirty="0" smtClean="0"/>
              <a:t> პრე -</a:t>
            </a:r>
          </a:p>
          <a:p>
            <a:pPr marL="742950" indent="-742950">
              <a:buNone/>
            </a:pPr>
            <a:r>
              <a:rPr lang="ka-GE" sz="3000" b="1" dirty="0" smtClean="0"/>
              <a:t>პარატების</a:t>
            </a:r>
            <a:r>
              <a:rPr lang="ka-GE" sz="3000" dirty="0" smtClean="0"/>
              <a:t>  </a:t>
            </a:r>
            <a:r>
              <a:rPr lang="ka-GE" sz="3000" b="1" dirty="0" smtClean="0"/>
              <a:t> ძირითადი   დოზა   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საღამოს </a:t>
            </a:r>
            <a:r>
              <a:rPr lang="ka-G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საათებში</a:t>
            </a:r>
          </a:p>
          <a:p>
            <a:pPr marL="742950" indent="-742950">
              <a:buNone/>
            </a:pPr>
            <a:r>
              <a:rPr lang="ka-GE" sz="3000" dirty="0" smtClean="0"/>
              <a:t>ან  </a:t>
            </a:r>
            <a:r>
              <a:rPr lang="ka-GE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ძილის   წინ   </a:t>
            </a:r>
            <a:r>
              <a:rPr lang="ka-GE" sz="3000" dirty="0" smtClean="0"/>
              <a:t>უნდა  დაენიშნოს.</a:t>
            </a:r>
          </a:p>
          <a:p>
            <a:pPr lvl="0">
              <a:buFont typeface="Wingdings" pitchFamily="2" charset="2"/>
              <a:buChar char="Ø"/>
            </a:pPr>
            <a:r>
              <a:rPr lang="ka-GE" sz="3000" b="1" dirty="0" smtClean="0">
                <a:solidFill>
                  <a:srgbClr val="0000FF"/>
                </a:solidFill>
              </a:rPr>
              <a:t>    მეოთხე </a:t>
            </a:r>
            <a:r>
              <a:rPr lang="ka-GE" sz="3000" dirty="0" smtClean="0">
                <a:solidFill>
                  <a:srgbClr val="0000FF"/>
                </a:solidFill>
              </a:rPr>
              <a:t>  </a:t>
            </a:r>
            <a:r>
              <a:rPr lang="ka-GE" sz="3000" dirty="0" smtClean="0"/>
              <a:t>ჯგუფში  </a:t>
            </a:r>
            <a:r>
              <a:rPr lang="ka-GE" sz="2800" dirty="0" smtClean="0">
                <a:latin typeface="Sylfaen" pitchFamily="18" charset="0"/>
              </a:rPr>
              <a:t>(over-dip</a:t>
            </a:r>
            <a:r>
              <a:rPr lang="en-US" sz="2800" dirty="0" err="1" smtClean="0">
                <a:latin typeface="Sylfaen" pitchFamily="18" charset="0"/>
              </a:rPr>
              <a:t>er</a:t>
            </a:r>
            <a:r>
              <a:rPr lang="en-US" sz="2800" dirty="0" smtClean="0">
                <a:latin typeface="Sylfaen" pitchFamily="18" charset="0"/>
              </a:rPr>
              <a:t>)</a:t>
            </a:r>
            <a:r>
              <a:rPr lang="ka-GE" sz="3000" dirty="0" smtClean="0"/>
              <a:t> შედარებით  ხშირია</a:t>
            </a:r>
          </a:p>
          <a:p>
            <a:pPr lvl="0">
              <a:buNone/>
            </a:pPr>
            <a:r>
              <a:rPr lang="ka-GE" sz="3000" b="1" dirty="0" smtClean="0">
                <a:solidFill>
                  <a:srgbClr val="FF0000"/>
                </a:solidFill>
              </a:rPr>
              <a:t>იშემიური  ინსულტი</a:t>
            </a:r>
            <a:r>
              <a:rPr lang="ka-GE" sz="3000" dirty="0" smtClean="0"/>
              <a:t>.  ამ პაციენტებთან</a:t>
            </a:r>
            <a:r>
              <a:rPr lang="ka-GE" sz="3000" b="1" dirty="0" smtClean="0"/>
              <a:t>  </a:t>
            </a:r>
            <a:r>
              <a:rPr lang="ka-GE" sz="3000" dirty="0" smtClean="0"/>
              <a:t>უნდა  </a:t>
            </a:r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ვერი -</a:t>
            </a:r>
          </a:p>
          <a:p>
            <a:pPr lvl="0">
              <a:buNone/>
            </a:pPr>
            <a:r>
              <a:rPr lang="ka-G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დოთ</a:t>
            </a:r>
            <a:r>
              <a:rPr lang="ka-G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პროლონგირებული   </a:t>
            </a:r>
            <a:r>
              <a:rPr lang="ka-GE" sz="3000" dirty="0" smtClean="0"/>
              <a:t>მოქმედების  </a:t>
            </a:r>
            <a:r>
              <a:rPr lang="ka-GE" sz="3000" b="1" dirty="0" smtClean="0">
                <a:solidFill>
                  <a:srgbClr val="FF0000"/>
                </a:solidFill>
              </a:rPr>
              <a:t>ჰიპოტენ </a:t>
            </a:r>
            <a:r>
              <a:rPr lang="ka-GE" sz="3000" dirty="0" smtClean="0"/>
              <a:t>-</a:t>
            </a:r>
            <a:endParaRPr lang="ka-GE" sz="3000" b="1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ka-GE" sz="3000" b="1" dirty="0" smtClean="0">
                <a:solidFill>
                  <a:srgbClr val="FF0000"/>
                </a:solidFill>
              </a:rPr>
              <a:t>ზური   </a:t>
            </a:r>
            <a:r>
              <a:rPr lang="ka-GE" sz="3000" b="1" dirty="0" smtClean="0"/>
              <a:t>პრეპარატების  </a:t>
            </a:r>
            <a:r>
              <a:rPr lang="ka-GE" sz="3000" dirty="0" smtClean="0"/>
              <a:t>დანიშვნას!</a:t>
            </a:r>
            <a:endParaRPr lang="ru-RU" sz="3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88640"/>
            <a:ext cx="5652120" cy="6336704"/>
          </a:xfrm>
        </p:spPr>
        <p:txBody>
          <a:bodyPr>
            <a:normAutofit/>
          </a:bodyPr>
          <a:lstStyle/>
          <a:p>
            <a:r>
              <a:rPr lang="ka-GE" sz="2600" dirty="0" smtClean="0"/>
              <a:t>აქვე  იმყოფება  </a:t>
            </a:r>
            <a:r>
              <a:rPr lang="ka-GE" sz="26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კაროტიდული  სხეულაკი</a:t>
            </a:r>
            <a:r>
              <a:rPr lang="ka-GE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a-GE" sz="2600" dirty="0" smtClean="0"/>
              <a:t>  რომლის  </a:t>
            </a:r>
            <a:r>
              <a:rPr lang="ka-GE" sz="2600" b="1" dirty="0" smtClean="0"/>
              <a:t>ქემორე-ცეპტორები</a:t>
            </a:r>
            <a:r>
              <a:rPr lang="ka-GE" sz="2600" dirty="0" smtClean="0"/>
              <a:t>  რეაგირებს  </a:t>
            </a:r>
            <a:r>
              <a:rPr lang="ka-GE" sz="2600" b="1" dirty="0" smtClean="0">
                <a:solidFill>
                  <a:srgbClr val="0000FF"/>
                </a:solidFill>
              </a:rPr>
              <a:t>ჰიპოქ-სემიაზე</a:t>
            </a:r>
            <a:r>
              <a:rPr lang="ka-GE" sz="2600" dirty="0" smtClean="0"/>
              <a:t>  და  </a:t>
            </a:r>
            <a:r>
              <a:rPr lang="ka-GE" sz="2600" b="1" dirty="0" smtClean="0"/>
              <a:t>გლოსოფარინგეა-ლური  ნერვის  </a:t>
            </a:r>
            <a:r>
              <a:rPr lang="ka-GE" sz="2600" dirty="0" smtClean="0"/>
              <a:t>საშუალებით აღაგზნებს  სუნთქვის ცენტრს მოგრძო  ტვინში  –  </a:t>
            </a:r>
            <a:r>
              <a:rPr lang="ka-GE" sz="2600" b="1" dirty="0" smtClean="0"/>
              <a:t>მატულობს ვენტილაცია  და  წუთმოცულობა </a:t>
            </a:r>
            <a:r>
              <a:rPr lang="ka-GE" sz="2400" i="1" dirty="0" smtClean="0"/>
              <a:t>(იშემიური  ინსულტის  პრევენცია!). </a:t>
            </a:r>
          </a:p>
        </p:txBody>
      </p:sp>
      <p:pic>
        <p:nvPicPr>
          <p:cNvPr id="2050" name="Picture 2" descr="C:\Users\admin\Desktop\Без названия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3456383" cy="52565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91880" y="4149080"/>
            <a:ext cx="536408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a-GE" dirty="0" smtClean="0">
                <a:latin typeface="Sylfaen" pitchFamily="18" charset="0"/>
              </a:rPr>
              <a:t>  </a:t>
            </a:r>
            <a:r>
              <a:rPr lang="ka-GE" sz="26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1- კაროტიდული სხეულაკი;</a:t>
            </a:r>
          </a:p>
          <a:p>
            <a:pPr>
              <a:buNone/>
            </a:pPr>
            <a:r>
              <a:rPr lang="ka-GE" sz="2500" dirty="0" smtClean="0">
                <a:latin typeface="Sylfaen" pitchFamily="18" charset="0"/>
              </a:rPr>
              <a:t>  2- კაროტიდული სინუსის ნერვი;</a:t>
            </a:r>
          </a:p>
          <a:p>
            <a:pPr>
              <a:buNone/>
            </a:pPr>
            <a:r>
              <a:rPr lang="ka-GE" sz="2500" dirty="0" smtClean="0">
                <a:latin typeface="Sylfaen" pitchFamily="18" charset="0"/>
              </a:rPr>
              <a:t>  3- გლოსოფარინგეალური  ნერვი;</a:t>
            </a:r>
          </a:p>
          <a:p>
            <a:pPr>
              <a:buNone/>
            </a:pPr>
            <a:r>
              <a:rPr lang="ka-GE" sz="2500" dirty="0" smtClean="0">
                <a:latin typeface="Sylfaen" pitchFamily="18" charset="0"/>
              </a:rPr>
              <a:t>  4- კაროტიდული სინუსი;</a:t>
            </a:r>
          </a:p>
          <a:p>
            <a:pPr>
              <a:buNone/>
            </a:pPr>
            <a:r>
              <a:rPr lang="ka-GE" sz="2500" dirty="0" smtClean="0">
                <a:latin typeface="Sylfaen" pitchFamily="18" charset="0"/>
              </a:rPr>
              <a:t>  5- გარეთა საძილე არტერია.</a:t>
            </a:r>
            <a:endParaRPr lang="en-US" sz="25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051720" y="908720"/>
            <a:ext cx="1944216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656184"/>
          </a:xfrm>
        </p:spPr>
        <p:txBody>
          <a:bodyPr>
            <a:normAutofit fontScale="90000"/>
          </a:bodyPr>
          <a:lstStyle/>
          <a:p>
            <a:r>
              <a:rPr lang="ka-GE" sz="3600" dirty="0" smtClean="0">
                <a:solidFill>
                  <a:srgbClr val="FF33CC"/>
                </a:solidFill>
              </a:rPr>
              <a:t/>
            </a:r>
            <a:br>
              <a:rPr lang="ka-GE" sz="3600" dirty="0" smtClean="0">
                <a:solidFill>
                  <a:srgbClr val="FF33CC"/>
                </a:solidFill>
              </a:rPr>
            </a:br>
            <a:r>
              <a:rPr lang="ka-GE" sz="3300" dirty="0" smtClean="0">
                <a:solidFill>
                  <a:srgbClr val="FF33CC"/>
                </a:solidFill>
              </a:rPr>
              <a:t>პრობლემის  აქტუალობაზე</a:t>
            </a:r>
            <a:r>
              <a:rPr lang="ka-GE" sz="3600" dirty="0" smtClean="0">
                <a:solidFill>
                  <a:srgbClr val="FF33CC"/>
                </a:solidFill>
              </a:rPr>
              <a:t/>
            </a:r>
            <a:br>
              <a:rPr lang="ka-GE" sz="3600" dirty="0" smtClean="0">
                <a:solidFill>
                  <a:srgbClr val="FF33CC"/>
                </a:solidFill>
              </a:rPr>
            </a:br>
            <a:r>
              <a:rPr lang="ka-GE" sz="3600" dirty="0" smtClean="0">
                <a:solidFill>
                  <a:srgbClr val="FF33CC"/>
                </a:solidFill>
              </a:rPr>
              <a:t> </a:t>
            </a:r>
            <a:r>
              <a:rPr lang="ka-GE" sz="3100" dirty="0" smtClean="0"/>
              <a:t>მეტყველებს  ის  ფაქტი,  რომ  ჩვენი  კლინიკების ისტორიებში  იშვიათად   ნახავთ  ჩანაწერს:</a:t>
            </a:r>
            <a:br>
              <a:rPr lang="ka-GE" sz="3100" dirty="0" smtClean="0"/>
            </a:br>
            <a:r>
              <a:rPr lang="ka-GE" sz="3600" dirty="0" smtClean="0"/>
              <a:t/>
            </a:r>
            <a:br>
              <a:rPr lang="ka-GE" sz="3600" dirty="0" smtClean="0"/>
            </a:br>
            <a:r>
              <a:rPr lang="ka-GE" sz="3600" dirty="0" smtClean="0">
                <a:solidFill>
                  <a:srgbClr val="FF33CC"/>
                </a:solidFill>
              </a:rPr>
              <a:t>  </a:t>
            </a:r>
            <a:endParaRPr lang="en-US" sz="3600" dirty="0">
              <a:solidFill>
                <a:srgbClr val="FF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44644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a-GE" sz="2600" dirty="0" smtClean="0">
                <a:latin typeface="Sylfaen" pitchFamily="18" charset="0"/>
              </a:rPr>
              <a:t>1. წნევათა  </a:t>
            </a:r>
            <a:r>
              <a:rPr lang="ka-GE" sz="2600" b="1" dirty="0" smtClean="0">
                <a:solidFill>
                  <a:srgbClr val="FF0000"/>
                </a:solidFill>
                <a:latin typeface="Sylfaen" pitchFamily="18" charset="0"/>
              </a:rPr>
              <a:t>ასიმეტრიის</a:t>
            </a:r>
            <a:r>
              <a:rPr lang="ka-GE" sz="2600" dirty="0" smtClean="0">
                <a:latin typeface="Sylfaen" pitchFamily="18" charset="0"/>
              </a:rPr>
              <a:t>  შესახებ;</a:t>
            </a:r>
          </a:p>
          <a:p>
            <a:pPr>
              <a:buNone/>
            </a:pPr>
            <a:r>
              <a:rPr lang="ka-GE" sz="2600" dirty="0" smtClean="0">
                <a:latin typeface="Sylfaen" pitchFamily="18" charset="0"/>
              </a:rPr>
              <a:t>2. “</a:t>
            </a:r>
            <a:r>
              <a:rPr lang="ka-GE" sz="2600" b="1" dirty="0" smtClean="0">
                <a:solidFill>
                  <a:srgbClr val="FF0000"/>
                </a:solidFill>
                <a:latin typeface="Sylfaen" pitchFamily="18" charset="0"/>
              </a:rPr>
              <a:t>აუსკულტაციური  ჩავარდნის</a:t>
            </a:r>
            <a:r>
              <a:rPr lang="ka-GE" sz="2600" dirty="0" smtClean="0">
                <a:latin typeface="Sylfaen" pitchFamily="18" charset="0"/>
              </a:rPr>
              <a:t>”  შესახებ;</a:t>
            </a:r>
          </a:p>
          <a:p>
            <a:pPr>
              <a:buNone/>
            </a:pPr>
            <a:r>
              <a:rPr lang="ka-GE" sz="2600" dirty="0" smtClean="0">
                <a:latin typeface="Sylfaen" pitchFamily="18" charset="0"/>
              </a:rPr>
              <a:t>3. კოროტკოვის  “</a:t>
            </a:r>
            <a:r>
              <a:rPr lang="ka-GE" sz="2600" b="1" dirty="0" smtClean="0">
                <a:solidFill>
                  <a:srgbClr val="FF0000"/>
                </a:solidFill>
                <a:latin typeface="Sylfaen" pitchFamily="18" charset="0"/>
              </a:rPr>
              <a:t>უსასრულო  ტონის</a:t>
            </a:r>
            <a:r>
              <a:rPr lang="ka-GE" sz="2600" b="1" dirty="0" smtClean="0">
                <a:latin typeface="Sylfaen" pitchFamily="18" charset="0"/>
              </a:rPr>
              <a:t>”</a:t>
            </a:r>
            <a:r>
              <a:rPr lang="ka-GE" sz="2600" b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ka-GE" sz="2600" dirty="0" smtClean="0">
                <a:latin typeface="Sylfaen" pitchFamily="18" charset="0"/>
              </a:rPr>
              <a:t>შესახებ;</a:t>
            </a:r>
          </a:p>
          <a:p>
            <a:pPr>
              <a:buNone/>
            </a:pPr>
            <a:r>
              <a:rPr lang="ka-GE" sz="2600" dirty="0" smtClean="0">
                <a:latin typeface="Sylfaen" pitchFamily="18" charset="0"/>
              </a:rPr>
              <a:t>4. არიტმიების დროს  </a:t>
            </a:r>
            <a:r>
              <a:rPr lang="ka-GE" sz="2600" b="1" dirty="0" smtClean="0">
                <a:solidFill>
                  <a:srgbClr val="FF0000"/>
                </a:solidFill>
                <a:latin typeface="Sylfaen" pitchFamily="18" charset="0"/>
              </a:rPr>
              <a:t>აწ</a:t>
            </a:r>
            <a:r>
              <a:rPr lang="ka-GE" sz="2600" b="1" dirty="0" smtClean="0">
                <a:latin typeface="Sylfaen" pitchFamily="18" charset="0"/>
              </a:rPr>
              <a:t>-</a:t>
            </a:r>
            <a:r>
              <a:rPr lang="ka-GE" sz="2600" dirty="0" smtClean="0">
                <a:latin typeface="Sylfaen" pitchFamily="18" charset="0"/>
              </a:rPr>
              <a:t>ის</a:t>
            </a:r>
            <a:r>
              <a:rPr lang="ka-GE" sz="2600" b="1" dirty="0" smtClean="0">
                <a:latin typeface="Sylfaen" pitchFamily="18" charset="0"/>
              </a:rPr>
              <a:t> </a:t>
            </a:r>
            <a:r>
              <a:rPr lang="ka-GE" sz="2600" dirty="0" smtClean="0">
                <a:latin typeface="Sylfaen" pitchFamily="18" charset="0"/>
              </a:rPr>
              <a:t> 3-4-ჯერ  გაზომვის  შესახებ;</a:t>
            </a:r>
          </a:p>
          <a:p>
            <a:pPr>
              <a:buNone/>
            </a:pPr>
            <a:r>
              <a:rPr lang="ka-GE" sz="2600" dirty="0" smtClean="0">
                <a:latin typeface="Sylfaen" pitchFamily="18" charset="0"/>
              </a:rPr>
              <a:t>5. “</a:t>
            </a:r>
            <a:r>
              <a:rPr lang="ka-GE" sz="2600" b="1" dirty="0" smtClean="0">
                <a:solidFill>
                  <a:srgbClr val="FF0000"/>
                </a:solidFill>
                <a:latin typeface="Sylfaen" pitchFamily="18" charset="0"/>
              </a:rPr>
              <a:t>თეთრი  ხალათის</a:t>
            </a:r>
            <a:r>
              <a:rPr lang="ka-GE" sz="2600" dirty="0" smtClean="0">
                <a:latin typeface="Sylfaen" pitchFamily="18" charset="0"/>
              </a:rPr>
              <a:t>”  ჰიპერტენზიის  შესახებ;</a:t>
            </a:r>
          </a:p>
          <a:p>
            <a:pPr>
              <a:buNone/>
            </a:pPr>
            <a:r>
              <a:rPr lang="ka-GE" sz="2600" dirty="0" smtClean="0">
                <a:latin typeface="Sylfaen" pitchFamily="18" charset="0"/>
              </a:rPr>
              <a:t>6. სისტოლური  </a:t>
            </a:r>
            <a:r>
              <a:rPr lang="ka-GE" sz="2600" b="1" dirty="0" smtClean="0">
                <a:solidFill>
                  <a:srgbClr val="FF0000"/>
                </a:solidFill>
                <a:latin typeface="Sylfaen" pitchFamily="18" charset="0"/>
              </a:rPr>
              <a:t>აჰ</a:t>
            </a:r>
            <a:r>
              <a:rPr lang="ka-GE" sz="2600" dirty="0" smtClean="0">
                <a:latin typeface="Sylfaen" pitchFamily="18" charset="0"/>
              </a:rPr>
              <a:t>-ის  დროს  </a:t>
            </a:r>
            <a:r>
              <a:rPr lang="ka-GE" sz="2600" b="1" dirty="0" smtClean="0">
                <a:solidFill>
                  <a:srgbClr val="FF0000"/>
                </a:solidFill>
                <a:latin typeface="Sylfaen" pitchFamily="18" charset="0"/>
              </a:rPr>
              <a:t>ოსლერის</a:t>
            </a:r>
            <a:r>
              <a:rPr lang="ka-GE" sz="2600" dirty="0" smtClean="0">
                <a:latin typeface="Sylfaen" pitchFamily="18" charset="0"/>
              </a:rPr>
              <a:t>  სინჯის  შესახებ;</a:t>
            </a:r>
          </a:p>
          <a:p>
            <a:pPr>
              <a:buNone/>
            </a:pPr>
            <a:r>
              <a:rPr lang="ka-GE" sz="2600" dirty="0" smtClean="0">
                <a:latin typeface="Sylfaen" pitchFamily="18" charset="0"/>
              </a:rPr>
              <a:t>7. საშუალო  </a:t>
            </a:r>
            <a:r>
              <a:rPr lang="ka-GE" sz="2600" b="1" dirty="0" smtClean="0">
                <a:solidFill>
                  <a:srgbClr val="FF0000"/>
                </a:solidFill>
                <a:latin typeface="Sylfaen" pitchFamily="18" charset="0"/>
              </a:rPr>
              <a:t>აწ</a:t>
            </a:r>
            <a:r>
              <a:rPr lang="ka-GE" sz="2600" dirty="0" smtClean="0">
                <a:latin typeface="Sylfaen" pitchFamily="18" charset="0"/>
              </a:rPr>
              <a:t>-ის  შესახებ;</a:t>
            </a:r>
          </a:p>
          <a:p>
            <a:pPr>
              <a:buNone/>
            </a:pPr>
            <a:r>
              <a:rPr lang="ka-GE" sz="2600" dirty="0" smtClean="0">
                <a:latin typeface="Sylfaen" pitchFamily="18" charset="0"/>
              </a:rPr>
              <a:t>8. </a:t>
            </a:r>
            <a:r>
              <a:rPr lang="ka-GE" sz="2600" b="1" dirty="0" smtClean="0">
                <a:solidFill>
                  <a:srgbClr val="FF0000"/>
                </a:solidFill>
                <a:latin typeface="Sylfaen" pitchFamily="18" charset="0"/>
              </a:rPr>
              <a:t>ცირკადული  რიტმების</a:t>
            </a:r>
            <a:r>
              <a:rPr lang="ka-GE" sz="2600" dirty="0" smtClean="0">
                <a:latin typeface="Sylfaen" pitchFamily="18" charset="0"/>
              </a:rPr>
              <a:t>, </a:t>
            </a:r>
            <a:r>
              <a:rPr lang="ka-GE" sz="2600" b="1" dirty="0" smtClean="0">
                <a:solidFill>
                  <a:srgbClr val="FF0000"/>
                </a:solidFill>
                <a:latin typeface="Sylfaen" pitchFamily="18" charset="0"/>
              </a:rPr>
              <a:t>აწ</a:t>
            </a:r>
            <a:r>
              <a:rPr lang="ka-GE" sz="2600" dirty="0" smtClean="0">
                <a:latin typeface="Sylfaen" pitchFamily="18" charset="0"/>
              </a:rPr>
              <a:t>-ის  მონიტორინგის შესახებ;</a:t>
            </a:r>
          </a:p>
          <a:p>
            <a:pPr>
              <a:buNone/>
            </a:pPr>
            <a:r>
              <a:rPr lang="ka-GE" sz="2600" dirty="0" smtClean="0">
                <a:latin typeface="Sylfaen" pitchFamily="18" charset="0"/>
              </a:rPr>
              <a:t>9. სრულიად  გაუგებარია, თუ რატომ  ხდება </a:t>
            </a:r>
            <a:r>
              <a:rPr lang="ka-GE" sz="2600" b="1" dirty="0" smtClean="0">
                <a:solidFill>
                  <a:srgbClr val="FF0000"/>
                </a:solidFill>
                <a:latin typeface="Sylfaen" pitchFamily="18" charset="0"/>
              </a:rPr>
              <a:t>აწ</a:t>
            </a:r>
            <a:r>
              <a:rPr lang="ka-GE" sz="2600" dirty="0" smtClean="0">
                <a:latin typeface="Sylfaen" pitchFamily="18" charset="0"/>
              </a:rPr>
              <a:t>-ის დამრგ-ვალება </a:t>
            </a:r>
            <a:r>
              <a:rPr lang="ka-GE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5</a:t>
            </a:r>
            <a:r>
              <a:rPr lang="ka-GE" sz="2200" dirty="0" smtClean="0">
                <a:latin typeface="Sylfaen" pitchFamily="18" charset="0"/>
              </a:rPr>
              <a:t>მმ</a:t>
            </a:r>
            <a:r>
              <a:rPr lang="ka-GE" sz="2600" dirty="0" smtClean="0">
                <a:latin typeface="Sylfaen" pitchFamily="18" charset="0"/>
              </a:rPr>
              <a:t>-ის ფარგლებში; იშვიათობაა </a:t>
            </a:r>
            <a:r>
              <a:rPr lang="ka-GE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112</a:t>
            </a:r>
            <a:r>
              <a:rPr lang="ka-GE" sz="2600" b="1" dirty="0" smtClean="0">
                <a:latin typeface="Sylfaen" pitchFamily="18" charset="0"/>
              </a:rPr>
              <a:t>/</a:t>
            </a:r>
            <a:r>
              <a:rPr lang="ka-GE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83</a:t>
            </a:r>
            <a:r>
              <a:rPr lang="ka-GE" sz="2600" dirty="0" smtClean="0">
                <a:latin typeface="Sylfaen" pitchFamily="18" charset="0"/>
              </a:rPr>
              <a:t>  და  ა.შ. </a:t>
            </a:r>
            <a:endParaRPr lang="en-US" sz="2600" dirty="0">
              <a:latin typeface="Sylfae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805264"/>
            <a:ext cx="88924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dirty="0" smtClean="0">
                <a:latin typeface="Sylfaen" pitchFamily="18" charset="0"/>
              </a:rPr>
              <a:t>     </a:t>
            </a:r>
            <a:r>
              <a:rPr lang="en-US" sz="2600" b="1" dirty="0" smtClean="0">
                <a:solidFill>
                  <a:srgbClr val="FF0000"/>
                </a:solidFill>
                <a:latin typeface="Sylfaen" pitchFamily="18" charset="0"/>
              </a:rPr>
              <a:t>PS.</a:t>
            </a:r>
            <a:r>
              <a:rPr lang="en-US" sz="2600" dirty="0" smtClean="0">
                <a:latin typeface="Sylfaen" pitchFamily="18" charset="0"/>
              </a:rPr>
              <a:t> </a:t>
            </a:r>
            <a:r>
              <a:rPr lang="ka-GE" sz="2600" dirty="0" smtClean="0">
                <a:latin typeface="Sylfaen" pitchFamily="18" charset="0"/>
              </a:rPr>
              <a:t>ვფიქრობ, </a:t>
            </a:r>
            <a:r>
              <a:rPr lang="en-US" sz="2600" dirty="0" smtClean="0">
                <a:latin typeface="Sylfaen" pitchFamily="18" charset="0"/>
              </a:rPr>
              <a:t> </a:t>
            </a:r>
            <a:r>
              <a:rPr lang="ka-GE" sz="2600" dirty="0" smtClean="0">
                <a:latin typeface="Sylfaen" pitchFamily="18" charset="0"/>
              </a:rPr>
              <a:t>ყველანი </a:t>
            </a:r>
            <a:r>
              <a:rPr lang="en-US" sz="2600" dirty="0" smtClean="0">
                <a:latin typeface="Sylfaen" pitchFamily="18" charset="0"/>
              </a:rPr>
              <a:t> </a:t>
            </a:r>
            <a:r>
              <a:rPr lang="ka-GE" sz="2600" dirty="0" smtClean="0">
                <a:latin typeface="Sylfaen" pitchFamily="18" charset="0"/>
              </a:rPr>
              <a:t>საკმაოდ  დაგღალეთ  და </a:t>
            </a:r>
          </a:p>
          <a:p>
            <a:r>
              <a:rPr lang="ka-GE" sz="2600" dirty="0" smtClean="0">
                <a:latin typeface="Sylfaen" pitchFamily="18" charset="0"/>
              </a:rPr>
              <a:t>                უადგილო  არ იქნება  მცირე  იუმორიც!</a:t>
            </a:r>
            <a:endParaRPr lang="en-US" sz="2600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a-GE" sz="2900" b="1" dirty="0" smtClean="0">
                <a:solidFill>
                  <a:srgbClr val="FF0000"/>
                </a:solidFill>
              </a:rPr>
              <a:t>     </a:t>
            </a:r>
            <a:r>
              <a:rPr lang="ka-GE" sz="2700" dirty="0" smtClean="0"/>
              <a:t>ეს  ძალიან  მოკლე</a:t>
            </a:r>
            <a:r>
              <a:rPr lang="en-US" sz="2700" dirty="0" smtClean="0"/>
              <a:t> </a:t>
            </a:r>
            <a:r>
              <a:rPr lang="ka-GE" sz="2700" dirty="0" smtClean="0"/>
              <a:t> მიმოხილვაც  კი  ცხადყოფს,  რომ  </a:t>
            </a:r>
            <a:r>
              <a:rPr lang="ka-GE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აწ</a:t>
            </a:r>
            <a:r>
              <a:rPr lang="ka-GE" sz="2700" dirty="0" smtClean="0"/>
              <a:t>  </a:t>
            </a:r>
            <a:r>
              <a:rPr lang="ka-GE" sz="2700" dirty="0" smtClean="0">
                <a:latin typeface="Sylfaen" pitchFamily="18" charset="0"/>
              </a:rPr>
              <a:t>გულ-სისხლძარღვთა  სისტემის  რთული, </a:t>
            </a:r>
            <a:r>
              <a:rPr lang="ka-GE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ინტეგ-რალური   მაჩვენებელია</a:t>
            </a:r>
            <a:r>
              <a:rPr lang="ka-GE" sz="2700" dirty="0" smtClean="0">
                <a:latin typeface="Sylfaen" pitchFamily="18" charset="0"/>
              </a:rPr>
              <a:t>,  თუმცა კლინიკური თვალ-საზრისით  შეიძლება  მარტივად  გამოვსახოთ:</a:t>
            </a:r>
          </a:p>
          <a:p>
            <a:pPr>
              <a:buNone/>
            </a:pPr>
            <a:r>
              <a:rPr lang="ka-GE" sz="2800" i="1" dirty="0" smtClean="0">
                <a:latin typeface="Sylfaen" pitchFamily="18" charset="0"/>
              </a:rPr>
              <a:t>              </a:t>
            </a:r>
            <a:r>
              <a:rPr lang="ka-GE" sz="2800" b="1" i="1" dirty="0" smtClean="0">
                <a:latin typeface="Sylfaen" pitchFamily="18" charset="0"/>
              </a:rPr>
              <a:t> </a:t>
            </a:r>
          </a:p>
          <a:p>
            <a:pPr>
              <a:buNone/>
            </a:pPr>
            <a:endParaRPr lang="ka-GE" sz="2800" b="1" i="1" dirty="0" smtClean="0">
              <a:solidFill>
                <a:srgbClr val="0000FF"/>
              </a:solidFill>
              <a:latin typeface="Sylfaen" pitchFamily="18" charset="0"/>
            </a:endParaRPr>
          </a:p>
          <a:p>
            <a:pPr>
              <a:buNone/>
            </a:pPr>
            <a:endParaRPr lang="ka-GE" sz="2400" b="1" dirty="0" smtClean="0">
              <a:solidFill>
                <a:srgbClr val="0000FF"/>
              </a:solidFill>
              <a:latin typeface="Sylfaen" pitchFamily="18" charset="0"/>
            </a:endParaRPr>
          </a:p>
          <a:p>
            <a:pPr>
              <a:buNone/>
            </a:pPr>
            <a:r>
              <a:rPr lang="ka-GE" sz="3000" b="1" dirty="0" smtClean="0">
                <a:solidFill>
                  <a:srgbClr val="C00000"/>
                </a:solidFill>
                <a:latin typeface="Sylfaen" pitchFamily="18" charset="0"/>
              </a:rPr>
              <a:t>               </a:t>
            </a:r>
            <a:endParaRPr lang="ka-GE" sz="2400" b="1" dirty="0" smtClean="0">
              <a:solidFill>
                <a:srgbClr val="7030A0"/>
              </a:solidFill>
              <a:latin typeface="Sylfaen" pitchFamily="18" charset="0"/>
            </a:endParaRPr>
          </a:p>
          <a:p>
            <a:pPr algn="ctr">
              <a:buNone/>
            </a:pPr>
            <a:r>
              <a:rPr lang="ka-GE" sz="2200" i="1" dirty="0" smtClean="0">
                <a:solidFill>
                  <a:schemeClr val="bg2">
                    <a:lumMod val="10000"/>
                  </a:schemeClr>
                </a:solidFill>
                <a:latin typeface="Sylfaen" pitchFamily="18" charset="0"/>
              </a:rPr>
              <a:t>	</a:t>
            </a:r>
            <a:endParaRPr lang="ru-RU" sz="2200" i="1" dirty="0" smtClean="0">
              <a:solidFill>
                <a:schemeClr val="bg2">
                  <a:lumMod val="10000"/>
                </a:schemeClr>
              </a:solidFill>
              <a:latin typeface="Sylfaen" pitchFamily="18" charset="0"/>
            </a:endParaRPr>
          </a:p>
          <a:p>
            <a:endParaRPr lang="ka-GE" sz="2400" b="1" dirty="0" smtClean="0">
              <a:solidFill>
                <a:srgbClr val="7030A0"/>
              </a:solidFill>
            </a:endParaRPr>
          </a:p>
          <a:p>
            <a:endParaRPr lang="ka-GE" sz="2400" b="1" dirty="0" smtClean="0"/>
          </a:p>
          <a:p>
            <a:pPr>
              <a:buNone/>
            </a:pPr>
            <a:endParaRPr lang="ka-GE" sz="2400" b="1" dirty="0" smtClean="0"/>
          </a:p>
          <a:p>
            <a:pPr>
              <a:buNone/>
            </a:pPr>
            <a:r>
              <a:rPr lang="ka-GE" sz="2400" dirty="0" smtClean="0"/>
              <a:t>  </a:t>
            </a:r>
            <a:endParaRPr lang="en-US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89040"/>
            <a:ext cx="89644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a-GE" sz="2500" b="1" dirty="0" smtClean="0">
                <a:latin typeface="Sylfaen" pitchFamily="18" charset="0"/>
              </a:rPr>
              <a:t>   ელასტიკური  </a:t>
            </a:r>
            <a:r>
              <a:rPr lang="ka-GE" sz="2500" dirty="0" smtClean="0">
                <a:latin typeface="Sylfaen" pitchFamily="18" charset="0"/>
              </a:rPr>
              <a:t>ტიპის  არტერიების  </a:t>
            </a:r>
            <a:r>
              <a:rPr lang="ka-GE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სიმყიფის.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805264"/>
            <a:ext cx="882047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a-GE" sz="2500" b="1" dirty="0" smtClean="0">
                <a:latin typeface="Sylfaen" pitchFamily="18" charset="0"/>
              </a:rPr>
              <a:t>    ელასტიკური  ტიპის  არტერიების</a:t>
            </a:r>
            <a:r>
              <a:rPr lang="ka-GE" sz="2500" b="1" dirty="0" smtClean="0">
                <a:solidFill>
                  <a:srgbClr val="7030A0"/>
                </a:solidFill>
                <a:latin typeface="Sylfaen" pitchFamily="18" charset="0"/>
              </a:rPr>
              <a:t>  </a:t>
            </a:r>
            <a:r>
              <a:rPr lang="ka-GE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სიმყიფის</a:t>
            </a:r>
            <a:r>
              <a:rPr lang="ka-GE" sz="2500" b="1" dirty="0" smtClean="0">
                <a:solidFill>
                  <a:srgbClr val="0000FF"/>
                </a:solidFill>
                <a:latin typeface="Sylfaen" pitchFamily="18" charset="0"/>
              </a:rPr>
              <a:t>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700808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a-GE" sz="2800" b="1" i="1" dirty="0" smtClean="0">
                <a:latin typeface="Sylfaen" pitchFamily="18" charset="0"/>
              </a:rPr>
              <a:t>  </a:t>
            </a:r>
            <a:r>
              <a:rPr lang="ka-GE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სისტოლური  </a:t>
            </a:r>
            <a:r>
              <a:rPr lang="ka-GE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აწ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       </a:t>
            </a:r>
            <a:r>
              <a:rPr lang="ka-GE" sz="2800" b="1" i="1" dirty="0" smtClean="0">
                <a:latin typeface="Sylfaen" pitchFamily="18" charset="0"/>
              </a:rPr>
              <a:t>პ</a:t>
            </a:r>
            <a:r>
              <a:rPr lang="ka-GE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ირდაპირ</a:t>
            </a:r>
            <a:r>
              <a:rPr lang="ka-GE" sz="2800" i="1" dirty="0" smtClean="0">
                <a:latin typeface="Sylfaen" pitchFamily="18" charset="0"/>
              </a:rPr>
              <a:t>პროპორციულია</a:t>
            </a:r>
            <a:r>
              <a:rPr lang="en-US" sz="2800" i="1" dirty="0" smtClean="0">
                <a:latin typeface="Sylfaen" pitchFamily="18" charset="0"/>
              </a:rPr>
              <a:t>:</a:t>
            </a:r>
            <a:endParaRPr lang="ka-GE" sz="2800" i="1" dirty="0" smtClean="0">
              <a:latin typeface="Sylfae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564904"/>
            <a:ext cx="907300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a-GE" sz="2500" b="1" dirty="0" smtClean="0">
                <a:solidFill>
                  <a:srgbClr val="DC30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  დარტყმითი  მოცულობის  </a:t>
            </a:r>
            <a:r>
              <a:rPr lang="ka-GE" sz="2500" dirty="0" smtClean="0">
                <a:latin typeface="Sylfaen" pitchFamily="18" charset="0"/>
              </a:rPr>
              <a:t>და </a:t>
            </a:r>
            <a:r>
              <a:rPr lang="ka-GE" sz="2500" b="1" dirty="0" smtClean="0">
                <a:solidFill>
                  <a:srgbClr val="DC30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ru-RU" sz="2500" b="1" dirty="0" smtClean="0">
                <a:solidFill>
                  <a:srgbClr val="DC30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500" b="1" dirty="0" smtClean="0">
                <a:solidFill>
                  <a:srgbClr val="DC30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წუთმოცულობის</a:t>
            </a:r>
            <a:r>
              <a:rPr lang="ka-GE" sz="2500" i="1" dirty="0" smtClean="0">
                <a:latin typeface="Sylfaen" pitchFamily="18" charset="0"/>
              </a:rPr>
              <a:t>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996952"/>
            <a:ext cx="81369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a-GE" sz="2400" b="1" dirty="0" smtClean="0">
                <a:latin typeface="Sylfaen" pitchFamily="18" charset="0"/>
              </a:rPr>
              <a:t>   </a:t>
            </a:r>
            <a:r>
              <a:rPr lang="ka-GE" sz="2500" b="1" dirty="0" smtClean="0">
                <a:latin typeface="Sylfaen" pitchFamily="18" charset="0"/>
              </a:rPr>
              <a:t>მოცირკულირე  </a:t>
            </a:r>
            <a:r>
              <a:rPr lang="ka-GE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სისხლის  მასის</a:t>
            </a:r>
            <a:r>
              <a:rPr lang="ka-GE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429000"/>
            <a:ext cx="79928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a-GE" sz="2400" b="1" dirty="0" smtClean="0">
                <a:latin typeface="Sylfaen" pitchFamily="18" charset="0"/>
              </a:rPr>
              <a:t>   </a:t>
            </a:r>
            <a:r>
              <a:rPr lang="ka-GE" sz="2500" b="1" dirty="0" smtClean="0">
                <a:latin typeface="Sylfaen" pitchFamily="18" charset="0"/>
              </a:rPr>
              <a:t>რეზისტიული  სისხლძარღვთა   </a:t>
            </a:r>
            <a:r>
              <a:rPr lang="ka-GE" sz="25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ტონუსის</a:t>
            </a:r>
            <a:r>
              <a:rPr lang="ka-GE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;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414908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a-GE" sz="2800" b="1" i="1" dirty="0" smtClean="0">
                <a:latin typeface="Sylfaen" pitchFamily="18" charset="0"/>
              </a:rPr>
              <a:t>   </a:t>
            </a:r>
            <a:r>
              <a:rPr lang="ka-GE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დიასტოლური</a:t>
            </a:r>
            <a:r>
              <a:rPr lang="ka-GE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 აწ  </a:t>
            </a:r>
            <a:r>
              <a:rPr lang="ka-GE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</a:p>
          <a:p>
            <a:pPr>
              <a:buNone/>
            </a:pPr>
            <a:r>
              <a:rPr lang="ka-GE" sz="2800" b="1" i="1" dirty="0" smtClean="0">
                <a:latin typeface="Sylfaen" pitchFamily="18" charset="0"/>
              </a:rPr>
              <a:t>   </a:t>
            </a:r>
            <a:r>
              <a:rPr lang="ka-GE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პირდაპირ</a:t>
            </a:r>
            <a:r>
              <a:rPr lang="ka-GE" sz="2800" i="1" dirty="0" smtClean="0">
                <a:latin typeface="Sylfaen" pitchFamily="18" charset="0"/>
              </a:rPr>
              <a:t>პროპორციულია</a:t>
            </a:r>
            <a:r>
              <a:rPr lang="en-US" sz="2800" i="1" dirty="0" smtClean="0">
                <a:latin typeface="Sylfaen" pitchFamily="18" charset="0"/>
              </a:rPr>
              <a:t>:</a:t>
            </a:r>
            <a:endParaRPr lang="ka-GE" sz="2800" i="1" dirty="0" smtClean="0">
              <a:latin typeface="Sylfae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9024" y="5013176"/>
            <a:ext cx="87849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a-GE" sz="2500" b="1" dirty="0" smtClean="0">
                <a:latin typeface="Sylfaen" pitchFamily="18" charset="0"/>
              </a:rPr>
              <a:t>    რეზისტიული  სისხლძარღვთა   </a:t>
            </a:r>
            <a:r>
              <a:rPr lang="ka-GE" sz="25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ტონუსის</a:t>
            </a:r>
            <a:r>
              <a:rPr lang="ka-GE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;</a:t>
            </a:r>
          </a:p>
          <a:p>
            <a:r>
              <a:rPr lang="ka-GE" sz="2500" b="1" dirty="0" smtClean="0">
                <a:latin typeface="Sylfaen" pitchFamily="18" charset="0"/>
              </a:rPr>
              <a:t>  </a:t>
            </a:r>
            <a:r>
              <a:rPr lang="ka-GE" sz="2400" b="1" dirty="0" smtClean="0">
                <a:latin typeface="Sylfaen" pitchFamily="18" charset="0"/>
              </a:rPr>
              <a:t> </a:t>
            </a:r>
            <a:endParaRPr lang="ka-GE" sz="2500" b="1" i="1" dirty="0" smtClean="0">
              <a:latin typeface="Sylfae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5373216"/>
            <a:ext cx="4504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a-GE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უკუ</a:t>
            </a:r>
            <a:r>
              <a:rPr lang="ka-GE" sz="2800" i="1" dirty="0" smtClean="0">
                <a:latin typeface="Sylfaen" pitchFamily="18" charset="0"/>
              </a:rPr>
              <a:t>პროპორციულია:</a:t>
            </a:r>
            <a:r>
              <a:rPr lang="ka-GE" sz="2800" b="1" dirty="0" smtClean="0">
                <a:latin typeface="Sylfaen" pitchFamily="18" charset="0"/>
              </a:rPr>
              <a:t>      </a:t>
            </a:r>
            <a:endParaRPr lang="ka-GE" sz="2800" i="1" dirty="0" smtClean="0">
              <a:latin typeface="Sylfae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6237312"/>
            <a:ext cx="583264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a-GE" sz="2500" b="1" dirty="0" smtClean="0">
                <a:solidFill>
                  <a:srgbClr val="0000FF"/>
                </a:solidFill>
                <a:latin typeface="Sylfaen" pitchFamily="18" charset="0"/>
              </a:rPr>
              <a:t>    </a:t>
            </a:r>
            <a:r>
              <a:rPr lang="ka-GE" sz="2500" b="1" dirty="0" smtClean="0">
                <a:latin typeface="Sylfaen" pitchFamily="18" charset="0"/>
              </a:rPr>
              <a:t>დიასტოლის  ხანგრძლივობის!</a:t>
            </a:r>
            <a:endParaRPr lang="ru-RU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419600" y="3352800"/>
            <a:ext cx="4724400" cy="3505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ka-GE" sz="2000" dirty="0" smtClean="0"/>
              <a:t>	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latin typeface="Sylfae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484784"/>
            <a:ext cx="504056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600" dirty="0" smtClean="0"/>
              <a:t>პირველად ინგლისელმა   თეო-ლოგმა  და  ბუნებისმეტყველმა  </a:t>
            </a:r>
            <a:r>
              <a:rPr lang="ka-GE" sz="2600" b="1" dirty="0" smtClean="0"/>
              <a:t>სტივენ  ჰეილზმა </a:t>
            </a:r>
            <a:r>
              <a:rPr lang="ka-GE" sz="2600" dirty="0" smtClean="0"/>
              <a:t>  </a:t>
            </a:r>
            <a:r>
              <a:rPr lang="ka-GE" sz="2600" dirty="0" smtClean="0">
                <a:solidFill>
                  <a:srgbClr val="FF0000"/>
                </a:solidFill>
                <a:latin typeface="Sylfaen" pitchFamily="18" charset="0"/>
              </a:rPr>
              <a:t>1</a:t>
            </a:r>
            <a:r>
              <a:rPr lang="ka-GE" sz="2600" b="1" dirty="0" smtClean="0">
                <a:solidFill>
                  <a:srgbClr val="FF0000"/>
                </a:solidFill>
                <a:latin typeface="Sylfaen" pitchFamily="18" charset="0"/>
              </a:rPr>
              <a:t>731</a:t>
            </a:r>
            <a:r>
              <a:rPr lang="ka-GE" sz="2600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ka-GE" sz="2600" dirty="0" smtClean="0">
                <a:latin typeface="Sylfaen" pitchFamily="18" charset="0"/>
              </a:rPr>
              <a:t>წელს </a:t>
            </a:r>
            <a:r>
              <a:rPr lang="ka-GE" sz="2600" b="1" dirty="0" smtClean="0">
                <a:solidFill>
                  <a:srgbClr val="FF33CC"/>
                </a:solidFill>
                <a:latin typeface="Sylfaen" pitchFamily="18" charset="0"/>
              </a:rPr>
              <a:t>სისხლიანი  </a:t>
            </a:r>
            <a:r>
              <a:rPr lang="ka-GE" sz="2600" b="1" dirty="0" smtClean="0">
                <a:latin typeface="Sylfaen" pitchFamily="18" charset="0"/>
              </a:rPr>
              <a:t>მეთოდით</a:t>
            </a:r>
            <a:r>
              <a:rPr lang="en-US" sz="2600" b="1" dirty="0" smtClean="0">
                <a:latin typeface="Sylfaen" pitchFamily="18" charset="0"/>
              </a:rPr>
              <a:t> </a:t>
            </a:r>
            <a:r>
              <a:rPr lang="ka-GE" sz="2600" b="1" dirty="0" smtClean="0">
                <a:latin typeface="Sylfaen" pitchFamily="18" charset="0"/>
              </a:rPr>
              <a:t> </a:t>
            </a:r>
            <a:r>
              <a:rPr lang="ka-GE" sz="2600" dirty="0" smtClean="0">
                <a:latin typeface="Sylfaen" pitchFamily="18" charset="0"/>
              </a:rPr>
              <a:t>გაუ-ზომა ცხენს  არტერიული წნევა – შუშის მილში სისხლი </a:t>
            </a:r>
            <a:r>
              <a:rPr lang="ka-GE" sz="2600" b="1" dirty="0" smtClean="0">
                <a:solidFill>
                  <a:srgbClr val="FF0000"/>
                </a:solidFill>
                <a:latin typeface="Sylfaen" pitchFamily="18" charset="0"/>
              </a:rPr>
              <a:t>252 </a:t>
            </a:r>
            <a:r>
              <a:rPr lang="ka-GE" sz="2600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ka-GE" sz="2600" b="1" dirty="0" smtClean="0">
                <a:latin typeface="Sylfaen" pitchFamily="18" charset="0"/>
              </a:rPr>
              <a:t>სმ</a:t>
            </a:r>
            <a:r>
              <a:rPr lang="ka-GE" sz="2600" dirty="0" smtClean="0">
                <a:latin typeface="Sylfaen" pitchFamily="18" charset="0"/>
              </a:rPr>
              <a:t>-მდე (</a:t>
            </a:r>
            <a:r>
              <a:rPr lang="ka-GE" sz="2600" b="1" dirty="0" smtClean="0">
                <a:solidFill>
                  <a:srgbClr val="FF0000"/>
                </a:solidFill>
                <a:latin typeface="Sylfaen" pitchFamily="18" charset="0"/>
              </a:rPr>
              <a:t>186 </a:t>
            </a:r>
            <a:r>
              <a:rPr lang="ka-GE" sz="2600" b="1" dirty="0" smtClean="0">
                <a:latin typeface="Sylfaen" pitchFamily="18" charset="0"/>
              </a:rPr>
              <a:t>მმ</a:t>
            </a:r>
            <a:r>
              <a:rPr lang="ka-GE" sz="2600" dirty="0" smtClean="0">
                <a:latin typeface="Sylfaen" pitchFamily="18" charset="0"/>
              </a:rPr>
              <a:t> ს.სვ.) ავიდა!</a:t>
            </a:r>
          </a:p>
          <a:p>
            <a:r>
              <a:rPr lang="ka-GE" sz="2600" dirty="0" smtClean="0">
                <a:latin typeface="Sylfaen" pitchFamily="18" charset="0"/>
              </a:rPr>
              <a:t> </a:t>
            </a:r>
          </a:p>
          <a:p>
            <a:endParaRPr lang="ka-GE" sz="2500" dirty="0" smtClean="0">
              <a:latin typeface="Sylfaen" pitchFamily="18" charset="0"/>
            </a:endParaRPr>
          </a:p>
          <a:p>
            <a:endParaRPr lang="ka-GE" sz="2500" dirty="0" smtClean="0">
              <a:latin typeface="Sylfaen" pitchFamily="18" charset="0"/>
            </a:endParaRPr>
          </a:p>
          <a:p>
            <a:endParaRPr lang="ka-GE" sz="2500" dirty="0" smtClean="0">
              <a:latin typeface="Sylfaen" pitchFamily="18" charset="0"/>
            </a:endParaRPr>
          </a:p>
          <a:p>
            <a:r>
              <a:rPr lang="ka-GE" sz="2500" dirty="0" smtClean="0">
                <a:latin typeface="Sylfaen" pitchFamily="18" charset="0"/>
              </a:rPr>
              <a:t/>
            </a:r>
            <a:br>
              <a:rPr lang="ka-GE" sz="2500" dirty="0" smtClean="0">
                <a:latin typeface="Sylfaen" pitchFamily="18" charset="0"/>
              </a:rPr>
            </a:br>
            <a:r>
              <a:rPr lang="ka-GE" sz="2500" dirty="0" smtClean="0">
                <a:latin typeface="Sylfaen" pitchFamily="18" charset="0"/>
              </a:rPr>
              <a:t>	</a:t>
            </a:r>
            <a:endParaRPr lang="en-US" sz="2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04665"/>
            <a:ext cx="496855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800" b="1" dirty="0" smtClean="0">
                <a:solidFill>
                  <a:srgbClr val="FF0000"/>
                </a:solidFill>
              </a:rPr>
              <a:t>  </a:t>
            </a:r>
            <a:r>
              <a:rPr lang="ka-GE" sz="2900" b="1" dirty="0" smtClean="0">
                <a:solidFill>
                  <a:srgbClr val="FF0000"/>
                </a:solidFill>
              </a:rPr>
              <a:t>აწ</a:t>
            </a:r>
            <a:r>
              <a:rPr lang="ka-GE" sz="2900" dirty="0" smtClean="0"/>
              <a:t>-</a:t>
            </a:r>
            <a:r>
              <a:rPr lang="ka-GE" sz="2900" b="1" dirty="0" smtClean="0"/>
              <a:t>ის  გაზომვის  მოკლე   </a:t>
            </a:r>
          </a:p>
          <a:p>
            <a:r>
              <a:rPr lang="ka-GE" sz="2900" b="1" dirty="0" smtClean="0"/>
              <a:t>ისტორიული    ექსკურსი</a:t>
            </a:r>
            <a:r>
              <a:rPr lang="ka-GE" sz="2900" dirty="0" smtClean="0"/>
              <a:t/>
            </a:r>
            <a:br>
              <a:rPr lang="ka-GE" sz="2900" dirty="0" smtClean="0"/>
            </a:br>
            <a:endParaRPr lang="en-US" sz="2900" dirty="0"/>
          </a:p>
        </p:txBody>
      </p:sp>
      <p:pic>
        <p:nvPicPr>
          <p:cNvPr id="1026" name="Picture 2" descr="C:\Users\admin\Desktop\Hales-Ho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44824"/>
            <a:ext cx="3543309" cy="4680520"/>
          </a:xfrm>
          <a:prstGeom prst="rect">
            <a:avLst/>
          </a:prstGeom>
          <a:noFill/>
        </p:spPr>
      </p:pic>
      <p:pic>
        <p:nvPicPr>
          <p:cNvPr id="1027" name="Picture 3" descr="C:\Users\admin\Desktop\Без названия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2656"/>
            <a:ext cx="1152128" cy="14335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948264" y="764704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Sylfaen" pitchFamily="18" charset="0"/>
              </a:rPr>
              <a:t>Stephen</a:t>
            </a:r>
            <a:r>
              <a:rPr lang="ru-RU" dirty="0" smtClean="0">
                <a:latin typeface="Sylfaen" pitchFamily="18" charset="0"/>
              </a:rPr>
              <a:t> </a:t>
            </a:r>
            <a:r>
              <a:rPr lang="ru-RU" dirty="0" err="1" smtClean="0">
                <a:latin typeface="Sylfaen" pitchFamily="18" charset="0"/>
              </a:rPr>
              <a:t>Hales</a:t>
            </a:r>
            <a:endParaRPr lang="ka-GE" dirty="0" smtClean="0">
              <a:latin typeface="Sylfaen" pitchFamily="18" charset="0"/>
            </a:endParaRPr>
          </a:p>
          <a:p>
            <a:r>
              <a:rPr lang="ru-RU" dirty="0" smtClean="0">
                <a:latin typeface="Sylfaen" pitchFamily="18" charset="0"/>
              </a:rPr>
              <a:t>1677 </a:t>
            </a:r>
            <a:r>
              <a:rPr lang="ka-GE" dirty="0" smtClean="0">
                <a:latin typeface="Sylfaen" pitchFamily="18" charset="0"/>
              </a:rPr>
              <a:t>-1</a:t>
            </a:r>
            <a:r>
              <a:rPr lang="ru-RU" dirty="0" smtClean="0">
                <a:latin typeface="Sylfaen" pitchFamily="18" charset="0"/>
              </a:rPr>
              <a:t>761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437112"/>
            <a:ext cx="50405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dirty="0" smtClean="0">
                <a:latin typeface="Sylfaen" pitchFamily="18" charset="0"/>
              </a:rPr>
              <a:t> </a:t>
            </a:r>
            <a:r>
              <a:rPr lang="ka-GE" sz="2600" dirty="0" smtClean="0">
                <a:latin typeface="Sylfaen" pitchFamily="18" charset="0"/>
              </a:rPr>
              <a:t>ცხადია, რომ  კლინიკური  პრაქტიკისთვის  აუცილებელი  იყო  არტერიული  წნევის  გაზომვის  </a:t>
            </a:r>
            <a:r>
              <a:rPr lang="ka-GE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უსისხლო</a:t>
            </a:r>
            <a:r>
              <a:rPr lang="ka-GE" sz="26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 </a:t>
            </a:r>
            <a:r>
              <a:rPr lang="ka-GE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 </a:t>
            </a:r>
            <a:r>
              <a:rPr lang="ka-GE" sz="2600" dirty="0" smtClean="0">
                <a:latin typeface="Sylfaen" pitchFamily="18" charset="0"/>
              </a:rPr>
              <a:t>მეთოდის  შექმნა</a:t>
            </a:r>
            <a:r>
              <a:rPr lang="ka-GE" sz="2400" dirty="0" smtClean="0">
                <a:latin typeface="Sylfaen" pitchFamily="18" charset="0"/>
              </a:rPr>
              <a:t>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6444208" cy="6264696"/>
          </a:xfrm>
        </p:spPr>
        <p:txBody>
          <a:bodyPr>
            <a:normAutofit/>
          </a:bodyPr>
          <a:lstStyle/>
          <a:p>
            <a:r>
              <a:rPr lang="ka-GE" sz="2500" b="1" dirty="0" smtClean="0">
                <a:latin typeface="Sylfaen" pitchFamily="18" charset="0"/>
              </a:rPr>
              <a:t>მარეიმ</a:t>
            </a:r>
            <a:r>
              <a:rPr lang="ka-GE" sz="2500" dirty="0" smtClean="0">
                <a:solidFill>
                  <a:srgbClr val="0066FF"/>
                </a:solidFill>
                <a:latin typeface="Sylfaen" pitchFamily="18" charset="0"/>
              </a:rPr>
              <a:t> </a:t>
            </a:r>
            <a:r>
              <a:rPr lang="ka-GE" sz="2500" dirty="0" smtClean="0">
                <a:latin typeface="Sylfaen" pitchFamily="18" charset="0"/>
              </a:rPr>
              <a:t>(1863)</a:t>
            </a:r>
            <a:r>
              <a:rPr lang="ka-GE" sz="2500" dirty="0" smtClean="0">
                <a:solidFill>
                  <a:srgbClr val="0066FF"/>
                </a:solidFill>
                <a:latin typeface="Sylfaen" pitchFamily="18" charset="0"/>
              </a:rPr>
              <a:t> </a:t>
            </a:r>
            <a:r>
              <a:rPr lang="ka-GE" sz="2500" dirty="0" smtClean="0">
                <a:latin typeface="Sylfaen" pitchFamily="18" charset="0"/>
              </a:rPr>
              <a:t>შექმნა პირველი </a:t>
            </a:r>
            <a:r>
              <a:rPr lang="ka-GE" sz="2500" b="1" dirty="0" smtClean="0">
                <a:solidFill>
                  <a:srgbClr val="FF33CC"/>
                </a:solidFill>
                <a:latin typeface="Sylfaen" pitchFamily="18" charset="0"/>
              </a:rPr>
              <a:t>სფიგმო-გრაფი</a:t>
            </a:r>
            <a:r>
              <a:rPr lang="ka-GE" sz="2500" dirty="0" smtClean="0">
                <a:latin typeface="Sylfaen" pitchFamily="18" charset="0"/>
              </a:rPr>
              <a:t>;  </a:t>
            </a:r>
            <a:r>
              <a:rPr lang="ka-GE" sz="2500" b="1" dirty="0" smtClean="0">
                <a:latin typeface="Sylfaen" pitchFamily="18" charset="0"/>
              </a:rPr>
              <a:t>ბუშემ  და  გარტნერმა  </a:t>
            </a:r>
            <a:r>
              <a:rPr lang="ka-GE" sz="2500" dirty="0" smtClean="0">
                <a:latin typeface="Sylfaen" pitchFamily="18" charset="0"/>
              </a:rPr>
              <a:t>(1885) – </a:t>
            </a:r>
            <a:r>
              <a:rPr lang="ka-GE" sz="2500" b="1" dirty="0" smtClean="0">
                <a:solidFill>
                  <a:srgbClr val="FF33CC"/>
                </a:solidFill>
                <a:latin typeface="Sylfaen" pitchFamily="18" charset="0"/>
              </a:rPr>
              <a:t>სფიგმომანომეტრი</a:t>
            </a:r>
            <a:r>
              <a:rPr lang="ka-GE" sz="2500" b="1" dirty="0" smtClean="0">
                <a:latin typeface="Sylfaen" pitchFamily="18" charset="0"/>
              </a:rPr>
              <a:t>,</a:t>
            </a:r>
            <a:r>
              <a:rPr lang="ka-GE" sz="2500" i="1" dirty="0" smtClean="0">
                <a:latin typeface="Sylfaen" pitchFamily="18" charset="0"/>
              </a:rPr>
              <a:t>  </a:t>
            </a:r>
            <a:r>
              <a:rPr lang="ka-GE" sz="2500" dirty="0" smtClean="0">
                <a:latin typeface="Sylfaen" pitchFamily="18" charset="0"/>
              </a:rPr>
              <a:t>რომლითაც  შეიძ-ლებოდა  </a:t>
            </a:r>
            <a:r>
              <a:rPr lang="ka-GE" sz="2500" b="1" dirty="0" smtClean="0">
                <a:latin typeface="Sylfaen" pitchFamily="18" charset="0"/>
              </a:rPr>
              <a:t>სისტოლური  წნევის  </a:t>
            </a:r>
            <a:r>
              <a:rPr lang="ka-GE" sz="2500" dirty="0" smtClean="0">
                <a:latin typeface="Sylfaen" pitchFamily="18" charset="0"/>
              </a:rPr>
              <a:t>მიახ-ლოებითი  გაზომვა.</a:t>
            </a:r>
          </a:p>
          <a:p>
            <a:endParaRPr lang="ka-GE" sz="2500" dirty="0" smtClean="0">
              <a:latin typeface="Sylfaen" pitchFamily="18" charset="0"/>
            </a:endParaRPr>
          </a:p>
          <a:p>
            <a:endParaRPr lang="ka-GE" sz="2500" dirty="0" smtClean="0">
              <a:latin typeface="Sylfaen" pitchFamily="18" charset="0"/>
            </a:endParaRPr>
          </a:p>
          <a:p>
            <a:endParaRPr lang="ka-GE" sz="2500" dirty="0" smtClean="0">
              <a:latin typeface="Sylfaen" pitchFamily="18" charset="0"/>
            </a:endParaRPr>
          </a:p>
          <a:p>
            <a:endParaRPr lang="ka-GE" sz="2500" dirty="0" smtClean="0">
              <a:latin typeface="Sylfaen" pitchFamily="18" charset="0"/>
            </a:endParaRPr>
          </a:p>
          <a:p>
            <a:endParaRPr lang="ka-GE" sz="2500" dirty="0" smtClean="0">
              <a:latin typeface="Sylfaen" pitchFamily="18" charset="0"/>
            </a:endParaRPr>
          </a:p>
          <a:p>
            <a:pPr>
              <a:buNone/>
            </a:pPr>
            <a:endParaRPr lang="ka-GE" sz="2500" dirty="0" smtClean="0">
              <a:latin typeface="Sylfaen" pitchFamily="18" charset="0"/>
            </a:endParaRPr>
          </a:p>
          <a:p>
            <a:endParaRPr lang="ka-GE" sz="2800" dirty="0" smtClean="0">
              <a:latin typeface="Sylfaen" pitchFamily="18" charset="0"/>
            </a:endParaRPr>
          </a:p>
          <a:p>
            <a:endParaRPr lang="ka-GE" sz="2800" dirty="0" smtClean="0">
              <a:latin typeface="Sylfaen" pitchFamily="18" charset="0"/>
            </a:endParaRPr>
          </a:p>
          <a:p>
            <a:endParaRPr lang="ka-GE" sz="2800" dirty="0" smtClean="0">
              <a:latin typeface="Sylfaen" pitchFamily="18" charset="0"/>
            </a:endParaRPr>
          </a:p>
          <a:p>
            <a:endParaRPr lang="ka-GE" sz="2800" dirty="0" smtClean="0">
              <a:latin typeface="Sylfaen" pitchFamily="18" charset="0"/>
            </a:endParaRPr>
          </a:p>
          <a:p>
            <a:endParaRPr lang="ka-GE" sz="2800" dirty="0" smtClean="0">
              <a:latin typeface="Sylfaen" pitchFamily="18" charset="0"/>
            </a:endParaRPr>
          </a:p>
          <a:p>
            <a:endParaRPr lang="en-US" sz="2600" dirty="0"/>
          </a:p>
        </p:txBody>
      </p:sp>
      <p:pic>
        <p:nvPicPr>
          <p:cNvPr id="3074" name="Picture 2" descr="C:\Users\admin\Desktop\Riva_Rocci_1863-1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4663"/>
            <a:ext cx="2376264" cy="3247619"/>
          </a:xfrm>
          <a:prstGeom prst="rect">
            <a:avLst/>
          </a:prstGeom>
          <a:noFill/>
        </p:spPr>
      </p:pic>
      <p:pic>
        <p:nvPicPr>
          <p:cNvPr id="5" name="Picture 3" descr="C:\Users\admin\Desktop\riva-rocci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895571"/>
            <a:ext cx="2448272" cy="26606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276872"/>
            <a:ext cx="626469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a-GE" sz="2500" b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ka-GE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სციპიონე  რივა</a:t>
            </a:r>
            <a:r>
              <a:rPr lang="ka-GE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-</a:t>
            </a:r>
            <a:r>
              <a:rPr lang="ka-GE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როჩი</a:t>
            </a:r>
            <a:r>
              <a:rPr lang="ka-GE" sz="25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 </a:t>
            </a:r>
            <a:r>
              <a:rPr lang="en-US" sz="2500" dirty="0" smtClean="0">
                <a:latin typeface="Sylfaen" pitchFamily="18" charset="0"/>
              </a:rPr>
              <a:t>(1863-1937),</a:t>
            </a:r>
            <a:r>
              <a:rPr lang="ka-GE" sz="2500" dirty="0" smtClean="0">
                <a:latin typeface="Sylfaen" pitchFamily="18" charset="0"/>
              </a:rPr>
              <a:t>  ვის სახელსაც  ატარებს  წნევის  გასაზომი  თანამედროვე  ხელსაწყო,  არ  იყო  სინდიყიანი  მანომეტრის  გამომგონე-ბელი;  მისი  </a:t>
            </a:r>
            <a:r>
              <a:rPr lang="ka-GE" sz="2500" b="1" dirty="0" smtClean="0">
                <a:latin typeface="Sylfaen" pitchFamily="18" charset="0"/>
              </a:rPr>
              <a:t>გენიალური  მიგნება</a:t>
            </a:r>
            <a:r>
              <a:rPr lang="en-US" sz="2500" b="1" dirty="0" smtClean="0">
                <a:latin typeface="Sylfaen" pitchFamily="18" charset="0"/>
              </a:rPr>
              <a:t>  </a:t>
            </a:r>
            <a:r>
              <a:rPr lang="ka-GE" sz="2500" b="1" dirty="0" smtClean="0">
                <a:latin typeface="Sylfaen" pitchFamily="18" charset="0"/>
              </a:rPr>
              <a:t>იყო</a:t>
            </a:r>
            <a:endParaRPr lang="en-US" sz="2500" b="1" dirty="0" smtClean="0">
              <a:latin typeface="Sylfaen" pitchFamily="18" charset="0"/>
            </a:endParaRPr>
          </a:p>
          <a:p>
            <a:r>
              <a:rPr lang="ka-GE" sz="2500" dirty="0" smtClean="0">
                <a:latin typeface="Sylfaen" pitchFamily="18" charset="0"/>
              </a:rPr>
              <a:t>მხოლოდ </a:t>
            </a:r>
            <a:r>
              <a:rPr lang="ka-GE" sz="2500" b="1" dirty="0" smtClean="0">
                <a:solidFill>
                  <a:srgbClr val="0000FF"/>
                </a:solidFill>
                <a:latin typeface="Sylfaen" pitchFamily="18" charset="0"/>
              </a:rPr>
              <a:t> რეზინის   მანჟეტით  </a:t>
            </a:r>
            <a:r>
              <a:rPr lang="ka-GE" sz="2500" b="1" dirty="0" smtClean="0">
                <a:latin typeface="Sylfaen" pitchFamily="18" charset="0"/>
              </a:rPr>
              <a:t>მხრის  არტერიის  კომპრესია</a:t>
            </a:r>
            <a:r>
              <a:rPr lang="ka-GE" sz="2500" b="1" dirty="0" smtClean="0">
                <a:solidFill>
                  <a:srgbClr val="0000FF"/>
                </a:solidFill>
                <a:latin typeface="Sylfaen" pitchFamily="18" charset="0"/>
              </a:rPr>
              <a:t> </a:t>
            </a:r>
            <a:r>
              <a:rPr lang="ka-GE" sz="2500" dirty="0" smtClean="0">
                <a:latin typeface="Sylfaen" pitchFamily="18" charset="0"/>
              </a:rPr>
              <a:t>(1896</a:t>
            </a:r>
            <a:r>
              <a:rPr lang="ka-GE" sz="2000" dirty="0" smtClean="0">
                <a:latin typeface="Sylfaen" pitchFamily="18" charset="0"/>
              </a:rPr>
              <a:t>წ</a:t>
            </a:r>
            <a:r>
              <a:rPr lang="ka-GE" sz="2500" dirty="0" smtClean="0">
                <a:latin typeface="Sylfaen" pitchFamily="18" charset="0"/>
              </a:rPr>
              <a:t>)</a:t>
            </a:r>
            <a:r>
              <a:rPr lang="ka-GE" sz="2500" b="1" dirty="0" smtClean="0">
                <a:solidFill>
                  <a:srgbClr val="0000FF"/>
                </a:solidFill>
                <a:latin typeface="Sylfaen" pitchFamily="18" charset="0"/>
              </a:rPr>
              <a:t> 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157192"/>
            <a:ext cx="61926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a-GE" sz="2500" b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ka-GE" sz="2500" dirty="0" smtClean="0">
                <a:latin typeface="Sylfaen" pitchFamily="18" charset="0"/>
              </a:rPr>
              <a:t>თუმცა,   </a:t>
            </a:r>
            <a:r>
              <a:rPr lang="ka-GE" sz="2500" b="1" dirty="0" smtClean="0">
                <a:solidFill>
                  <a:srgbClr val="FF0000"/>
                </a:solidFill>
                <a:latin typeface="Sylfaen" pitchFamily="18" charset="0"/>
              </a:rPr>
              <a:t>რივა-როჩი   </a:t>
            </a:r>
            <a:r>
              <a:rPr lang="ka-GE" sz="2500" dirty="0" smtClean="0">
                <a:latin typeface="Sylfaen" pitchFamily="18" charset="0"/>
              </a:rPr>
              <a:t>ამ  მიზნით ველოსიპედის  კამერას  იყენებდა,  რის გამოც  ხელსაწყოს  სიზუსტე  აკლდა.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4509120"/>
          </a:xfrm>
        </p:spPr>
        <p:txBody>
          <a:bodyPr>
            <a:normAutofit/>
          </a:bodyPr>
          <a:lstStyle/>
          <a:p>
            <a:endParaRPr lang="ka-GE" sz="2400" dirty="0" smtClean="0">
              <a:latin typeface="Sylfaen" pitchFamily="18" charset="0"/>
            </a:endParaRPr>
          </a:p>
          <a:p>
            <a:endParaRPr lang="ka-GE" sz="2400" dirty="0" smtClean="0">
              <a:latin typeface="Sylfaen" pitchFamily="18" charset="0"/>
            </a:endParaRPr>
          </a:p>
          <a:p>
            <a:endParaRPr lang="ka-GE" sz="2400" i="1" dirty="0" smtClean="0">
              <a:solidFill>
                <a:srgbClr val="0000FF"/>
              </a:solidFill>
              <a:latin typeface="Sylfaen" pitchFamily="18" charset="0"/>
            </a:endParaRPr>
          </a:p>
          <a:p>
            <a:endParaRPr lang="en-US" sz="2500" dirty="0" smtClean="0"/>
          </a:p>
          <a:p>
            <a:endParaRPr lang="en-US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32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500" dirty="0" smtClean="0">
                <a:latin typeface="Sylfaen" pitchFamily="18" charset="0"/>
              </a:rPr>
              <a:t>უდიდესი მნიშვნელობის აღმოჩენა იყო რუსეთის  სამხედრო   ქირურგის   </a:t>
            </a:r>
            <a:r>
              <a:rPr lang="ka-GE" sz="2500" b="1" dirty="0" smtClean="0">
                <a:solidFill>
                  <a:srgbClr val="FF0000"/>
                </a:solidFill>
                <a:latin typeface="Sylfaen" pitchFamily="18" charset="0"/>
              </a:rPr>
              <a:t>მ.ს.კოროტკოვის</a:t>
            </a:r>
            <a:r>
              <a:rPr lang="ka-GE" sz="2500" dirty="0" smtClean="0">
                <a:solidFill>
                  <a:srgbClr val="FF0000"/>
                </a:solidFill>
                <a:latin typeface="Sylfaen" pitchFamily="18" charset="0"/>
              </a:rPr>
              <a:t> </a:t>
            </a:r>
            <a:r>
              <a:rPr lang="ka-GE" sz="2500" dirty="0" smtClean="0">
                <a:latin typeface="Sylfaen" pitchFamily="18" charset="0"/>
              </a:rPr>
              <a:t>  მიერ 1905წ   </a:t>
            </a:r>
            <a:r>
              <a:rPr lang="ka-GE" sz="2500" b="1" dirty="0" smtClean="0">
                <a:solidFill>
                  <a:srgbClr val="FF0000"/>
                </a:solidFill>
                <a:latin typeface="Sylfaen" pitchFamily="18" charset="0"/>
              </a:rPr>
              <a:t>აწ</a:t>
            </a:r>
            <a:r>
              <a:rPr lang="ka-GE" sz="2500" dirty="0" smtClean="0">
                <a:latin typeface="Sylfaen" pitchFamily="18" charset="0"/>
              </a:rPr>
              <a:t>-ის  </a:t>
            </a:r>
            <a:r>
              <a:rPr lang="ka-GE" sz="2500" b="1" dirty="0" smtClean="0">
                <a:solidFill>
                  <a:srgbClr val="0000FF"/>
                </a:solidFill>
                <a:latin typeface="Sylfaen" pitchFamily="18" charset="0"/>
              </a:rPr>
              <a:t>აუსკულტაციური  მეთოდის  </a:t>
            </a:r>
            <a:r>
              <a:rPr lang="ka-GE" sz="2500" dirty="0" smtClean="0">
                <a:latin typeface="Sylfaen" pitchFamily="18" charset="0"/>
              </a:rPr>
              <a:t>შექმნა, რამაც  შესაძლებელი   გახადა   </a:t>
            </a:r>
            <a:r>
              <a:rPr lang="ka-GE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დიასტოლური </a:t>
            </a:r>
            <a:r>
              <a:rPr lang="ka-GE" sz="2600" b="1" dirty="0" smtClean="0">
                <a:latin typeface="Sylfaen" pitchFamily="18" charset="0"/>
              </a:rPr>
              <a:t>(</a:t>
            </a:r>
            <a:r>
              <a:rPr lang="ka-GE" sz="2600" b="1" dirty="0" smtClean="0">
                <a:solidFill>
                  <a:srgbClr val="FF0000"/>
                </a:solidFill>
                <a:latin typeface="Sylfaen" pitchFamily="18" charset="0"/>
              </a:rPr>
              <a:t>!</a:t>
            </a:r>
            <a:r>
              <a:rPr lang="ka-GE" sz="2600" b="1" dirty="0" smtClean="0">
                <a:latin typeface="Sylfaen" pitchFamily="18" charset="0"/>
              </a:rPr>
              <a:t>)</a:t>
            </a:r>
            <a:r>
              <a:rPr lang="ka-GE" sz="2600" b="1" dirty="0" smtClean="0">
                <a:solidFill>
                  <a:srgbClr val="0000FF"/>
                </a:solidFill>
                <a:latin typeface="Sylfaen" pitchFamily="18" charset="0"/>
              </a:rPr>
              <a:t> </a:t>
            </a:r>
            <a:r>
              <a:rPr lang="ka-GE" sz="2500" b="1" dirty="0" smtClean="0">
                <a:solidFill>
                  <a:srgbClr val="0000FF"/>
                </a:solidFill>
                <a:latin typeface="Sylfaen" pitchFamily="18" charset="0"/>
              </a:rPr>
              <a:t>წნევის  </a:t>
            </a:r>
            <a:r>
              <a:rPr lang="ka-GE" sz="2500" dirty="0" smtClean="0">
                <a:latin typeface="Sylfaen" pitchFamily="18" charset="0"/>
              </a:rPr>
              <a:t>გაზომვა.</a:t>
            </a:r>
          </a:p>
        </p:txBody>
      </p:sp>
      <p:pic>
        <p:nvPicPr>
          <p:cNvPr id="4098" name="Picture 2" descr="C:\Users\admin\Desktop\Korot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16632"/>
            <a:ext cx="1187450" cy="1968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132856"/>
            <a:ext cx="89644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600" dirty="0" smtClean="0">
                <a:latin typeface="Sylfaen" pitchFamily="18" charset="0"/>
              </a:rPr>
              <a:t>საგულისხმოა, რომ </a:t>
            </a:r>
            <a:r>
              <a:rPr lang="ka-GE" sz="2600" b="1" dirty="0" smtClean="0">
                <a:latin typeface="Sylfaen" pitchFamily="18" charset="0"/>
              </a:rPr>
              <a:t>ბრიტანეთის</a:t>
            </a:r>
            <a:r>
              <a:rPr lang="ka-GE" sz="2600" dirty="0" smtClean="0">
                <a:latin typeface="Sylfaen" pitchFamily="18" charset="0"/>
              </a:rPr>
              <a:t>   სამედიცინო </a:t>
            </a:r>
            <a:r>
              <a:rPr lang="ka-GE" sz="2600" b="1" dirty="0" smtClean="0">
                <a:latin typeface="Sylfaen" pitchFamily="18" charset="0"/>
              </a:rPr>
              <a:t>ჟურნალი </a:t>
            </a:r>
            <a:r>
              <a:rPr lang="ka-GE" sz="2600" dirty="0" smtClean="0">
                <a:latin typeface="Sylfaen" pitchFamily="18" charset="0"/>
              </a:rPr>
              <a:t>(</a:t>
            </a:r>
            <a:r>
              <a:rPr lang="ru-RU" sz="2600" dirty="0" err="1" smtClean="0">
                <a:latin typeface="Sylfaen" pitchFamily="18" charset="0"/>
              </a:rPr>
              <a:t>British</a:t>
            </a:r>
            <a:r>
              <a:rPr lang="ru-RU" sz="2600" dirty="0" smtClean="0">
                <a:latin typeface="Sylfaen" pitchFamily="18" charset="0"/>
              </a:rPr>
              <a:t> </a:t>
            </a:r>
            <a:r>
              <a:rPr lang="ru-RU" sz="2600" dirty="0" err="1" smtClean="0">
                <a:latin typeface="Sylfaen" pitchFamily="18" charset="0"/>
              </a:rPr>
              <a:t>Medical</a:t>
            </a:r>
            <a:r>
              <a:rPr lang="ru-RU" sz="2600" dirty="0" smtClean="0">
                <a:latin typeface="Sylfaen" pitchFamily="18" charset="0"/>
              </a:rPr>
              <a:t> </a:t>
            </a:r>
            <a:r>
              <a:rPr lang="ru-RU" sz="2600" dirty="0" err="1" smtClean="0">
                <a:latin typeface="Sylfaen" pitchFamily="18" charset="0"/>
              </a:rPr>
              <a:t>Journal</a:t>
            </a:r>
            <a:r>
              <a:rPr lang="ka-GE" sz="2600" dirty="0" smtClean="0">
                <a:latin typeface="Sylfaen" pitchFamily="18" charset="0"/>
              </a:rPr>
              <a:t>) წერდა: “</a:t>
            </a:r>
            <a:r>
              <a:rPr lang="ka-GE" sz="2600" i="1" dirty="0" smtClean="0">
                <a:latin typeface="Sylfaen" pitchFamily="18" charset="0"/>
              </a:rPr>
              <a:t>სფიგმომანომეტრის  გამოყენებით  ჩვენ  </a:t>
            </a:r>
            <a:r>
              <a:rPr lang="ka-GE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ვაღარიბებთ (!?) </a:t>
            </a:r>
            <a:r>
              <a:rPr lang="ka-GE" sz="2600" i="1" dirty="0" smtClean="0">
                <a:latin typeface="Sylfaen" pitchFamily="18" charset="0"/>
              </a:rPr>
              <a:t> ექიმების  გრძნობის  ორგანოებს  და  </a:t>
            </a:r>
            <a:r>
              <a:rPr lang="ka-GE" sz="2600" b="1" i="1" dirty="0" smtClean="0">
                <a:latin typeface="Sylfaen" pitchFamily="18" charset="0"/>
              </a:rPr>
              <a:t>ვასუსტებთ   კლინიკურ  აზროვნებას</a:t>
            </a:r>
            <a:r>
              <a:rPr lang="ka-GE" sz="2600" i="1" dirty="0" smtClean="0">
                <a:latin typeface="Sylfaen" pitchFamily="18" charset="0"/>
              </a:rPr>
              <a:t>” 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861048"/>
            <a:ext cx="889248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500" dirty="0" smtClean="0">
                <a:latin typeface="Sylfaen" pitchFamily="18" charset="0"/>
              </a:rPr>
              <a:t>თავის   დროზე  ასეთივე  სკეპსისით  შეხვდნენ  </a:t>
            </a:r>
            <a:r>
              <a:rPr lang="ka-GE" sz="2500" b="1" dirty="0" smtClean="0">
                <a:solidFill>
                  <a:srgbClr val="FF0000"/>
                </a:solidFill>
                <a:latin typeface="Sylfaen" pitchFamily="18" charset="0"/>
              </a:rPr>
              <a:t>ლაენეკის</a:t>
            </a:r>
            <a:r>
              <a:rPr lang="ka-GE" sz="2500" dirty="0" smtClean="0">
                <a:latin typeface="Sylfaen" pitchFamily="18" charset="0"/>
              </a:rPr>
              <a:t>  მიერ  </a:t>
            </a:r>
            <a:r>
              <a:rPr lang="ka-GE" sz="2500" b="1" dirty="0" smtClean="0">
                <a:solidFill>
                  <a:srgbClr val="0000FF"/>
                </a:solidFill>
                <a:latin typeface="Sylfaen" pitchFamily="18" charset="0"/>
              </a:rPr>
              <a:t>სტეტოსკოპის  </a:t>
            </a:r>
            <a:r>
              <a:rPr lang="ka-GE" sz="2500" b="1" dirty="0" smtClean="0">
                <a:latin typeface="Sylfaen" pitchFamily="18" charset="0"/>
              </a:rPr>
              <a:t>შექმნის  ფაქტს,  </a:t>
            </a:r>
            <a:r>
              <a:rPr lang="ka-GE" sz="2500" dirty="0" smtClean="0">
                <a:latin typeface="Sylfaen" pitchFamily="18" charset="0"/>
              </a:rPr>
              <a:t>რის გამოც  უშუალო  აუსკულტაციას  კიდევ  დიდხანს  ენიჭებოდა უპირატესობა.  ცნობილი ამერიკელი მეცნიერი და ესეისტი  </a:t>
            </a:r>
            <a:r>
              <a:rPr lang="ka-GE" sz="2500" b="1" dirty="0" smtClean="0">
                <a:latin typeface="AcadNusx" pitchFamily="2" charset="0"/>
              </a:rPr>
              <a:t>თომას ლუისი </a:t>
            </a:r>
            <a:r>
              <a:rPr lang="en-US" sz="2500" dirty="0" smtClean="0">
                <a:latin typeface="Sylfaen" pitchFamily="18" charset="0"/>
              </a:rPr>
              <a:t>(Thomas Lewis </a:t>
            </a:r>
            <a:r>
              <a:rPr lang="ru-RU" sz="2500" dirty="0" smtClean="0">
                <a:latin typeface="Sylfaen" pitchFamily="18" charset="0"/>
              </a:rPr>
              <a:t>1913 </a:t>
            </a:r>
            <a:r>
              <a:rPr lang="en-US" sz="2500" dirty="0" smtClean="0">
                <a:latin typeface="Sylfaen" pitchFamily="18" charset="0"/>
              </a:rPr>
              <a:t>-</a:t>
            </a:r>
            <a:r>
              <a:rPr lang="ru-RU" sz="2500" dirty="0" smtClean="0">
                <a:latin typeface="Sylfaen" pitchFamily="18" charset="0"/>
              </a:rPr>
              <a:t>1993</a:t>
            </a:r>
            <a:r>
              <a:rPr lang="ru-RU" sz="2500" dirty="0" smtClean="0"/>
              <a:t>)</a:t>
            </a:r>
            <a:r>
              <a:rPr lang="ka-GE" sz="2500" dirty="0" smtClean="0"/>
              <a:t> წერდა: </a:t>
            </a:r>
            <a:r>
              <a:rPr lang="ka-GE" sz="2500" b="1" i="1" dirty="0" smtClean="0"/>
              <a:t>“</a:t>
            </a:r>
            <a:r>
              <a:rPr lang="ka-GE" sz="2500" b="1" i="1" dirty="0" smtClean="0">
                <a:solidFill>
                  <a:srgbClr val="FF0000"/>
                </a:solidFill>
              </a:rPr>
              <a:t>ლაენეკის  </a:t>
            </a:r>
            <a:r>
              <a:rPr lang="ka-GE" sz="2500" i="1" dirty="0" smtClean="0"/>
              <a:t>გამოგონება  მიეკუთვნება  იმ  ხელ საწყოთა  რიგს, რომლებიც </a:t>
            </a:r>
            <a:r>
              <a:rPr lang="ka-GE" sz="25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ზრდიან  დისტანციას </a:t>
            </a:r>
            <a:r>
              <a:rPr lang="ka-GE" sz="2500" b="1" i="1" dirty="0" smtClean="0"/>
              <a:t> ექიმსა  და  ავადმყოფს  შორის”.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4298</TotalTime>
  <Words>2519</Words>
  <Application>Microsoft Office PowerPoint</Application>
  <PresentationFormat>Экран (4:3)</PresentationFormat>
  <Paragraphs>306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Тема Office</vt:lpstr>
      <vt:lpstr>Апекс</vt:lpstr>
      <vt:lpstr>არტერიული   ჰიპერტენზიის  გამოვლენის  ზოგიერთი  საკითხი                         ჯიმშერ  ლეჟავა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ლუის ჰიმენეს არანდა  − “ექიმის  შემოვლა”, 1889 წ.   ლაენეკის  გარდაცვალებიდან  გასულია  63 წელი!!!</vt:lpstr>
      <vt:lpstr>Слайд 11</vt:lpstr>
      <vt:lpstr>არტერიული  წნევის გაზომვის  ზოგიერთი პრობლემური  საკითხი !</vt:lpstr>
      <vt:lpstr>Слайд 13</vt:lpstr>
      <vt:lpstr>Слайд 14</vt:lpstr>
      <vt:lpstr>Слайд 15</vt:lpstr>
      <vt:lpstr>Слайд 16</vt:lpstr>
      <vt:lpstr>Слайд 17</vt:lpstr>
      <vt:lpstr>არტერიული წნევის  გაზომვის   პრობლემები  არიტმიების   დროს </vt:lpstr>
      <vt:lpstr>Слайд 19</vt:lpstr>
      <vt:lpstr>Слайд 20</vt:lpstr>
      <vt:lpstr>Слайд 21</vt:lpstr>
      <vt:lpstr>თეთრი  ხალათის (ოფისური)  ჰიპერტენზია  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სისტოლური    არტერიული     ჰიპერტენზია</vt:lpstr>
      <vt:lpstr>Слайд 32</vt:lpstr>
      <vt:lpstr>Слайд 33</vt:lpstr>
      <vt:lpstr>Слайд 34</vt:lpstr>
      <vt:lpstr>Слайд 35</vt:lpstr>
      <vt:lpstr>დიასტოლური   არტერიული  ჰიპერტენზია</vt:lpstr>
      <vt:lpstr>Слайд 37</vt:lpstr>
      <vt:lpstr>Слайд 38</vt:lpstr>
      <vt:lpstr>Слайд 39</vt:lpstr>
      <vt:lpstr> საშუალო   არტერიული   წნევა</vt:lpstr>
      <vt:lpstr>Слайд 41</vt:lpstr>
      <vt:lpstr>Слайд 42</vt:lpstr>
      <vt:lpstr>Слайд 43</vt:lpstr>
      <vt:lpstr>Слайд 44</vt:lpstr>
      <vt:lpstr>ცირკადული   რიტმების   მნიშვნელობა</vt:lpstr>
      <vt:lpstr>Слайд 46</vt:lpstr>
      <vt:lpstr>Dipper – ინგლ. – ციცხვი, ჩამჩა;</vt:lpstr>
      <vt:lpstr>არტერიული   წნევის   I  და  II   ცირკადული   ტიპების   განსხვავება</vt:lpstr>
      <vt:lpstr>პრაქტიკული   რეკომენდაციები: </vt:lpstr>
      <vt:lpstr> პრობლემის  აქტუალობაზე  მეტყველებს  ის  ფაქტი,  რომ  ჩვენი  კლინიკების ისტორიებში  იშვიათად   ნახავთ  ჩანაწერს: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არტერიული  ჰიპერტენზიის  გამოვლენის  ზოგიერთი საკითხი</dc:title>
  <cp:lastModifiedBy>user</cp:lastModifiedBy>
  <cp:revision>613</cp:revision>
  <dcterms:modified xsi:type="dcterms:W3CDTF">2019-05-30T15:06:18Z</dcterms:modified>
</cp:coreProperties>
</file>