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304" r:id="rId3"/>
    <p:sldId id="308" r:id="rId4"/>
    <p:sldId id="310" r:id="rId5"/>
    <p:sldId id="309" r:id="rId6"/>
    <p:sldId id="257" r:id="rId7"/>
    <p:sldId id="259" r:id="rId8"/>
    <p:sldId id="265" r:id="rId9"/>
    <p:sldId id="266" r:id="rId10"/>
    <p:sldId id="276" r:id="rId11"/>
    <p:sldId id="268" r:id="rId12"/>
    <p:sldId id="271" r:id="rId13"/>
    <p:sldId id="275" r:id="rId14"/>
    <p:sldId id="273" r:id="rId15"/>
    <p:sldId id="274" r:id="rId16"/>
    <p:sldId id="277" r:id="rId17"/>
    <p:sldId id="279" r:id="rId18"/>
    <p:sldId id="284" r:id="rId19"/>
    <p:sldId id="283" r:id="rId20"/>
    <p:sldId id="285" r:id="rId21"/>
    <p:sldId id="286" r:id="rId22"/>
    <p:sldId id="287" r:id="rId23"/>
    <p:sldId id="289" r:id="rId24"/>
    <p:sldId id="291" r:id="rId25"/>
    <p:sldId id="295" r:id="rId26"/>
    <p:sldId id="311" r:id="rId27"/>
    <p:sldId id="296" r:id="rId28"/>
    <p:sldId id="297" r:id="rId29"/>
    <p:sldId id="299" r:id="rId30"/>
    <p:sldId id="301" r:id="rId31"/>
    <p:sldId id="302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D333-D302-4409-9CA3-D93764CE40EF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1EDD-FF18-48EE-8781-BDE98FB7A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ghgjhgjgjhgjgjhg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hjhklhkhkhkhkjh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Crocus </a:t>
            </a:r>
            <a:r>
              <a:rPr lang="en-US" dirty="0" err="1" smtClean="0"/>
              <a:t>speciosus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მადლობა ყურადღებისათვის! გისურვებთ </a:t>
            </a:r>
            <a:r>
              <a:rPr lang="ka-GE" baseline="0" dirty="0" smtClean="0"/>
              <a:t> ჯანმრთელობას!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1EDD-FF18-48EE-8781-BDE98FB7A1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i="1" dirty="0" smtClean="0"/>
              <a:t/>
            </a:r>
            <a:br>
              <a:rPr lang="ka-GE" sz="3600" b="1" i="1" dirty="0" smtClean="0"/>
            </a:br>
            <a:r>
              <a:rPr lang="ka-GE" sz="3600" b="1" i="1" dirty="0" smtClean="0"/>
              <a:t/>
            </a:r>
            <a:br>
              <a:rPr lang="ka-GE" sz="3600" b="1" i="1" dirty="0" smtClean="0"/>
            </a:br>
            <a:endParaRPr lang="en-US" sz="3600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9490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photo.ambebi.ge/img/image2/03782f9b7f247d0928828d9d7d1f26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40297"/>
            <a:ext cx="4419600" cy="351770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ziaparker.com/blog/wp-content/uploads/2011/04/chamomile_l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0" y="2514600"/>
            <a:ext cx="4724400" cy="152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a-GE" sz="2800" b="1" i="1" dirty="0" err="1" smtClean="0">
                <a:solidFill>
                  <a:schemeClr val="tx1"/>
                </a:solidFill>
              </a:rPr>
              <a:t>ჰეკატეს</a:t>
            </a:r>
            <a:r>
              <a:rPr lang="ka-GE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ka-GE" sz="2800" b="1" i="1" dirty="0" smtClean="0">
                <a:solidFill>
                  <a:schemeClr val="tx1"/>
                </a:solidFill>
              </a:rPr>
              <a:t>ბაღის </a:t>
            </a:r>
            <a:r>
              <a:rPr lang="en-US" sz="2800" b="1" i="1" dirty="0" smtClean="0">
                <a:solidFill>
                  <a:schemeClr val="tx1"/>
                </a:solidFill>
              </a:rPr>
              <a:t>             </a:t>
            </a:r>
            <a:r>
              <a:rPr lang="ka-GE" sz="2800" b="1" i="1" dirty="0" smtClean="0">
                <a:solidFill>
                  <a:schemeClr val="tx1"/>
                </a:solidFill>
              </a:rPr>
              <a:t>სამკურნალო მცენარეები </a:t>
            </a:r>
            <a:r>
              <a:rPr lang="ka-GE" sz="2800" b="1" i="1" smtClean="0">
                <a:solidFill>
                  <a:schemeClr val="tx1"/>
                </a:solidFill>
              </a:rPr>
              <a:t>აჭარის </a:t>
            </a:r>
            <a:r>
              <a:rPr lang="ka-GE" sz="2800" b="1" i="1" smtClean="0">
                <a:solidFill>
                  <a:schemeClr val="tx1"/>
                </a:solidFill>
              </a:rPr>
              <a:t>ფლორაში</a:t>
            </a:r>
            <a:endParaRPr lang="ka-GE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Anemone coronaria</a:t>
            </a:r>
            <a:r>
              <a:rPr lang="ka-GE" sz="3200" dirty="0" smtClean="0"/>
              <a:t>-ფრინტა</a:t>
            </a:r>
            <a:endParaRPr lang="en-US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838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76200" y="4800600"/>
            <a:ext cx="36576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მცენარის ფოთლებს ნარკოტიკული თვისებები აქვს. ხალხურ მედიცინაში, როგორც ოფლმდენი საშუალება, თირკმლებისა და ფილტვების მოქმედების გამაძლიერებელი.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47244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200" i="1" dirty="0" smtClean="0"/>
              <a:t>Salvia Hovminum-</a:t>
            </a:r>
            <a:r>
              <a:rPr lang="ka-GE" sz="3200" dirty="0" smtClean="0"/>
              <a:t>სალბი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7924800" cy="55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3263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6096000"/>
            <a:ext cx="91440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პოპულარული მცენარეა. მედეას ბაღის მცენარეთა განხილვისას, მასზე წერენ, რომ იგი ღვინოსთან ერთად იხმარებოდა გაბრუებისა და დაძინების მიზნით.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 Cyclamen</a:t>
            </a:r>
            <a:r>
              <a:rPr lang="ka-GE" sz="3600" dirty="0" smtClean="0"/>
              <a:t>-ყოჩივარდა</a:t>
            </a:r>
            <a:r>
              <a:rPr lang="en-US" sz="3600" dirty="0" smtClean="0"/>
              <a:t> (</a:t>
            </a:r>
            <a:r>
              <a:rPr lang="en-US" sz="3600" dirty="0" err="1" smtClean="0"/>
              <a:t>Primulaceae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0" y="6019800"/>
            <a:ext cx="9144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მედიცინაში მას იყენებენ რევმატიზმის, პოდაგრის, თავის ტკივილის, ქალური დაავადებების დროს. შპრენგელი წერს, რომ ციკლამენი “ცნობილი იყო, როგორც საშუალება ავი ძალის წინააღმდეგ.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868362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Hedera</a:t>
            </a:r>
            <a:r>
              <a:rPr lang="en-US" sz="3200" i="1" dirty="0" smtClean="0"/>
              <a:t> folium</a:t>
            </a:r>
            <a:r>
              <a:rPr lang="ka-GE" sz="3200" dirty="0" smtClean="0"/>
              <a:t>-სურო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1176"/>
            <a:ext cx="8382000" cy="557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538" y="0"/>
            <a:ext cx="37644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5715000"/>
            <a:ext cx="84582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ხალხურ მედიცინაში იყენებენ ფოთლებს ლორწოვანი გარსის ქრონიკული კატარის, ტუბერკულოზის, რახიტის დროს, აგრეთვე დამწვრობისა და  დაჩირქებული ჭრილობების დროს.  ციკლამენთან ერთად იგი ცნობილი იყო, როგორც საშუალება ავი ძალის წინააღმდეგ.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934200" y="1219200"/>
            <a:ext cx="198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i="1" dirty="0" err="1" smtClean="0"/>
              <a:t>Mentha</a:t>
            </a:r>
            <a:r>
              <a:rPr lang="en-US" i="1" dirty="0" smtClean="0"/>
              <a:t> cervina</a:t>
            </a:r>
            <a:r>
              <a:rPr lang="ka-GE" dirty="0" smtClean="0"/>
              <a:t>-პიტნა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705600" y="3581400"/>
            <a:ext cx="2438400" cy="3276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მედეას  ბაღის აღმწერი მის გამოყენებაზე მწირ ცნობებს იძლ ევა: “ღერო და ფოთლები გამოიყენებოდა ჭრილობების სამკურნალოდ”.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810000" cy="1096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i="1" dirty="0" err="1" smtClean="0"/>
              <a:t>Origanum</a:t>
            </a:r>
            <a:r>
              <a:rPr lang="en-US" sz="3200" i="1" dirty="0" smtClean="0"/>
              <a:t> dictamnus</a:t>
            </a:r>
            <a:r>
              <a:rPr lang="ka-GE" sz="3200" dirty="0" smtClean="0"/>
              <a:t>-თავშავა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1"/>
            <a:ext cx="5181600" cy="69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Изображение растения Origanum dictamnu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60564"/>
            <a:ext cx="3276600" cy="2697436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52400" y="0"/>
            <a:ext cx="5562600" cy="1828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“ორფიკული არგონავტიკის” მიხედვით მედეას დროს მშრალი ტეხადი სახით გამოიყენებოდა გველისა და სხვა შხამიანი ცხოველების ნაკბენისას. ძალა ამითი იმდენად დიდი იყო, რომ  სხეულზე ჩამოკიდებული ისინი აძინებდნენ შხამიან ცხოველებს”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487362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 </a:t>
            </a:r>
            <a:r>
              <a:rPr lang="en-US" sz="3600" i="1" dirty="0" err="1" smtClean="0"/>
              <a:t>Lepidium</a:t>
            </a:r>
            <a:r>
              <a:rPr lang="en-US" sz="3600" i="1" dirty="0" smtClean="0"/>
              <a:t> sativum</a:t>
            </a:r>
            <a:r>
              <a:rPr lang="ka-GE" sz="3200" dirty="0" smtClean="0"/>
              <a:t>-</a:t>
            </a:r>
            <a:r>
              <a:rPr lang="ka-GE" sz="3600" dirty="0" smtClean="0"/>
              <a:t>წიწმატი</a:t>
            </a:r>
            <a:endParaRPr lang="en-US" sz="3600" dirty="0"/>
          </a:p>
        </p:txBody>
      </p:sp>
      <p:pic>
        <p:nvPicPr>
          <p:cNvPr id="5" name="Picture 2" descr="Lepidium sativ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22228" cy="58674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36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85800" y="5791200"/>
            <a:ext cx="77724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შპრენგელის მიხედვით, თითქოს მედეას დროს იყენებდნენ “შხამიანი ჭიების წინააღმდეგ”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6858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 </a:t>
            </a:r>
            <a:r>
              <a:rPr lang="en-US" sz="3600" i="1" dirty="0" err="1" smtClean="0"/>
              <a:t>Taxus</a:t>
            </a:r>
            <a:r>
              <a:rPr lang="en-US" sz="3600" i="1" dirty="0" smtClean="0"/>
              <a:t> baccata</a:t>
            </a:r>
            <a:r>
              <a:rPr lang="ka-GE" sz="3600" dirty="0" smtClean="0"/>
              <a:t>-ურთხელი</a:t>
            </a:r>
            <a:endParaRPr lang="en-US" sz="3600" dirty="0"/>
          </a:p>
        </p:txBody>
      </p:sp>
      <p:pic>
        <p:nvPicPr>
          <p:cNvPr id="31746" name="Picture 2" descr="http://www.jardins-lili.com/images/Image/taxus_baccata_1284455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pic>
        <p:nvPicPr>
          <p:cNvPr id="31748" name="Picture 4" descr="http://www.docbrown.info/docspics/northeast/P5204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0" y="0"/>
            <a:ext cx="3136900" cy="235267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6019800"/>
            <a:ext cx="3810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მედეას მიერ გამოიყენებოდა შხამის საწინაღმდეგოდ.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639762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S</a:t>
            </a:r>
            <a:r>
              <a:rPr lang="tr-TR" sz="3200" i="1" dirty="0" smtClean="0"/>
              <a:t>m</a:t>
            </a:r>
            <a:r>
              <a:rPr lang="en-US" sz="3200" i="1" dirty="0" smtClean="0"/>
              <a:t>ilax</a:t>
            </a:r>
            <a:r>
              <a:rPr lang="tr-TR" sz="3200" i="1" dirty="0" smtClean="0"/>
              <a:t> </a:t>
            </a:r>
            <a:r>
              <a:rPr lang="en-US" sz="3200" i="1" dirty="0" smtClean="0"/>
              <a:t> aspera-</a:t>
            </a:r>
            <a:r>
              <a:rPr lang="ka-GE" sz="3200" dirty="0" smtClean="0"/>
              <a:t>ეკალღიჭი</a:t>
            </a:r>
            <a:endParaRPr lang="en-US" sz="32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4425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northernbushcraft.com.s3-website-us-west-2.amazonaws.com/plants/greenbrier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457" y="0"/>
            <a:ext cx="3378543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7" name="Picture 5" descr="https://jaumesegui.files.wordpress.com/2009/12/smilax-aspe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546350" cy="3021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981200" y="5486400"/>
            <a:ext cx="4114800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“მთელ სახელმწიფოში გამოიყენებოდა, როგორც გველის ნაკბენის და  შხამსაწინააღმდეგო  საშუალება”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i="1" dirty="0" smtClean="0"/>
              <a:t> </a:t>
            </a:r>
            <a:r>
              <a:rPr lang="en-US" i="1" dirty="0" err="1" smtClean="0"/>
              <a:t>Anthemis</a:t>
            </a:r>
            <a:r>
              <a:rPr lang="en-US" i="1" dirty="0" smtClean="0"/>
              <a:t> nobilis-</a:t>
            </a:r>
            <a:r>
              <a:rPr lang="ka-GE" dirty="0" smtClean="0"/>
              <a:t>ირაგა</a:t>
            </a:r>
            <a:endParaRPr lang="en-US" dirty="0"/>
          </a:p>
        </p:txBody>
      </p:sp>
      <p:pic>
        <p:nvPicPr>
          <p:cNvPr id="35844" name="Picture 4" descr="http://ziaparker.com/blog/wp-content/uploads/2011/04/chamomile_l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620000" cy="5715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5486400"/>
            <a:ext cx="4495800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გამონახარში პირში გამოსავლებად. იყენებენ ოყნების სახით. აგრეთვე როგორც შემვრელი და ოფლმდენი საშუალება.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570"/>
            <a:ext cx="3886200" cy="6675430"/>
          </a:xfrm>
        </p:spPr>
      </p:pic>
      <p:pic>
        <p:nvPicPr>
          <p:cNvPr id="1028" name="Picture 4" descr="https://upload.wikimedia.org/wikipedia/commons/thumb/2/2e/AN00969955_001_l.jpg/220px-AN00969955_00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79"/>
            <a:ext cx="4953000" cy="679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472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i="1" dirty="0" err="1" smtClean="0"/>
              <a:t>Matricaria</a:t>
            </a:r>
            <a:r>
              <a:rPr lang="en-US" sz="2800" i="1" dirty="0" smtClean="0"/>
              <a:t> hamomilae</a:t>
            </a:r>
            <a:r>
              <a:rPr lang="ka-GE" sz="3200" dirty="0" smtClean="0"/>
              <a:t>-გვირილა,ბაბუნა</a:t>
            </a:r>
            <a:endParaRPr lang="en-US" sz="3200" dirty="0"/>
          </a:p>
        </p:txBody>
      </p:sp>
      <p:pic>
        <p:nvPicPr>
          <p:cNvPr id="39940" name="Picture 4" descr="http://us.123rf.com/450wm/tma09ba/tma09ba1403/tma09ba140300021/26704307-alanda-papatya-%C3%A7i%C3%A7ekleri---t%C4%B1bbi-bitki-eczane-papatya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5719"/>
            <a:ext cx="7924800" cy="5932281"/>
          </a:xfrm>
          <a:prstGeom prst="rect">
            <a:avLst/>
          </a:prstGeo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544932" cy="2971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29862"/>
            <a:ext cx="4267200" cy="3528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0" y="6019800"/>
            <a:ext cx="4495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მიმომხილველი ამბობს, რომ  “მათი სამკურნალო მოქმედება ცნობილია”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i="1" dirty="0" err="1" smtClean="0"/>
              <a:t>Glaucium</a:t>
            </a:r>
            <a:r>
              <a:rPr lang="en-US" i="1" dirty="0" smtClean="0"/>
              <a:t> luteum</a:t>
            </a:r>
            <a:r>
              <a:rPr lang="ka-GE" dirty="0" smtClean="0"/>
              <a:t>-ყაყაჩურა</a:t>
            </a:r>
            <a:endParaRPr lang="en-US" dirty="0"/>
          </a:p>
        </p:txBody>
      </p:sp>
      <p:pic>
        <p:nvPicPr>
          <p:cNvPr id="43010" name="Picture 2" descr="http://www.plantea.com.hr/wp-content/uploads/2015/12/primorska-makovic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62600"/>
          </a:xfrm>
          <a:prstGeom prst="rect">
            <a:avLst/>
          </a:prstGeom>
          <a:noFill/>
        </p:spPr>
      </p:pic>
      <p:pic>
        <p:nvPicPr>
          <p:cNvPr id="43012" name="Picture 4" descr="https://upload.wikimedia.org/wikipedia/commons/4/47/Yellow_Horned_Poppy_(Glaucium_flavum)_-_detail_-_geograph.org.uk_-_82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3.bp.blogspot.com/-ZM4qmCCkStA/VWtiah8UveI/AAAAAAAAAV8/_K4hmRV4unc/s1600/%25CE%2593%25CE%25BB%25CE%25B1%25CF%258D%25CE%25BA%25CE%25B9%25CE%25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775" y="1143000"/>
            <a:ext cx="3044825" cy="2429382"/>
          </a:xfrm>
          <a:prstGeom prst="flowChartAlternateProcess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0" y="5257800"/>
            <a:ext cx="34290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“ხველის დასაწყნარებლად და სულის ხუთვის საწინააღმდეგოდ”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r>
              <a:rPr lang="en-US" i="1" dirty="0" err="1" smtClean="0"/>
              <a:t>Malva</a:t>
            </a:r>
            <a:r>
              <a:rPr lang="ka-GE" dirty="0" smtClean="0"/>
              <a:t>-მალვა</a:t>
            </a:r>
            <a:endParaRPr lang="en-US" dirty="0"/>
          </a:p>
        </p:txBody>
      </p:sp>
      <p:pic>
        <p:nvPicPr>
          <p:cNvPr id="41992" name="Picture 8" descr="http://www.wildlifeinsight.com/wp-content/gallery/gb_wildflowers/tree-mallow_7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620000" cy="5715000"/>
          </a:xfrm>
          <a:prstGeom prst="rect">
            <a:avLst/>
          </a:prstGeom>
          <a:noFill/>
        </p:spPr>
      </p:pic>
      <p:pic>
        <p:nvPicPr>
          <p:cNvPr id="8" name="Picture 6" descr="http://canope.ac-besancon.fr/flore/Malvaceae/photos/malva_arborea_nmk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4038600"/>
            <a:ext cx="42291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tr-TR" sz="3200" i="1" dirty="0" smtClean="0"/>
              <a:t>Pastıhaca lucıda</a:t>
            </a:r>
            <a:r>
              <a:rPr lang="en-US" sz="3200" dirty="0" smtClean="0"/>
              <a:t>-</a:t>
            </a:r>
            <a:r>
              <a:rPr lang="ka-GE" sz="3200" dirty="0" smtClean="0"/>
              <a:t>ძირთეთრა</a:t>
            </a:r>
            <a:endParaRPr lang="en-US" sz="32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s://upload.wikimedia.org/wikipedia/commons/f/fc/Pastinaca_sativa_bluet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67441"/>
            <a:ext cx="8305800" cy="5990559"/>
          </a:xfrm>
          <a:prstGeom prst="rect">
            <a:avLst/>
          </a:prstGeom>
          <a:noFill/>
        </p:spPr>
      </p:pic>
      <p:pic>
        <p:nvPicPr>
          <p:cNvPr id="6" name="Picture 2" descr="https://waldmeierei.files.wordpress.com/2015/09/pastinak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81275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914400" y="6400800"/>
            <a:ext cx="3124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Pastinaka</a:t>
            </a:r>
            <a:r>
              <a:rPr lang="en-US" sz="3200" dirty="0" smtClean="0"/>
              <a:t> sativa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8200" y="5638800"/>
            <a:ext cx="44958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ნახარშს იყენებენ, როგორც ძალის მომგვრელი საშუალებას, აგრეთვე საჭმლის მომნელებელი ორგანოების ანთებისას.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4864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Valeriana</a:t>
            </a:r>
            <a:r>
              <a:rPr lang="en-US" sz="2800" dirty="0" smtClean="0"/>
              <a:t> tuberosa-</a:t>
            </a:r>
            <a:r>
              <a:rPr lang="ka-GE" sz="2800" dirty="0" smtClean="0"/>
              <a:t>კატაბალახა</a:t>
            </a:r>
            <a:endParaRPr lang="en-US" sz="2800" dirty="0"/>
          </a:p>
        </p:txBody>
      </p:sp>
      <p:pic>
        <p:nvPicPr>
          <p:cNvPr id="46086" name="Picture 6" descr="http://www.florealpes.com/photos/valerianetubereuse_6.jpg?04032016135011&amp;PHPSESSID=391626b6b15a0f3bd963cdd248721a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9930"/>
            <a:ext cx="9144000" cy="5878070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2/25/Valeriana_tuberos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3657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088" name="Picture 8" descr="http://herbarivirtual.uib.es/imatges/119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26482"/>
            <a:ext cx="2057400" cy="3231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419600" y="1066800"/>
            <a:ext cx="44958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ცნობილია უძველესი დროიდან, როგორც ნერვული სისტემის დამაწყნარებელი, უძილობის საწინააღმდეგო საშუალება. გამიყენება სპაზმების დროს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629400" cy="411162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 </a:t>
            </a:r>
            <a:r>
              <a:rPr lang="en-US" sz="3200" i="1" dirty="0" err="1" smtClean="0"/>
              <a:t>Teucrium</a:t>
            </a:r>
            <a:r>
              <a:rPr lang="en-US" sz="3200" i="1" dirty="0" smtClean="0"/>
              <a:t> montanum</a:t>
            </a:r>
            <a:r>
              <a:rPr lang="ka-GE" sz="3200" dirty="0" smtClean="0"/>
              <a:t>-ჭარელა</a:t>
            </a:r>
            <a:endParaRPr lang="en-US" sz="3200" dirty="0"/>
          </a:p>
        </p:txBody>
      </p:sp>
      <p:pic>
        <p:nvPicPr>
          <p:cNvPr id="51206" name="Picture 6" descr="https://lh3.googleusercontent.com/-1B6K_yUmA7Y/U6CKdmtxriI/AAAAAAABbnk/ptXFoX9i7rw/w1600-h1140/Teucrium%2Bmontanum%2BL.-trava%2Biva%2B%25284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79" y="1295400"/>
            <a:ext cx="7272421" cy="5181600"/>
          </a:xfrm>
          <a:prstGeom prst="rect">
            <a:avLst/>
          </a:prstGeom>
          <a:noFill/>
        </p:spPr>
      </p:pic>
      <p:pic>
        <p:nvPicPr>
          <p:cNvPr id="8" name="Picture 4" descr="http://img.webme.com/pic/a/alpenflora/berg-gama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0" y="2514600"/>
            <a:ext cx="2667000" cy="411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ხალხურ მედიცინაში გამოყენებულია, როგორც სისხლდენის შემაჩერებელი და ბუასილის სამკურნალო საშუალება. მედიცინაში დამტკიცებულია მისი ძლიერი ანტიპარაზიტული მოქმედება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914400"/>
          </a:xfrm>
        </p:spPr>
        <p:txBody>
          <a:bodyPr>
            <a:noAutofit/>
          </a:bodyPr>
          <a:lstStyle/>
          <a:p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i="1" dirty="0" smtClean="0"/>
              <a:t/>
            </a:r>
            <a:br>
              <a:rPr lang="ka-GE" sz="3600" i="1" dirty="0" smtClean="0"/>
            </a:br>
            <a:r>
              <a:rPr lang="en-US" sz="3600" i="1" dirty="0" smtClean="0"/>
              <a:t> Crocus</a:t>
            </a:r>
            <a:r>
              <a:rPr lang="ka-GE" sz="3600" dirty="0" smtClean="0"/>
              <a:t>-ზაფრანა</a:t>
            </a:r>
            <a:endParaRPr lang="en-US" sz="3600" dirty="0"/>
          </a:p>
        </p:txBody>
      </p:sp>
      <p:sp>
        <p:nvSpPr>
          <p:cNvPr id="11266" name="AutoShape 2" descr="https://static.99roots.com/uploads/images/Crocus_speciosus_ssp_speciosus_62558_21364_1280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eteri\Desktop\Unidentified_Crocu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0"/>
            <a:ext cx="6964173" cy="6477000"/>
          </a:xfrm>
          <a:prstGeom prst="rect">
            <a:avLst/>
          </a:prstGeom>
          <a:noFill/>
        </p:spPr>
      </p:pic>
      <p:pic>
        <p:nvPicPr>
          <p:cNvPr id="1027" name="Picture 3" descr="C:\Users\eteri\Desktop\9395_g8JHy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35052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600" i="1" dirty="0" smtClean="0"/>
              <a:t>Aconitum</a:t>
            </a:r>
            <a:r>
              <a:rPr lang="ka-GE" sz="3600" dirty="0" smtClean="0"/>
              <a:t>-აკონიტუმი, ტილჭირი</a:t>
            </a:r>
            <a:endParaRPr lang="en-US" sz="3600" dirty="0"/>
          </a:p>
        </p:txBody>
      </p:sp>
      <p:pic>
        <p:nvPicPr>
          <p:cNvPr id="52226" name="Picture 2" descr="http://www.botanische-spaziergaenge.at/Bilder/Konica_4/PICT4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924800" cy="5943600"/>
          </a:xfrm>
          <a:prstGeom prst="rect">
            <a:avLst/>
          </a:prstGeom>
          <a:noFill/>
        </p:spPr>
      </p:pic>
      <p:pic>
        <p:nvPicPr>
          <p:cNvPr id="52228" name="Picture 4" descr="http://www.aconitum.ch/content/img/aconitum_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857500" cy="3810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733800" y="5943600"/>
            <a:ext cx="54102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შეიცავს ძლიერ შხამიან ნივთიერებას -  აკონიტინს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 Colchicum</a:t>
            </a:r>
            <a:r>
              <a:rPr lang="ka-GE" sz="4000" dirty="0" smtClean="0"/>
              <a:t>-უცუნა, სათოვლია</a:t>
            </a:r>
            <a:endParaRPr lang="en-US" sz="4000" dirty="0"/>
          </a:p>
        </p:txBody>
      </p:sp>
      <p:pic>
        <p:nvPicPr>
          <p:cNvPr id="6" name="Picture 2" descr="http://www.srgc.org.uk/bulblog/log2007/260907/Colchicum%20cl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94037"/>
            <a:ext cx="8077200" cy="6063963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0025"/>
            <a:ext cx="2133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5" name="Picture 7" descr="http://gardendrum.com/wp-content/uploads/2014/03/Colchicum.bivonae.corm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446" y="3962400"/>
            <a:ext cx="1985554" cy="28956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895600" y="6019800"/>
            <a:ext cx="4191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იყენებენ ნევრლგიის, პოდაგრის, რევმატიზმის წინააღმდეგ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i="1" dirty="0" err="1" smtClean="0"/>
              <a:t>Solanum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insenum</a:t>
            </a:r>
            <a:r>
              <a:rPr lang="ka-GE" sz="2400" i="1" dirty="0" smtClean="0"/>
              <a:t>-</a:t>
            </a:r>
            <a:r>
              <a:rPr lang="ka-GE" sz="2400" dirty="0" smtClean="0"/>
              <a:t>ძაღლყურძენა</a:t>
            </a:r>
            <a:endParaRPr lang="en-US" sz="2400" dirty="0"/>
          </a:p>
        </p:txBody>
      </p:sp>
      <p:pic>
        <p:nvPicPr>
          <p:cNvPr id="56322" name="Picture 2" descr="http://luirig.altervista.org/cpm/albums/bot-032/solanum-dulcamara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5617295" cy="3733800"/>
          </a:xfrm>
          <a:prstGeom prst="rect">
            <a:avLst/>
          </a:prstGeom>
          <a:noFill/>
        </p:spPr>
      </p:pic>
      <p:pic>
        <p:nvPicPr>
          <p:cNvPr id="56323" name="Picture 3" descr="D:\Documents\Desktop\Hekate\Solanum_nigrum_leafs_flowers_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0"/>
            <a:ext cx="5105941" cy="3826052"/>
          </a:xfrm>
          <a:prstGeom prst="rect">
            <a:avLst/>
          </a:prstGeom>
          <a:noFill/>
        </p:spPr>
      </p:pic>
      <p:pic>
        <p:nvPicPr>
          <p:cNvPr id="56327" name="Picture 7" descr="http://www.aphotoflora.com/images/solanaceae/solanum_nigrum_black_nightshade_flower_16-09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3276600" cy="2667000"/>
          </a:xfrm>
          <a:prstGeom prst="rect">
            <a:avLst/>
          </a:prstGeom>
          <a:noFill/>
        </p:spPr>
      </p:pic>
      <p:pic>
        <p:nvPicPr>
          <p:cNvPr id="56329" name="Picture 9" descr="http://40.media.tumblr.com/e5cd424d996797bfa07f9f468e623210/tumblr_mo7f3tdRHZ1ssmjzpo1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3734967" cy="2667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91200" y="35814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800" dirty="0" err="1" smtClean="0"/>
              <a:t>Solanum</a:t>
            </a:r>
            <a:r>
              <a:rPr lang="en-US" sz="2800" dirty="0" smtClean="0"/>
              <a:t> </a:t>
            </a:r>
            <a:r>
              <a:rPr lang="en-US" sz="2800" dirty="0" err="1" smtClean="0"/>
              <a:t>nigrum</a:t>
            </a:r>
            <a:endParaRPr lang="en-US" sz="2800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7338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Solanum</a:t>
            </a:r>
            <a:r>
              <a:rPr lang="en-US" sz="2800" dirty="0" smtClean="0"/>
              <a:t>  </a:t>
            </a:r>
            <a:r>
              <a:rPr lang="en-US" sz="2800" dirty="0" err="1" smtClean="0"/>
              <a:t>dulcamara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teri\Desktop\Untitl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0198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 </a:t>
            </a:r>
            <a:r>
              <a:rPr lang="en-US" sz="5400" i="1" dirty="0" err="1" smtClean="0"/>
              <a:t>Atropa</a:t>
            </a:r>
            <a:r>
              <a:rPr lang="ka-GE" sz="5400" dirty="0" smtClean="0"/>
              <a:t>-შმაგა</a:t>
            </a:r>
            <a:endParaRPr lang="en-US" sz="5400" dirty="0"/>
          </a:p>
        </p:txBody>
      </p:sp>
      <p:sp>
        <p:nvSpPr>
          <p:cNvPr id="2050" name="AutoShape 2" descr="http://www.pharmacapura.nl/wp-content/uploads/Atropa-belladonn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www.pharmacapura.nl/wp-content/uploads/Atropa-belladonn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eteri\Desktop\Atropa-belladonn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1051"/>
            <a:ext cx="9144000" cy="6076950"/>
          </a:xfrm>
          <a:prstGeom prst="rect">
            <a:avLst/>
          </a:prstGeom>
          <a:noFill/>
        </p:spPr>
      </p:pic>
      <p:pic>
        <p:nvPicPr>
          <p:cNvPr id="2057" name="Picture 9" descr="https://s-media-cache-ak0.pinimg.com/236x/2e/52/4d/2e524d21202673763a0515f4893a8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8919"/>
            <a:ext cx="3200400" cy="2129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886200" y="6019800"/>
            <a:ext cx="4495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პრეპარატი ატროპინი, ბელადონას წვეთები, ექსტრაქტები ნაყენები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r>
              <a:rPr lang="ka-GE" dirty="0" smtClean="0"/>
              <a:t>თქმულება სამკურნალო მცენარეთა </a:t>
            </a:r>
            <a:r>
              <a:rPr lang="ka-GE" dirty="0" err="1" smtClean="0"/>
              <a:t>ჰეკატეს</a:t>
            </a:r>
            <a:r>
              <a:rPr lang="ka-GE" dirty="0" smtClean="0"/>
              <a:t> ბაღის არსებობის შესახებ ემყარება უაღრესად რეალურ საფუძვლებს. მისი სახით ჩვენ ხელთა გვაქვს მსოფლიოში  ერთ-ერთი უძველესი სამკურნალო მცენარეთა ბაღის საკმაოდ  სრული სურათი, რაც კიდევ ერთხელ  მიუთითებს კოლხურ-იბერიული მედიცინის ღრმა ფესვებზე.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.ambebi.ge/img/image2/03782f9b7f247d0928828d9d7d1f26c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3814910" cy="4229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48768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600" b="1" dirty="0" smtClean="0"/>
              <a:t>მადლობა ყურადღებისათვის! გისურვებთ  ჯანმრთელობას!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ჰეკატეს ბაღის მცენარეები ამჟამად ცნობილი ,, ორფიკული არგონავტიკული’’ და ბერძნულ-რომაული წყაროებით 4</a:t>
            </a:r>
            <a:r>
              <a:rPr lang="en-US" dirty="0" smtClean="0"/>
              <a:t>1</a:t>
            </a:r>
            <a:r>
              <a:rPr lang="ka-GE" dirty="0" smtClean="0"/>
              <a:t>-ია</a:t>
            </a:r>
            <a:r>
              <a:rPr lang="en-US" dirty="0" smtClean="0"/>
              <a:t> </a:t>
            </a:r>
            <a:r>
              <a:rPr lang="ka-GE" dirty="0" smtClean="0"/>
              <a:t>და უმთავრესად ადგილობრივი კოლხურ-იბერიული მცენარეებია.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ka-GE" dirty="0" smtClean="0"/>
              <a:t>ჰეკატეს ბაღის 4</a:t>
            </a:r>
            <a:r>
              <a:rPr lang="en-US" dirty="0" smtClean="0"/>
              <a:t>1</a:t>
            </a:r>
            <a:r>
              <a:rPr lang="ka-GE" dirty="0" smtClean="0"/>
              <a:t> მცენარიდან აჭარის ფლორაში გავრცელებულია 2</a:t>
            </a:r>
            <a:r>
              <a:rPr lang="en-US" dirty="0" smtClean="0"/>
              <a:t>5 </a:t>
            </a:r>
            <a:r>
              <a:rPr lang="ka-GE" dirty="0" smtClean="0"/>
              <a:t>დასახელების სამკურნალო მცენარე, რომლებიც გაერთიანებულია 1</a:t>
            </a:r>
            <a:r>
              <a:rPr lang="en-US" dirty="0" smtClean="0"/>
              <a:t>8 </a:t>
            </a:r>
            <a:r>
              <a:rPr lang="ka-GE" dirty="0" smtClean="0"/>
              <a:t>ოჯახსა და 2</a:t>
            </a:r>
            <a:r>
              <a:rPr lang="en-US" dirty="0" smtClean="0"/>
              <a:t>5 </a:t>
            </a:r>
            <a:r>
              <a:rPr lang="ka-GE" dirty="0" smtClean="0"/>
              <a:t>გვარში.  ისინი მიეკუთვნება ფარულთესლოვან მცენარეებს;  ერთი სახეობა - ვენერას თმა, წარმოადგენს გვიმრანაირებს.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 </a:t>
            </a:r>
            <a:r>
              <a:rPr lang="en-US" sz="4000" b="1" i="1" dirty="0" err="1" smtClean="0"/>
              <a:t>Laurus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nobilis</a:t>
            </a:r>
            <a:r>
              <a:rPr lang="en-US" sz="4000" b="1" i="1" dirty="0" smtClean="0"/>
              <a:t> </a:t>
            </a:r>
            <a:r>
              <a:rPr lang="en-US" sz="4000" b="1" dirty="0" smtClean="0"/>
              <a:t>– </a:t>
            </a:r>
            <a:r>
              <a:rPr lang="ka-GE" sz="4000" b="1" dirty="0" smtClean="0"/>
              <a:t>კეთილშობილი დაფნა</a:t>
            </a:r>
            <a:endParaRPr lang="en-US" sz="4000" b="1" dirty="0"/>
          </a:p>
        </p:txBody>
      </p:sp>
      <p:pic>
        <p:nvPicPr>
          <p:cNvPr id="15362" name="Picture 2" descr="http://quickbooker.org/kunden/wildherbsofcrete_com/media/lorbeer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199"/>
            <a:ext cx="8763000" cy="563880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8600" y="5867400"/>
            <a:ext cx="86868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>
                <a:solidFill>
                  <a:schemeClr val="tx1"/>
                </a:solidFill>
              </a:rPr>
              <a:t>დაფნის ფოთლებს დიდი გამოყენება აქვს საერთოდ  კულინარიაში, განსაკუთრებით დასავლეთ საქართველოში. ნაყოფი გამოიყენება მედიცინაში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ka-GE" dirty="0" smtClean="0"/>
              <a:t>შინდი- </a:t>
            </a:r>
            <a:r>
              <a:rPr lang="en-US" i="1" dirty="0" err="1" smtClean="0"/>
              <a:t>cornus</a:t>
            </a:r>
            <a:r>
              <a:rPr lang="en-US" i="1" dirty="0" smtClean="0"/>
              <a:t> </a:t>
            </a:r>
            <a:r>
              <a:rPr lang="en-US" i="1" dirty="0" err="1" smtClean="0"/>
              <a:t>mas</a:t>
            </a:r>
            <a:endParaRPr lang="en-US" i="1" dirty="0"/>
          </a:p>
        </p:txBody>
      </p:sp>
      <p:pic>
        <p:nvPicPr>
          <p:cNvPr id="5" name="Picture 2" descr="D:\Documents\Desktop\Hekate\cornus mas -შინდი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56" y="1295400"/>
            <a:ext cx="4581544" cy="3429000"/>
          </a:xfrm>
          <a:prstGeom prst="rect">
            <a:avLst/>
          </a:prstGeom>
          <a:noFill/>
        </p:spPr>
      </p:pic>
      <p:pic>
        <p:nvPicPr>
          <p:cNvPr id="6" name="Picture 3" descr="D:\Documents\Desktop\Hekate\cornus-mas-შინდი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029200" y="4953000"/>
            <a:ext cx="3505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მცენარეს ფართოდ იყენებენ შემკვრელ საშუალებად, აგრეთვე ავიტამინოზის დროს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i="1" dirty="0" err="1" smtClean="0"/>
              <a:t>Adiantum</a:t>
            </a:r>
            <a:r>
              <a:rPr lang="en-US" sz="4000" i="1" dirty="0" smtClean="0"/>
              <a:t> capillus</a:t>
            </a:r>
            <a:r>
              <a:rPr lang="ka-GE" sz="4000" dirty="0" smtClean="0"/>
              <a:t>-ადიანტოსი</a:t>
            </a:r>
            <a:endParaRPr lang="en-US" sz="4000" dirty="0"/>
          </a:p>
        </p:txBody>
      </p:sp>
      <p:pic>
        <p:nvPicPr>
          <p:cNvPr id="1026" name="Picture 2" descr="D:\Documents\Desktop\Hekate\capelvene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777405" cy="4525963"/>
          </a:xfrm>
          <a:prstGeom prst="rect">
            <a:avLst/>
          </a:prstGeom>
          <a:noFill/>
        </p:spPr>
      </p:pic>
      <p:pic>
        <p:nvPicPr>
          <p:cNvPr id="1027" name="Picture 3" descr="D:\Documents\Desktop\Hekate\ენერას თმა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38200"/>
            <a:ext cx="3962400" cy="515456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-76200" y="5791200"/>
            <a:ext cx="91440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>
                <a:solidFill>
                  <a:schemeClr val="tx1"/>
                </a:solidFill>
              </a:rPr>
              <a:t>ვენერას თმა - ველურად იზრდება მთის მდინარეთა ნაპირებზე, ჩანჩქერებთან და სხვ. გამოიყენება  ზედა სასუნთქი გზების და საერთოდ ლორწოვანი გარსის გაღიზიანებისა და ანთების დროს.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3400" y="0"/>
            <a:ext cx="6629400" cy="944562"/>
          </a:xfrm>
        </p:spPr>
        <p:txBody>
          <a:bodyPr>
            <a:normAutofit fontScale="90000"/>
          </a:bodyPr>
          <a:lstStyle/>
          <a:p>
            <a:r>
              <a:rPr lang="en-US" sz="3200" i="1" dirty="0" err="1" smtClean="0"/>
              <a:t>Cyperus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rotundus</a:t>
            </a:r>
            <a:r>
              <a:rPr lang="ka-GE" sz="3200" dirty="0" smtClean="0"/>
              <a:t>-მრგვალი თავნასკვა, წამალწვრილა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2192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Documents\Desktop\Hekate\Cyperus_rotun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038600" cy="538588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191000" y="5181600"/>
            <a:ext cx="4953000" cy="1676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chemeClr val="tx1"/>
                </a:solidFill>
              </a:rPr>
              <a:t>“მისი კეთილსურნელოვანი ბოლქვი მალამოს დასამზადებლად გამოიყენებოდა”თითქოს მედეას დროს, ამიტომ  შემორჩა ქართული სახელწოდების ერთ-ერთ სინონიმად.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581</Words>
  <Application>Microsoft Office PowerPoint</Application>
  <PresentationFormat>On-screen Show (4:3)</PresentationFormat>
  <Paragraphs>69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</vt:lpstr>
      <vt:lpstr>Slide 2</vt:lpstr>
      <vt:lpstr>Slide 3</vt:lpstr>
      <vt:lpstr>Slide 4</vt:lpstr>
      <vt:lpstr>Slide 5</vt:lpstr>
      <vt:lpstr> Laurus nobilis – კეთილშობილი დაფნა</vt:lpstr>
      <vt:lpstr>შინდი- cornus mas</vt:lpstr>
      <vt:lpstr>Adiantum capillus-ადიანტოსი</vt:lpstr>
      <vt:lpstr>Cyperus rotundus-მრგვალი თავნასკვა, წამალწვრილა</vt:lpstr>
      <vt:lpstr>Anemone coronaria-ფრინტა</vt:lpstr>
      <vt:lpstr> Salvia Hovminum-სალბი</vt:lpstr>
      <vt:lpstr> Cyclamen-ყოჩივარდა (Primulaceae)</vt:lpstr>
      <vt:lpstr>Hedera folium-სურო</vt:lpstr>
      <vt:lpstr> Mentha cervina-პიტნა </vt:lpstr>
      <vt:lpstr> Origanum dictamnus-თავშავა</vt:lpstr>
      <vt:lpstr> Lepidium sativum-წიწმატი</vt:lpstr>
      <vt:lpstr> Taxus baccata-ურთხელი</vt:lpstr>
      <vt:lpstr>Smilax  aspera-ეკალღიჭი</vt:lpstr>
      <vt:lpstr> Anthemis nobilis-ირაგა</vt:lpstr>
      <vt:lpstr> Matricaria hamomilae-გვირილა,ბაბუნა</vt:lpstr>
      <vt:lpstr> Glaucium luteum-ყაყაჩურა</vt:lpstr>
      <vt:lpstr> Malva-მალვა</vt:lpstr>
      <vt:lpstr> Pastıhaca lucıda-ძირთეთრა</vt:lpstr>
      <vt:lpstr> Valeriana tuberosa-კატაბალახა</vt:lpstr>
      <vt:lpstr> Teucrium montanum-ჭარელა</vt:lpstr>
      <vt:lpstr>     Crocus-ზაფრანა</vt:lpstr>
      <vt:lpstr> Aconitum-აკონიტუმი, ტილჭირი</vt:lpstr>
      <vt:lpstr> Colchicum-უცუნა, სათოვლია</vt:lpstr>
      <vt:lpstr> Solanum insenum-ძაღლყურძენა</vt:lpstr>
      <vt:lpstr> Atropa-შმაგა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სლაიდი 1</dc:title>
  <dc:creator>admin</dc:creator>
  <cp:lastModifiedBy>eteri</cp:lastModifiedBy>
  <cp:revision>171</cp:revision>
  <dcterms:created xsi:type="dcterms:W3CDTF">2016-04-05T10:56:15Z</dcterms:created>
  <dcterms:modified xsi:type="dcterms:W3CDTF">2019-05-28T22:07:43Z</dcterms:modified>
</cp:coreProperties>
</file>