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drawingml.chart+xml" PartName="/ppt/charts/chart2.xml"/>
  <Override ContentType="application/vnd.openxmlformats-officedocument.themeOverride+xml" PartName="/ppt/theme/themeOverride2.xml"/>
  <Override ContentType="application/vnd.openxmlformats-officedocument.drawingml.chart+xml" PartName="/ppt/charts/chart3.xml"/>
  <Override ContentType="application/vnd.openxmlformats-officedocument.themeOverride+xml" PartName="/ppt/theme/themeOverride3.xml"/>
  <Override ContentType="application/vnd.openxmlformats-officedocument.drawingml.chart+xml" PartName="/ppt/charts/chart4.xml"/>
  <Override ContentType="application/vnd.openxmlformats-officedocument.themeOverride+xml" PartName="/ppt/theme/themeOverride4.xml"/>
  <Override ContentType="application/vnd.openxmlformats-officedocument.drawingml.chart+xml" PartName="/ppt/charts/chart5.xml"/>
  <Override ContentType="application/vnd.openxmlformats-officedocument.themeOverride+xml" PartName="/ppt/theme/themeOverride5.xml"/>
  <Override ContentType="application/vnd.openxmlformats-officedocument.drawingml.chart+xml" PartName="/ppt/charts/chart6.xml"/>
  <Override ContentType="application/vnd.openxmlformats-officedocument.themeOverride+xml" PartName="/ppt/theme/themeOverride6.xml"/>
  <Override ContentType="application/vnd.openxmlformats-officedocument.drawingml.chart+xml" PartName="/ppt/charts/chart7.xml"/>
  <Override ContentType="application/vnd.openxmlformats-officedocument.themeOverride+xml" PartName="/ppt/theme/themeOverride7.xml"/>
  <Override ContentType="application/vnd.openxmlformats-officedocument.drawingml.chart+xml" PartName="/ppt/charts/chart8.xml"/>
  <Override ContentType="application/vnd.openxmlformats-officedocument.themeOverride+xml" PartName="/ppt/theme/themeOverride8.xml"/>
  <Override ContentType="application/vnd.openxmlformats-officedocument.drawingml.chart+xml" PartName="/ppt/charts/chart9.xml"/>
  <Override ContentType="application/vnd.openxmlformats-officedocument.themeOverride+xml" PartName="/ppt/theme/themeOverride9.xml"/>
  <Override ContentType="application/vnd.openxmlformats-officedocument.drawingml.chart+xml" PartName="/ppt/charts/chart10.xml"/>
  <Override ContentType="application/vnd.openxmlformats-officedocument.themeOverride+xml" PartName="/ppt/theme/themeOverride10.xml"/>
  <Override ContentType="application/vnd.openxmlformats-officedocument.drawingml.chart+xml" PartName="/ppt/charts/chart11.xml"/>
  <Override ContentType="application/vnd.openxmlformats-officedocument.themeOverride+xml" PartName="/ppt/theme/themeOverride11.xml"/>
  <Override ContentType="application/vnd.openxmlformats-officedocument.drawingml.chart+xml" PartName="/ppt/charts/chart12.xml"/>
  <Override ContentType="application/vnd.openxmlformats-officedocument.themeOverride+xml" PartName="/ppt/theme/themeOverride12.xml"/>
  <Override ContentType="application/vnd.openxmlformats-officedocument.drawingml.chart+xml" PartName="/ppt/charts/chart13.xml"/>
  <Override ContentType="application/vnd.openxmlformats-officedocument.themeOverride+xml" PartName="/ppt/theme/themeOverride13.xml"/>
  <Override ContentType="application/vnd.openxmlformats-officedocument.drawingml.chart+xml" PartName="/ppt/charts/chart14.xml"/>
  <Override ContentType="application/vnd.openxmlformats-officedocument.themeOverride+xml" PartName="/ppt/theme/themeOverride14.xml"/>
  <Override ContentType="application/vnd.openxmlformats-officedocument.drawingml.chart+xml" PartName="/ppt/charts/chart15.xml"/>
  <Override ContentType="application/vnd.openxmlformats-officedocument.themeOverride+xml" PartName="/ppt/theme/themeOverride15.xml"/>
  <Override ContentType="application/vnd.openxmlformats-officedocument.drawingml.chart+xml" PartName="/ppt/charts/chart16.xml"/>
  <Override ContentType="application/vnd.openxmlformats-officedocument.themeOverride+xml" PartName="/ppt/theme/themeOverride16.xml"/>
  <Override ContentType="application/vnd.openxmlformats-officedocument.drawingml.chart+xml" PartName="/ppt/charts/chart17.xml"/>
  <Override ContentType="application/vnd.openxmlformats-officedocument.themeOverride+xml" PartName="/ppt/theme/themeOverride17.xml"/>
  <Override ContentType="application/vnd.openxmlformats-officedocument.drawingml.chart+xml" PartName="/ppt/charts/chart18.xml"/>
  <Override ContentType="application/vnd.openxmlformats-officedocument.themeOverride+xml" PartName="/ppt/theme/themeOverride18.xml"/>
  <Override ContentType="application/vnd.openxmlformats-officedocument.drawingml.chart+xml" PartName="/ppt/charts/chart19.xml"/>
  <Override ContentType="application/vnd.openxmlformats-officedocument.themeOverride+xml" PartName="/ppt/theme/themeOverride19.xml"/>
  <Override ContentType="application/vnd.openxmlformats-officedocument.drawingml.chart+xml" PartName="/ppt/charts/chart20.xml"/>
  <Override ContentType="application/vnd.openxmlformats-officedocument.themeOverride+xml" PartName="/ppt/theme/themeOverride20.xml"/>
  <Override ContentType="application/vnd.openxmlformats-officedocument.drawingml.chart+xml" PartName="/ppt/charts/chart21.xml"/>
  <Override ContentType="application/vnd.openxmlformats-officedocument.themeOverride+xml" PartName="/ppt/theme/themeOverride21.xml"/>
  <Override ContentType="application/vnd.openxmlformats-officedocument.drawingml.chart+xml" PartName="/ppt/charts/chart22.xml"/>
  <Override ContentType="application/vnd.openxmlformats-officedocument.themeOverride+xml" PartName="/ppt/theme/themeOverride22.xml"/>
  <Override ContentType="application/vnd.openxmlformats-officedocument.drawingml.chart+xml" PartName="/ppt/charts/chart23.xml"/>
  <Override ContentType="application/vnd.openxmlformats-officedocument.themeOverride+xml" PartName="/ppt/theme/themeOverride23.xml"/>
  <Override ContentType="application/vnd.openxmlformats-officedocument.drawingml.chart+xml" PartName="/ppt/charts/chart24.xml"/>
  <Override ContentType="application/vnd.openxmlformats-officedocument.themeOverride+xml" PartName="/ppt/theme/themeOverride24.xml"/>
  <Override ContentType="application/vnd.openxmlformats-officedocument.drawingml.chart+xml" PartName="/ppt/charts/chart25.xml"/>
  <Override ContentType="application/vnd.openxmlformats-officedocument.themeOverride+xml" PartName="/ppt/theme/themeOverride25.xml"/>
  <Override ContentType="application/vnd.openxmlformats-officedocument.drawingml.chart+xml" PartName="/ppt/charts/chart26.xml"/>
  <Override ContentType="application/vnd.openxmlformats-officedocument.themeOverride+xml" PartName="/ppt/theme/themeOverride2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2" r:id="rId2"/>
    <p:sldMasterId id="2147483840" r:id="rId3"/>
    <p:sldMasterId id="2147483852" r:id="rId4"/>
    <p:sldMasterId id="2147483864" r:id="rId5"/>
    <p:sldMasterId id="2147483876" r:id="rId6"/>
    <p:sldMasterId id="2147483888" r:id="rId7"/>
    <p:sldMasterId id="2147483900" r:id="rId8"/>
  </p:sldMasterIdLst>
  <p:notesMasterIdLst>
    <p:notesMasterId r:id="rId50"/>
  </p:notesMasterIdLst>
  <p:sldIdLst>
    <p:sldId id="261" r:id="rId9"/>
    <p:sldId id="257" r:id="rId10"/>
    <p:sldId id="268" r:id="rId11"/>
    <p:sldId id="270" r:id="rId12"/>
    <p:sldId id="267" r:id="rId13"/>
    <p:sldId id="310" r:id="rId14"/>
    <p:sldId id="287" r:id="rId15"/>
    <p:sldId id="322" r:id="rId16"/>
    <p:sldId id="324" r:id="rId17"/>
    <p:sldId id="311" r:id="rId18"/>
    <p:sldId id="318" r:id="rId19"/>
    <p:sldId id="314" r:id="rId20"/>
    <p:sldId id="316" r:id="rId21"/>
    <p:sldId id="286" r:id="rId22"/>
    <p:sldId id="288" r:id="rId23"/>
    <p:sldId id="281" r:id="rId24"/>
    <p:sldId id="282" r:id="rId25"/>
    <p:sldId id="273" r:id="rId26"/>
    <p:sldId id="330" r:id="rId27"/>
    <p:sldId id="331" r:id="rId28"/>
    <p:sldId id="325" r:id="rId29"/>
    <p:sldId id="294" r:id="rId30"/>
    <p:sldId id="283" r:id="rId31"/>
    <p:sldId id="305" r:id="rId32"/>
    <p:sldId id="258" r:id="rId33"/>
    <p:sldId id="259" r:id="rId34"/>
    <p:sldId id="320" r:id="rId35"/>
    <p:sldId id="307" r:id="rId36"/>
    <p:sldId id="293" r:id="rId37"/>
    <p:sldId id="291" r:id="rId38"/>
    <p:sldId id="304" r:id="rId39"/>
    <p:sldId id="338" r:id="rId40"/>
    <p:sldId id="339" r:id="rId41"/>
    <p:sldId id="341" r:id="rId42"/>
    <p:sldId id="334" r:id="rId43"/>
    <p:sldId id="292" r:id="rId44"/>
    <p:sldId id="296" r:id="rId45"/>
    <p:sldId id="299" r:id="rId46"/>
    <p:sldId id="301" r:id="rId47"/>
    <p:sldId id="300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ka-GE" dirty="0"/>
              <a:t> </a:t>
            </a:r>
            <a:r>
              <a:rPr lang="ka-GE" sz="1000" b="0" i="1" dirty="0"/>
              <a:t>წვენების ულტრაფილტრაციული პროცესის მწარმოებლურობის (</a:t>
            </a:r>
            <a:r>
              <a:rPr lang="en-US" sz="1000" b="0" i="1" dirty="0">
                <a:solidFill>
                  <a:srgbClr val="FF0000"/>
                </a:solidFill>
              </a:rPr>
              <a:t>W</a:t>
            </a:r>
            <a:r>
              <a:rPr lang="en-US" sz="1000" b="0" i="1" dirty="0"/>
              <a:t>) </a:t>
            </a:r>
            <a:r>
              <a:rPr lang="ka-GE" sz="1000" b="0" i="1" dirty="0"/>
              <a:t>დამოკიდებულება პროცესის ხანგრძლივობაზე და წვენის სახეობაზე </a:t>
            </a:r>
          </a:p>
          <a:p>
            <a:pPr algn="l">
              <a:defRPr/>
            </a:pPr>
            <a:r>
              <a:rPr lang="ka-GE" sz="1000" b="0" i="1" dirty="0">
                <a:solidFill>
                  <a:srgbClr val="FF0000"/>
                </a:solidFill>
              </a:rPr>
              <a:t>( დინამიური რეჟიმი)</a:t>
            </a:r>
          </a:p>
        </c:rich>
      </c:tx>
      <c:layout>
        <c:manualLayout>
          <c:xMode val="edge"/>
          <c:yMode val="edge"/>
          <c:x val="7.0974409448818915E-2"/>
          <c:y val="1.069128762938186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249562554680666E-2"/>
          <c:y val="0.26798150025898315"/>
          <c:w val="0.90339521623815089"/>
          <c:h val="0.655186083822767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'H:\графики\[grafiki  ultrafiltracia.xls]Лист1'!$W$1</c:f>
              <c:strCache>
                <c:ptCount val="1"/>
                <c:pt idx="0">
                  <c:v>AP-2.0, ლიმონის წვენი</c:v>
                </c:pt>
              </c:strCache>
            </c:strRef>
          </c:tx>
          <c:xVal>
            <c:numRef>
              <c:f>'H:\графики\[grafiki  ultrafiltracia.xls]Лист1'!$V$2:$V$9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'H:\графики\[grafiki  ultrafiltracia.xls]Лист1'!$W$2:$W$9</c:f>
              <c:numCache>
                <c:formatCode>General</c:formatCode>
                <c:ptCount val="8"/>
                <c:pt idx="0">
                  <c:v>45</c:v>
                </c:pt>
                <c:pt idx="1">
                  <c:v>40</c:v>
                </c:pt>
                <c:pt idx="2">
                  <c:v>37</c:v>
                </c:pt>
                <c:pt idx="3">
                  <c:v>35</c:v>
                </c:pt>
                <c:pt idx="4">
                  <c:v>34</c:v>
                </c:pt>
                <c:pt idx="5">
                  <c:v>33.5</c:v>
                </c:pt>
                <c:pt idx="6">
                  <c:v>33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'H:\графики\[grafiki  ultrafiltracia.xls]Лист1'!$X$1</c:f>
              <c:strCache>
                <c:ptCount val="1"/>
                <c:pt idx="0">
                  <c:v>AP-2.0, ფორთოხლის წვენი</c:v>
                </c:pt>
              </c:strCache>
            </c:strRef>
          </c:tx>
          <c:xVal>
            <c:numRef>
              <c:f>'H:\графики\[grafiki  ultrafiltracia.xls]Лист1'!$V$2:$V$9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'H:\графики\[grafiki  ultrafiltracia.xls]Лист1'!$X$2:$X$9</c:f>
              <c:numCache>
                <c:formatCode>General</c:formatCode>
                <c:ptCount val="8"/>
                <c:pt idx="0">
                  <c:v>35</c:v>
                </c:pt>
                <c:pt idx="1">
                  <c:v>29</c:v>
                </c:pt>
                <c:pt idx="2">
                  <c:v>25.5</c:v>
                </c:pt>
                <c:pt idx="3">
                  <c:v>23</c:v>
                </c:pt>
                <c:pt idx="4">
                  <c:v>22</c:v>
                </c:pt>
                <c:pt idx="5">
                  <c:v>21</c:v>
                </c:pt>
                <c:pt idx="6">
                  <c:v>20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'H:\графики\[grafiki  ultrafiltracia.xls]Лист1'!$Y$1</c:f>
              <c:strCache>
                <c:ptCount val="1"/>
                <c:pt idx="0">
                  <c:v>AP-2.0, მანდარინის წვენი</c:v>
                </c:pt>
              </c:strCache>
            </c:strRef>
          </c:tx>
          <c:xVal>
            <c:numRef>
              <c:f>'H:\графики\[grafiki  ultrafiltracia.xls]Лист1'!$V$2:$V$9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'H:\графики\[grafiki  ultrafiltracia.xls]Лист1'!$Y$2:$Y$9</c:f>
              <c:numCache>
                <c:formatCode>General</c:formatCode>
                <c:ptCount val="8"/>
                <c:pt idx="0">
                  <c:v>39</c:v>
                </c:pt>
                <c:pt idx="1">
                  <c:v>32.5</c:v>
                </c:pt>
                <c:pt idx="2">
                  <c:v>28.5</c:v>
                </c:pt>
                <c:pt idx="3">
                  <c:v>26.5</c:v>
                </c:pt>
                <c:pt idx="4">
                  <c:v>25</c:v>
                </c:pt>
                <c:pt idx="5">
                  <c:v>24</c:v>
                </c:pt>
                <c:pt idx="6">
                  <c:v>23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'H:\графики\[grafiki  ultrafiltracia.xls]Лист1'!$Z$1</c:f>
              <c:strCache>
                <c:ptCount val="1"/>
                <c:pt idx="0">
                  <c:v>БTY- 05/2, მანდარინის წვენი</c:v>
                </c:pt>
              </c:strCache>
            </c:strRef>
          </c:tx>
          <c:xVal>
            <c:numRef>
              <c:f>'H:\графики\[grafiki  ultrafiltracia.xls]Лист1'!$V$2:$V$9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'H:\графики\[grafiki  ultrafiltracia.xls]Лист1'!$Z$2:$Z$9</c:f>
              <c:numCache>
                <c:formatCode>General</c:formatCode>
                <c:ptCount val="8"/>
                <c:pt idx="0">
                  <c:v>27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83328"/>
        <c:axId val="26085248"/>
      </c:scatterChart>
      <c:valAx>
        <c:axId val="2608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,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სთ.</a:t>
                </a:r>
                <a:endParaRPr lang="ka-GE" b="0" i="1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353937007874016"/>
              <c:y val="0.8253665819484316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085248"/>
        <c:crosses val="autoZero"/>
        <c:crossBetween val="midCat"/>
      </c:valAx>
      <c:valAx>
        <c:axId val="260852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sz="9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დმ3 /მ2 სთ.</a:t>
                </a:r>
                <a:endParaRPr lang="ka-GE" sz="900" b="0" i="1"/>
              </a:p>
            </c:rich>
          </c:tx>
          <c:layout>
            <c:manualLayout>
              <c:xMode val="edge"/>
              <c:yMode val="edge"/>
              <c:x val="0.118665791776028"/>
              <c:y val="0.28849851194395426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08332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1449190726159229"/>
          <c:y val="0.13121751736065387"/>
          <c:w val="0.27901727334741994"/>
          <c:h val="0.3198439845663567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/>
            </a:pPr>
            <a:r>
              <a:rPr lang="ka-GE" sz="1000" b="0" i="1" dirty="0">
                <a:solidFill>
                  <a:srgbClr val="FF0000"/>
                </a:solidFill>
              </a:rPr>
              <a:t>კიტრის წვენის </a:t>
            </a:r>
            <a:r>
              <a:rPr lang="ka-GE" sz="1000" b="0" i="1" dirty="0"/>
              <a:t>ულტრაფილტრაციული პროცესის მწარმოებლურობის </a:t>
            </a:r>
            <a:r>
              <a:rPr lang="ka-GE" sz="1000" b="0" i="1" dirty="0">
                <a:solidFill>
                  <a:srgbClr val="FF0000"/>
                </a:solidFill>
              </a:rPr>
              <a:t>(</a:t>
            </a:r>
            <a:r>
              <a:rPr lang="en-US" sz="1000" b="0" i="1" dirty="0">
                <a:solidFill>
                  <a:srgbClr val="FF0000"/>
                </a:solidFill>
              </a:rPr>
              <a:t>W</a:t>
            </a:r>
            <a:r>
              <a:rPr lang="en-US" sz="1000" b="0" i="1" dirty="0"/>
              <a:t>) </a:t>
            </a:r>
            <a:r>
              <a:rPr lang="ka-GE" sz="1000" b="0" i="1" dirty="0"/>
              <a:t>დამოკიდებულება პროცესის ხანგრძლიობაზე.  </a:t>
            </a:r>
            <a:r>
              <a:rPr lang="ka-GE" sz="1000" b="0" i="1" dirty="0">
                <a:solidFill>
                  <a:srgbClr val="FF0000"/>
                </a:solidFill>
              </a:rPr>
              <a:t>მემბრანა : ღრუ ბოჭკოები </a:t>
            </a:r>
            <a:r>
              <a:rPr lang="ru-RU" sz="1000" b="0" i="1" dirty="0">
                <a:solidFill>
                  <a:srgbClr val="FF0000"/>
                </a:solidFill>
              </a:rPr>
              <a:t>АР - 2,0 </a:t>
            </a:r>
          </a:p>
        </c:rich>
      </c:tx>
      <c:layout>
        <c:manualLayout>
          <c:xMode val="edge"/>
          <c:yMode val="edge"/>
          <c:x val="0.152365707879944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208741212021122E-2"/>
          <c:y val="0.15691466615453556"/>
          <c:w val="0.86700471320335992"/>
          <c:h val="0.762344280135714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'D:\графики\[графики по ультрафильтрации овощных соков.xls1.xls]Лист1'!$B$1</c:f>
              <c:strCache>
                <c:ptCount val="1"/>
                <c:pt idx="0">
                  <c:v>Р =0,01MPa</c:v>
                </c:pt>
              </c:strCache>
            </c:strRef>
          </c:tx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соков.xls1.xls]Лист1'!$B$2:$B$19</c:f>
              <c:numCache>
                <c:formatCode>General</c:formatCode>
                <c:ptCount val="18"/>
                <c:pt idx="0">
                  <c:v>2.5</c:v>
                </c:pt>
                <c:pt idx="1">
                  <c:v>1.95</c:v>
                </c:pt>
                <c:pt idx="2">
                  <c:v>1.635</c:v>
                </c:pt>
                <c:pt idx="3">
                  <c:v>1.5</c:v>
                </c:pt>
                <c:pt idx="4">
                  <c:v>1.4</c:v>
                </c:pt>
                <c:pt idx="5">
                  <c:v>1.3</c:v>
                </c:pt>
                <c:pt idx="6">
                  <c:v>1.1000000000000001</c:v>
                </c:pt>
                <c:pt idx="7">
                  <c:v>0.9</c:v>
                </c:pt>
                <c:pt idx="8">
                  <c:v>0.75</c:v>
                </c:pt>
                <c:pt idx="9">
                  <c:v>0.65</c:v>
                </c:pt>
                <c:pt idx="10">
                  <c:v>0.55000000000000004</c:v>
                </c:pt>
                <c:pt idx="11">
                  <c:v>0.4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0.2</c:v>
                </c:pt>
                <c:pt idx="16">
                  <c:v>0.1</c:v>
                </c:pt>
                <c:pt idx="17">
                  <c:v>0.05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'D:\графики\[графики по ультрафильтрации овощных соков.xls1.xls]Лист1'!$C$1</c:f>
              <c:strCache>
                <c:ptCount val="1"/>
                <c:pt idx="0">
                  <c:v>P = 0,02MPa</c:v>
                </c:pt>
              </c:strCache>
            </c:strRef>
          </c:tx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соков.xls1.xls]Лист1'!$C$2:$C$19</c:f>
              <c:numCache>
                <c:formatCode>General</c:formatCode>
                <c:ptCount val="18"/>
                <c:pt idx="0">
                  <c:v>5</c:v>
                </c:pt>
                <c:pt idx="1">
                  <c:v>3.78</c:v>
                </c:pt>
                <c:pt idx="2">
                  <c:v>2.8</c:v>
                </c:pt>
                <c:pt idx="3">
                  <c:v>2.4</c:v>
                </c:pt>
                <c:pt idx="4">
                  <c:v>2.4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2</c:v>
                </c:pt>
                <c:pt idx="8">
                  <c:v>1.8</c:v>
                </c:pt>
                <c:pt idx="9">
                  <c:v>1.6</c:v>
                </c:pt>
                <c:pt idx="10">
                  <c:v>1.4</c:v>
                </c:pt>
                <c:pt idx="11">
                  <c:v>1.2</c:v>
                </c:pt>
                <c:pt idx="12">
                  <c:v>1</c:v>
                </c:pt>
                <c:pt idx="13">
                  <c:v>0.8</c:v>
                </c:pt>
                <c:pt idx="14">
                  <c:v>0.6</c:v>
                </c:pt>
                <c:pt idx="15">
                  <c:v>0.4</c:v>
                </c:pt>
                <c:pt idx="16">
                  <c:v>0.2</c:v>
                </c:pt>
                <c:pt idx="17">
                  <c:v>0.1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'D:\графики\[графики по ультрафильтрации овощных соков.xls1.xls]Лист1'!$D$1</c:f>
              <c:strCache>
                <c:ptCount val="1"/>
                <c:pt idx="0">
                  <c:v>Р = 0,04МПа</c:v>
                </c:pt>
              </c:strCache>
            </c:strRef>
          </c:tx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соков.xls1.xls]Лист1'!$D$2:$D$19</c:f>
              <c:numCache>
                <c:formatCode>General</c:formatCode>
                <c:ptCount val="18"/>
                <c:pt idx="0">
                  <c:v>10</c:v>
                </c:pt>
                <c:pt idx="1">
                  <c:v>8.3000000000000007</c:v>
                </c:pt>
                <c:pt idx="2">
                  <c:v>7</c:v>
                </c:pt>
                <c:pt idx="3">
                  <c:v>6</c:v>
                </c:pt>
                <c:pt idx="4">
                  <c:v>5.5</c:v>
                </c:pt>
                <c:pt idx="5">
                  <c:v>5</c:v>
                </c:pt>
                <c:pt idx="6">
                  <c:v>4.5</c:v>
                </c:pt>
                <c:pt idx="7">
                  <c:v>4</c:v>
                </c:pt>
                <c:pt idx="8">
                  <c:v>3.5</c:v>
                </c:pt>
                <c:pt idx="9">
                  <c:v>3</c:v>
                </c:pt>
                <c:pt idx="10">
                  <c:v>2.5</c:v>
                </c:pt>
                <c:pt idx="11">
                  <c:v>2</c:v>
                </c:pt>
                <c:pt idx="12">
                  <c:v>1.5</c:v>
                </c:pt>
                <c:pt idx="13">
                  <c:v>1.2</c:v>
                </c:pt>
                <c:pt idx="14">
                  <c:v>0.95</c:v>
                </c:pt>
                <c:pt idx="15">
                  <c:v>0.8</c:v>
                </c:pt>
                <c:pt idx="16">
                  <c:v>0.7</c:v>
                </c:pt>
                <c:pt idx="17">
                  <c:v>0.5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'D:\графики\[графики по ультрафильтрации овощных соков.xls1.xls]Лист1'!$E$1</c:f>
              <c:strCache>
                <c:ptCount val="1"/>
                <c:pt idx="0">
                  <c:v>P = 0,06MPa</c:v>
                </c:pt>
              </c:strCache>
            </c:strRef>
          </c:tx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соков.xls1.xls]Лист1'!$E$2:$E$19</c:f>
              <c:numCache>
                <c:formatCode>General</c:formatCode>
                <c:ptCount val="18"/>
                <c:pt idx="0">
                  <c:v>16</c:v>
                </c:pt>
                <c:pt idx="1">
                  <c:v>14</c:v>
                </c:pt>
                <c:pt idx="2">
                  <c:v>11.5</c:v>
                </c:pt>
                <c:pt idx="3">
                  <c:v>9.5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'D:\графики\[графики по ультрафильтрации овощных соков.xls1.xls]Лист1'!$F$1</c:f>
              <c:strCache>
                <c:ptCount val="1"/>
                <c:pt idx="0">
                  <c:v>P = 0,08MPa</c:v>
                </c:pt>
              </c:strCache>
            </c:strRef>
          </c:tx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соков.xls1.xls]Лист1'!$F$2:$F$19</c:f>
              <c:numCache>
                <c:formatCode>General</c:formatCode>
                <c:ptCount val="18"/>
                <c:pt idx="0">
                  <c:v>20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'D:\графики\[графики по ультрафильтрации овощных соков.xls1.xls]Лист1'!$G$1</c:f>
              <c:strCache>
                <c:ptCount val="1"/>
                <c:pt idx="0">
                  <c:v>P = 0,14MPa</c:v>
                </c:pt>
              </c:strCache>
            </c:strRef>
          </c:tx>
          <c:marker>
            <c:symbol val="none"/>
          </c:marker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соков.xls1.xls]Лист1'!$G$2:$G$19</c:f>
              <c:numCache>
                <c:formatCode>General</c:formatCode>
                <c:ptCount val="18"/>
                <c:pt idx="0">
                  <c:v>27</c:v>
                </c:pt>
                <c:pt idx="1">
                  <c:v>25.5</c:v>
                </c:pt>
                <c:pt idx="2">
                  <c:v>24</c:v>
                </c:pt>
                <c:pt idx="3">
                  <c:v>22.5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  <c:pt idx="13">
                  <c:v>11.5</c:v>
                </c:pt>
                <c:pt idx="14">
                  <c:v>10</c:v>
                </c:pt>
                <c:pt idx="15">
                  <c:v>8</c:v>
                </c:pt>
                <c:pt idx="16">
                  <c:v>6</c:v>
                </c:pt>
                <c:pt idx="17">
                  <c:v>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'D:\графики\[графики по ультрафильтрации овощных соков.xls1.xls]Лист1'!$H$1</c:f>
              <c:strCache>
                <c:ptCount val="1"/>
                <c:pt idx="0">
                  <c:v>P = 0,18MPa</c:v>
                </c:pt>
              </c:strCache>
            </c:strRef>
          </c:tx>
          <c:xVal>
            <c:numRef>
              <c:f>'D:\графики\[графики по ультрафильтрации овощных соков.xls1.xls]Лист1'!$A$2:$A$19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</c:numCache>
            </c:numRef>
          </c:xVal>
          <c:yVal>
            <c:numRef>
              <c:f>'D:\графики\[графики по ультрафильтрации овощных соков.xls1.xls]Лист1'!$H$2:$H$19</c:f>
              <c:numCache>
                <c:formatCode>General</c:formatCode>
                <c:ptCount val="18"/>
                <c:pt idx="0">
                  <c:v>40</c:v>
                </c:pt>
                <c:pt idx="1">
                  <c:v>36</c:v>
                </c:pt>
                <c:pt idx="2">
                  <c:v>30</c:v>
                </c:pt>
                <c:pt idx="3">
                  <c:v>26</c:v>
                </c:pt>
                <c:pt idx="4">
                  <c:v>24</c:v>
                </c:pt>
                <c:pt idx="5">
                  <c:v>23</c:v>
                </c:pt>
                <c:pt idx="6">
                  <c:v>22</c:v>
                </c:pt>
                <c:pt idx="7">
                  <c:v>21</c:v>
                </c:pt>
                <c:pt idx="8">
                  <c:v>20</c:v>
                </c:pt>
                <c:pt idx="9">
                  <c:v>19</c:v>
                </c:pt>
                <c:pt idx="10">
                  <c:v>18</c:v>
                </c:pt>
                <c:pt idx="11">
                  <c:v>17</c:v>
                </c:pt>
                <c:pt idx="12">
                  <c:v>16</c:v>
                </c:pt>
                <c:pt idx="13">
                  <c:v>14.5</c:v>
                </c:pt>
                <c:pt idx="14">
                  <c:v>13</c:v>
                </c:pt>
                <c:pt idx="15">
                  <c:v>11</c:v>
                </c:pt>
                <c:pt idx="16">
                  <c:v>8</c:v>
                </c:pt>
                <c:pt idx="17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77216"/>
        <c:axId val="82779136"/>
      </c:scatterChart>
      <c:valAx>
        <c:axId val="8277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,წთ.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86226045152980113"/>
              <c:y val="0.81756406662759384"/>
            </c:manualLayout>
          </c:layout>
          <c:overlay val="0"/>
          <c:spPr>
            <a:gradFill rotWithShape="1">
              <a:gsLst>
                <a:gs pos="0">
                  <a:srgbClr val="00ADDC">
                    <a:shade val="51000"/>
                    <a:satMod val="130000"/>
                  </a:srgbClr>
                </a:gs>
                <a:gs pos="80000">
                  <a:srgbClr val="00ADDC">
                    <a:shade val="93000"/>
                    <a:satMod val="130000"/>
                  </a:srgbClr>
                </a:gs>
                <a:gs pos="100000">
                  <a:srgbClr val="00ADD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2779136"/>
        <c:crosses val="autoZero"/>
        <c:crossBetween val="midCat"/>
      </c:valAx>
      <c:valAx>
        <c:axId val="827791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ლ./სთ. </a:t>
                </a:r>
                <a:r>
                  <a:rPr lang="en-US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მ2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11443440206524493"/>
              <c:y val="0.22766557092984735"/>
            </c:manualLayout>
          </c:layout>
          <c:overlay val="0"/>
          <c:spPr>
            <a:gradFill rotWithShape="1">
              <a:gsLst>
                <a:gs pos="0">
                  <a:srgbClr val="00ADDC">
                    <a:shade val="51000"/>
                    <a:satMod val="130000"/>
                  </a:srgbClr>
                </a:gs>
                <a:gs pos="80000">
                  <a:srgbClr val="00ADDC">
                    <a:shade val="93000"/>
                    <a:satMod val="130000"/>
                  </a:srgbClr>
                </a:gs>
                <a:gs pos="100000">
                  <a:srgbClr val="00ADD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2777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27746608675964"/>
          <c:y val="0.21807235260640964"/>
          <c:w val="0.27104430128052182"/>
          <c:h val="0.2679530653523615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ka-GE" sz="1200" b="0"/>
              <a:t> </a:t>
            </a:r>
            <a:r>
              <a:rPr lang="ka-GE" sz="1200" b="0" i="1"/>
              <a:t>პროცესის მწარმოებლურობის ცვლილება დროში</a:t>
            </a:r>
          </a:p>
        </c:rich>
      </c:tx>
      <c:layout>
        <c:manualLayout>
          <c:xMode val="edge"/>
          <c:yMode val="edge"/>
          <c:x val="0.14613218802195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520317024254027E-2"/>
          <c:y val="0.1462071743961075"/>
          <c:w val="0.8952143267103897"/>
          <c:h val="0.74136843189088752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графики по ультрафильтрации овощных соков.xls1.xls]Лист2'!$O$1</c:f>
              <c:strCache>
                <c:ptCount val="1"/>
                <c:pt idx="0">
                  <c:v>W ( ბოლოკი), ლ/სთ.*მ2</c:v>
                </c:pt>
              </c:strCache>
            </c:strRef>
          </c:tx>
          <c:cat>
            <c:numRef>
              <c:f>'[Диаграмма в графики по ультрафильтрации овощных соков.xls1.xls]Лист2'!$N$2:$N$9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'[Диаграмма в графики по ультрафильтрации овощных соков.xls1.xls]Лист2'!$O$2:$O$9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графики по ультрафильтрации овощных соков.xls1.xls]Лист2'!$P$1</c:f>
              <c:strCache>
                <c:ptCount val="1"/>
                <c:pt idx="0">
                  <c:v>W ( თალგამი), ლ/სთ.*მ2</c:v>
                </c:pt>
              </c:strCache>
            </c:strRef>
          </c:tx>
          <c:cat>
            <c:numRef>
              <c:f>'[Диаграмма в графики по ультрафильтрации овощных соков.xls1.xls]Лист2'!$N$2:$N$9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'[Диаграмма в графики по ультрафильтрации овощных соков.xls1.xls]Лист2'!$P$2:$P$9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28864"/>
        <c:axId val="94230784"/>
      </c:lineChart>
      <c:catAx>
        <c:axId val="9422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τ, წთ.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81555637240676615"/>
              <c:y val="0.79187627306956343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423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307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ლ/სთ.*მ2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10261747986913067"/>
              <c:y val="0.16550952531463708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422886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47277997127149934"/>
          <c:y val="0.39447814585307012"/>
          <c:w val="0.51289458445201519"/>
          <c:h val="8.6785216936640319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/>
            </a:pPr>
            <a:r>
              <a:rPr lang="ka-GE" sz="1000" b="0" i="1" dirty="0">
                <a:solidFill>
                  <a:srgbClr val="FF0000"/>
                </a:solidFill>
              </a:rPr>
              <a:t>ჭარხლის წვენის </a:t>
            </a:r>
            <a:r>
              <a:rPr lang="ka-GE" sz="1000" b="0" i="1" dirty="0"/>
              <a:t>ულტრაფილტრაციული  პროცესის მწარმოებლურობის </a:t>
            </a:r>
            <a:r>
              <a:rPr lang="ka-GE" sz="1000" b="0" i="1" dirty="0">
                <a:solidFill>
                  <a:srgbClr val="FF0000"/>
                </a:solidFill>
              </a:rPr>
              <a:t>( </a:t>
            </a:r>
            <a:r>
              <a:rPr lang="en-US" sz="1000" b="0" i="1" dirty="0">
                <a:solidFill>
                  <a:srgbClr val="FF0000"/>
                </a:solidFill>
              </a:rPr>
              <a:t>W)</a:t>
            </a:r>
            <a:r>
              <a:rPr lang="en-US" sz="1000" b="0" i="1" dirty="0"/>
              <a:t> </a:t>
            </a:r>
            <a:r>
              <a:rPr lang="ka-GE" sz="1000" b="0" i="1" dirty="0"/>
              <a:t>დამოკიდებულება პროცესის ხანგრზლივობაზე და მემბრანების ფორიანობაზე </a:t>
            </a:r>
            <a:r>
              <a:rPr lang="ka-GE" sz="1000" b="0" i="1" dirty="0">
                <a:solidFill>
                  <a:srgbClr val="FF0000"/>
                </a:solidFill>
              </a:rPr>
              <a:t>(სტატიკური რეჟიმი)</a:t>
            </a:r>
          </a:p>
        </c:rich>
      </c:tx>
      <c:layout>
        <c:manualLayout>
          <c:xMode val="edge"/>
          <c:yMode val="edge"/>
          <c:x val="0.14814847218171801"/>
          <c:y val="1.12612612612612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214032331469236E-2"/>
          <c:y val="0.21396443457126832"/>
          <c:w val="0.90301132785955185"/>
          <c:h val="0.691442962246098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'H:\графики\[графики по ультрафильтрации овощных соков.xls1.xls]Лист1'!$S$2</c:f>
              <c:strCache>
                <c:ptCount val="1"/>
                <c:pt idx="0">
                  <c:v>YПМ-П</c:v>
                </c:pt>
              </c:strCache>
            </c:strRef>
          </c:tx>
          <c:xVal>
            <c:numRef>
              <c:f>'H:\графики\[графики по ультрафильтрации овощных соков.xls1.xls]Лист1'!$R$3:$R$9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xVal>
          <c:yVal>
            <c:numRef>
              <c:f>'H:\графики\[графики по ультрафильтрации овощных соков.xls1.xls]Лист1'!$S$3:$S$9</c:f>
              <c:numCache>
                <c:formatCode>General</c:formatCode>
                <c:ptCount val="7"/>
                <c:pt idx="0">
                  <c:v>18</c:v>
                </c:pt>
                <c:pt idx="1">
                  <c:v>16</c:v>
                </c:pt>
                <c:pt idx="2">
                  <c:v>14.5</c:v>
                </c:pt>
                <c:pt idx="3">
                  <c:v>12</c:v>
                </c:pt>
                <c:pt idx="4">
                  <c:v>9.5</c:v>
                </c:pt>
                <c:pt idx="5">
                  <c:v>8</c:v>
                </c:pt>
                <c:pt idx="6">
                  <c:v>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'H:\графики\[графики по ультрафильтрации овощных соков.xls1.xls]Лист1'!$T$2</c:f>
              <c:strCache>
                <c:ptCount val="1"/>
                <c:pt idx="0">
                  <c:v>YAM-500</c:v>
                </c:pt>
              </c:strCache>
            </c:strRef>
          </c:tx>
          <c:xVal>
            <c:numRef>
              <c:f>'H:\графики\[графики по ультрафильтрации овощных соков.xls1.xls]Лист1'!$R$3:$R$9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xVal>
          <c:yVal>
            <c:numRef>
              <c:f>'H:\графики\[графики по ультрафильтрации овощных соков.xls1.xls]Лист1'!$T$3:$T$9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12.5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'H:\графики\[графики по ультрафильтрации овощных соков.xls1.xls]Лист1'!$U$2</c:f>
              <c:strCache>
                <c:ptCount val="1"/>
                <c:pt idx="0">
                  <c:v>YAM-300</c:v>
                </c:pt>
              </c:strCache>
            </c:strRef>
          </c:tx>
          <c:xVal>
            <c:numRef>
              <c:f>'H:\графики\[графики по ультрафильтрации овощных соков.xls1.xls]Лист1'!$R$3:$R$9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xVal>
          <c:yVal>
            <c:numRef>
              <c:f>'H:\графики\[графики по ультрафильтрации овощных соков.xls1.xls]Лист1'!$U$3:$U$9</c:f>
              <c:numCache>
                <c:formatCode>General</c:formatCode>
                <c:ptCount val="7"/>
                <c:pt idx="0">
                  <c:v>14</c:v>
                </c:pt>
                <c:pt idx="1">
                  <c:v>12</c:v>
                </c:pt>
                <c:pt idx="2">
                  <c:v>10</c:v>
                </c:pt>
                <c:pt idx="3">
                  <c:v>6</c:v>
                </c:pt>
                <c:pt idx="4">
                  <c:v>4</c:v>
                </c:pt>
                <c:pt idx="5">
                  <c:v>3.5</c:v>
                </c:pt>
                <c:pt idx="6">
                  <c:v>3.5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'H:\графики\[графики по ультрафильтрации овощных соков.xls1.xls]Лист1'!$V$2</c:f>
              <c:strCache>
                <c:ptCount val="1"/>
                <c:pt idx="0">
                  <c:v>Халипор -1</c:v>
                </c:pt>
              </c:strCache>
            </c:strRef>
          </c:tx>
          <c:xVal>
            <c:numRef>
              <c:f>'H:\графики\[графики по ультрафильтрации овощных соков.xls1.xls]Лист1'!$R$3:$R$9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xVal>
          <c:yVal>
            <c:numRef>
              <c:f>'H:\графики\[графики по ультрафильтрации овощных соков.xls1.xls]Лист1'!$W$3:$W$9</c:f>
              <c:numCache>
                <c:formatCode>General</c:formatCode>
                <c:ptCount val="7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3.5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'H:\графики\[графики по ультрафильтрации овощных соков.xls1.xls]Лист1'!$W$2</c:f>
              <c:strCache>
                <c:ptCount val="1"/>
                <c:pt idx="0">
                  <c:v>Халипор-2</c:v>
                </c:pt>
              </c:strCache>
            </c:strRef>
          </c:tx>
          <c:xVal>
            <c:numRef>
              <c:f>'H:\графики\[графики по ультрафильтрации овощных соков.xls1.xls]Лист1'!$R$3:$R$9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xVal>
          <c:yVal>
            <c:numRef>
              <c:f>'H:\графики\[графики по ультрафильтрации овощных соков.xls1.xls]Лист1'!$V$3:$V$9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03264"/>
        <c:axId val="95817728"/>
      </c:scatterChart>
      <c:valAx>
        <c:axId val="9580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,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 სთ.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85801834153153667"/>
              <c:y val="0.83919871794871792"/>
            </c:manualLayout>
          </c:layout>
          <c:overlay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5817728"/>
        <c:crosses val="autoZero"/>
        <c:crossBetween val="midCat"/>
      </c:valAx>
      <c:valAx>
        <c:axId val="958177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ლ./სთ </a:t>
                </a: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x 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მ2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11859862793022999"/>
              <c:y val="0.23477375062901504"/>
            </c:manualLayout>
          </c:layout>
          <c:overlay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5803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666861086808593"/>
          <c:y val="0.25225272516611097"/>
          <c:w val="0.31790220666861091"/>
          <c:h val="0.2882889976590764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i="1"/>
            </a:pPr>
            <a:r>
              <a:rPr lang="ka-GE" sz="1000" i="1"/>
              <a:t> ჭარხლის წვენის მშრალი ნივთიერებების ცვლილება ულტრაფილტრაციულ პროცესში</a:t>
            </a:r>
            <a:endParaRPr lang="ru-RU" sz="1000" i="1"/>
          </a:p>
        </c:rich>
      </c:tx>
      <c:layout>
        <c:manualLayout>
          <c:xMode val="edge"/>
          <c:yMode val="edge"/>
          <c:x val="0.14096223327732568"/>
          <c:y val="3.785488958990536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8342613031111698E-2"/>
          <c:y val="0.16993108914403529"/>
          <c:w val="0.92712405424466071"/>
          <c:h val="0.75859673663468152"/>
        </c:manualLayout>
      </c:layout>
      <c:lineChart>
        <c:grouping val="standar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 წითელი  ჭარხალი</c:v>
                </c:pt>
              </c:strCache>
            </c:strRef>
          </c:tx>
          <c:cat>
            <c:numRef>
              <c:f>Sheet1!$I$3:$I$32</c:f>
              <c:numCache>
                <c:formatCode>General</c:formatCode>
                <c:ptCount val="3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30</c:v>
                </c:pt>
                <c:pt idx="15">
                  <c:v>33</c:v>
                </c:pt>
                <c:pt idx="16">
                  <c:v>35</c:v>
                </c:pt>
                <c:pt idx="17">
                  <c:v>40</c:v>
                </c:pt>
                <c:pt idx="18">
                  <c:v>44</c:v>
                </c:pt>
                <c:pt idx="19">
                  <c:v>49</c:v>
                </c:pt>
                <c:pt idx="20">
                  <c:v>58</c:v>
                </c:pt>
                <c:pt idx="21">
                  <c:v>68</c:v>
                </c:pt>
                <c:pt idx="22">
                  <c:v>78</c:v>
                </c:pt>
                <c:pt idx="23">
                  <c:v>85</c:v>
                </c:pt>
                <c:pt idx="24">
                  <c:v>95</c:v>
                </c:pt>
                <c:pt idx="25">
                  <c:v>103</c:v>
                </c:pt>
                <c:pt idx="26">
                  <c:v>114</c:v>
                </c:pt>
                <c:pt idx="27">
                  <c:v>127</c:v>
                </c:pt>
                <c:pt idx="28">
                  <c:v>139</c:v>
                </c:pt>
                <c:pt idx="29">
                  <c:v>157</c:v>
                </c:pt>
              </c:numCache>
            </c:numRef>
          </c:cat>
          <c:val>
            <c:numRef>
              <c:f>Sheet1!$J$3:$J$32</c:f>
              <c:numCache>
                <c:formatCode>General</c:formatCode>
                <c:ptCount val="30"/>
                <c:pt idx="0">
                  <c:v>3.9</c:v>
                </c:pt>
                <c:pt idx="1">
                  <c:v>6</c:v>
                </c:pt>
                <c:pt idx="2">
                  <c:v>7.1</c:v>
                </c:pt>
                <c:pt idx="3">
                  <c:v>7.4</c:v>
                </c:pt>
                <c:pt idx="4">
                  <c:v>7.5</c:v>
                </c:pt>
                <c:pt idx="5">
                  <c:v>7.6</c:v>
                </c:pt>
                <c:pt idx="6">
                  <c:v>7.7</c:v>
                </c:pt>
                <c:pt idx="7">
                  <c:v>7.8</c:v>
                </c:pt>
                <c:pt idx="8">
                  <c:v>7.9</c:v>
                </c:pt>
                <c:pt idx="9">
                  <c:v>8</c:v>
                </c:pt>
                <c:pt idx="10">
                  <c:v>8.0500000000000007</c:v>
                </c:pt>
                <c:pt idx="11">
                  <c:v>8.1</c:v>
                </c:pt>
                <c:pt idx="12">
                  <c:v>8.1999999999999993</c:v>
                </c:pt>
                <c:pt idx="13">
                  <c:v>8.3000000000000007</c:v>
                </c:pt>
                <c:pt idx="14">
                  <c:v>8.3000000000000007</c:v>
                </c:pt>
                <c:pt idx="15">
                  <c:v>8.5</c:v>
                </c:pt>
                <c:pt idx="16">
                  <c:v>8.5500000000000007</c:v>
                </c:pt>
                <c:pt idx="17">
                  <c:v>8.6</c:v>
                </c:pt>
                <c:pt idx="18">
                  <c:v>8.6999999999999993</c:v>
                </c:pt>
                <c:pt idx="19">
                  <c:v>8.8000000000000007</c:v>
                </c:pt>
                <c:pt idx="20">
                  <c:v>8.9</c:v>
                </c:pt>
                <c:pt idx="21">
                  <c:v>9</c:v>
                </c:pt>
                <c:pt idx="22">
                  <c:v>9.1</c:v>
                </c:pt>
                <c:pt idx="23">
                  <c:v>9.4</c:v>
                </c:pt>
                <c:pt idx="24">
                  <c:v>9.8000000000000007</c:v>
                </c:pt>
                <c:pt idx="25">
                  <c:v>10.199999999999999</c:v>
                </c:pt>
                <c:pt idx="26">
                  <c:v>10.3</c:v>
                </c:pt>
                <c:pt idx="27">
                  <c:v>10.3</c:v>
                </c:pt>
                <c:pt idx="28">
                  <c:v>10.3</c:v>
                </c:pt>
                <c:pt idx="29">
                  <c:v>10.3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საკვები  ჭარხალი</c:v>
                </c:pt>
              </c:strCache>
            </c:strRef>
          </c:tx>
          <c:cat>
            <c:numRef>
              <c:f>Sheet1!$I$3:$I$32</c:f>
              <c:numCache>
                <c:formatCode>General</c:formatCode>
                <c:ptCount val="3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30</c:v>
                </c:pt>
                <c:pt idx="15">
                  <c:v>33</c:v>
                </c:pt>
                <c:pt idx="16">
                  <c:v>35</c:v>
                </c:pt>
                <c:pt idx="17">
                  <c:v>40</c:v>
                </c:pt>
                <c:pt idx="18">
                  <c:v>44</c:v>
                </c:pt>
                <c:pt idx="19">
                  <c:v>49</c:v>
                </c:pt>
                <c:pt idx="20">
                  <c:v>58</c:v>
                </c:pt>
                <c:pt idx="21">
                  <c:v>68</c:v>
                </c:pt>
                <c:pt idx="22">
                  <c:v>78</c:v>
                </c:pt>
                <c:pt idx="23">
                  <c:v>85</c:v>
                </c:pt>
                <c:pt idx="24">
                  <c:v>95</c:v>
                </c:pt>
                <c:pt idx="25">
                  <c:v>103</c:v>
                </c:pt>
                <c:pt idx="26">
                  <c:v>114</c:v>
                </c:pt>
                <c:pt idx="27">
                  <c:v>127</c:v>
                </c:pt>
                <c:pt idx="28">
                  <c:v>139</c:v>
                </c:pt>
                <c:pt idx="29">
                  <c:v>157</c:v>
                </c:pt>
              </c:numCache>
            </c:numRef>
          </c:cat>
          <c:val>
            <c:numRef>
              <c:f>Sheet1!$K$3:$K$32</c:f>
              <c:numCache>
                <c:formatCode>General</c:formatCode>
                <c:ptCount val="30"/>
                <c:pt idx="0">
                  <c:v>6.5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8.8000000000000007</c:v>
                </c:pt>
                <c:pt idx="5">
                  <c:v>8.9</c:v>
                </c:pt>
                <c:pt idx="6">
                  <c:v>8.9499999999999993</c:v>
                </c:pt>
                <c:pt idx="7">
                  <c:v>9.1</c:v>
                </c:pt>
                <c:pt idx="8">
                  <c:v>9.1999999999999993</c:v>
                </c:pt>
                <c:pt idx="9">
                  <c:v>9.4</c:v>
                </c:pt>
                <c:pt idx="10">
                  <c:v>9.5</c:v>
                </c:pt>
                <c:pt idx="11">
                  <c:v>9.5</c:v>
                </c:pt>
                <c:pt idx="12">
                  <c:v>9.6999999999999993</c:v>
                </c:pt>
                <c:pt idx="13">
                  <c:v>9.8000000000000007</c:v>
                </c:pt>
                <c:pt idx="14">
                  <c:v>9.9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10.1</c:v>
                </c:pt>
                <c:pt idx="19">
                  <c:v>10.199999999999999</c:v>
                </c:pt>
                <c:pt idx="20">
                  <c:v>10.3</c:v>
                </c:pt>
                <c:pt idx="21">
                  <c:v>10.4</c:v>
                </c:pt>
                <c:pt idx="22">
                  <c:v>10.5</c:v>
                </c:pt>
                <c:pt idx="23">
                  <c:v>10.6</c:v>
                </c:pt>
                <c:pt idx="24">
                  <c:v>10.6</c:v>
                </c:pt>
                <c:pt idx="25">
                  <c:v>10.6</c:v>
                </c:pt>
                <c:pt idx="26">
                  <c:v>10.7</c:v>
                </c:pt>
                <c:pt idx="27">
                  <c:v>10.7</c:v>
                </c:pt>
                <c:pt idx="28">
                  <c:v>10.7</c:v>
                </c:pt>
                <c:pt idx="29">
                  <c:v>10.7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89280"/>
        <c:axId val="99491200"/>
      </c:lineChart>
      <c:catAx>
        <c:axId val="9948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, წთ.</a:t>
                </a:r>
                <a:endParaRPr lang="ru-RU" b="0" i="1"/>
              </a:p>
            </c:rich>
          </c:tx>
          <c:layout>
            <c:manualLayout>
              <c:xMode val="edge"/>
              <c:yMode val="edge"/>
              <c:x val="0.88156115461318652"/>
              <c:y val="0.78844662096077811"/>
            </c:manualLayout>
          </c:layout>
          <c:overlay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99491200"/>
        <c:crosses val="autoZero"/>
        <c:auto val="1"/>
        <c:lblAlgn val="ctr"/>
        <c:lblOffset val="100"/>
        <c:noMultiLvlLbl val="0"/>
      </c:catAx>
      <c:valAx>
        <c:axId val="99491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მ.ნ.,%</a:t>
                </a:r>
                <a:endParaRPr lang="ru-RU" b="0" i="1"/>
              </a:p>
            </c:rich>
          </c:tx>
          <c:layout>
            <c:manualLayout>
              <c:xMode val="edge"/>
              <c:yMode val="edge"/>
              <c:x val="7.4950746219484068E-2"/>
              <c:y val="0.20794413425127892"/>
            </c:manualLayout>
          </c:layout>
          <c:overlay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99489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908938160972557"/>
          <c:y val="0.6395108340164104"/>
          <c:w val="0.70853095245939446"/>
          <c:h val="6.7169188062321181E-2"/>
        </c:manualLayout>
      </c:layout>
      <c:overlay val="0"/>
      <c:txPr>
        <a:bodyPr/>
        <a:lstStyle/>
        <a:p>
          <a:pPr>
            <a:defRPr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i="1"/>
            </a:pPr>
            <a:r>
              <a:rPr lang="ka-GE" sz="1200" i="1"/>
              <a:t>პროცესის მწარმოებლურობის  დამოკიდებულება წვენის სახეობაზე</a:t>
            </a:r>
          </a:p>
        </c:rich>
      </c:tx>
      <c:layout>
        <c:manualLayout>
          <c:xMode val="edge"/>
          <c:yMode val="edge"/>
          <c:x val="0.122560096535848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40522357185967E-2"/>
          <c:y val="0.13144640758725615"/>
          <c:w val="0.88249554077058201"/>
          <c:h val="0.78344706418627796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графики по ультрафильтрации овощных соков.xls1.xls]Лист2'!$B$1</c:f>
              <c:strCache>
                <c:ptCount val="1"/>
                <c:pt idx="0">
                  <c:v>W ( ბოლოკი), ლ/სთ.*მ2</c:v>
                </c:pt>
              </c:strCache>
            </c:strRef>
          </c:tx>
          <c:cat>
            <c:numRef>
              <c:f>'[Диаграмма в графики по ультрафильтрации овощных соков.xls1.xls]Лист2'!$A$2:$A$8</c:f>
              <c:numCache>
                <c:formatCode>General</c:formatCode>
                <c:ptCount val="7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</c:numCache>
            </c:numRef>
          </c:cat>
          <c:val>
            <c:numRef>
              <c:f>'[Диаграмма в графики по ультрафильтрации овощных соков.xls1.xls]Лист2'!$B$2:$B$8</c:f>
              <c:numCache>
                <c:formatCode>General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0.4</c:v>
                </c:pt>
                <c:pt idx="3">
                  <c:v>1.2</c:v>
                </c:pt>
                <c:pt idx="4">
                  <c:v>1.65</c:v>
                </c:pt>
                <c:pt idx="5">
                  <c:v>1.95</c:v>
                </c:pt>
                <c:pt idx="6">
                  <c:v>2.15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'[Диаграмма в графики по ультрафильтрации овощных соков.xls1.xls]Лист2'!$C$1</c:f>
              <c:strCache>
                <c:ptCount val="1"/>
                <c:pt idx="0">
                  <c:v>W ( თალგამი), ლ/სთ.*მ2</c:v>
                </c:pt>
              </c:strCache>
            </c:strRef>
          </c:tx>
          <c:cat>
            <c:numRef>
              <c:f>'[Диаграмма в графики по ультрафильтрации овощных соков.xls1.xls]Лист2'!$A$2:$A$8</c:f>
              <c:numCache>
                <c:formatCode>General</c:formatCode>
                <c:ptCount val="7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</c:numCache>
            </c:numRef>
          </c:cat>
          <c:val>
            <c:numRef>
              <c:f>'[Диаграмма в графики по ультрафильтрации овощных соков.xls1.xls]Лист2'!$C$2:$C$8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0.6</c:v>
                </c:pt>
                <c:pt idx="3">
                  <c:v>1.1000000000000001</c:v>
                </c:pt>
                <c:pt idx="4">
                  <c:v>1.5</c:v>
                </c:pt>
                <c:pt idx="5">
                  <c:v>1.8</c:v>
                </c:pt>
                <c:pt idx="6">
                  <c:v>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94016"/>
        <c:axId val="99895936"/>
      </c:lineChart>
      <c:catAx>
        <c:axId val="99894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P, </a:t>
                </a:r>
                <a:r>
                  <a:rPr lang="ka-GE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მპა</a:t>
                </a:r>
                <a:endParaRPr lang="ka-GE"/>
              </a:p>
            </c:rich>
          </c:tx>
          <c:layout>
            <c:manualLayout>
              <c:xMode val="edge"/>
              <c:yMode val="edge"/>
              <c:x val="0.80092751971894982"/>
              <c:y val="0.83971631205673758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89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8959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ლ/სთ.*მ2</a:t>
                </a:r>
                <a:endParaRPr lang="ka-GE" i="1"/>
              </a:p>
            </c:rich>
          </c:tx>
          <c:layout>
            <c:manualLayout>
              <c:xMode val="edge"/>
              <c:yMode val="edge"/>
              <c:x val="9.501502234701284E-2"/>
              <c:y val="0.14893617021276595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8940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971222125716477"/>
          <c:y val="0.72735811673995487"/>
          <c:w val="0.51224048305438419"/>
          <c:h val="0.104964539007092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1"/>
            </a:pPr>
            <a:r>
              <a:rPr lang="ka-GE" sz="1100" b="0" i="1">
                <a:solidFill>
                  <a:srgbClr val="FF0000"/>
                </a:solidFill>
              </a:rPr>
              <a:t>სთაფილოს წვენის </a:t>
            </a:r>
            <a:r>
              <a:rPr lang="ka-GE" sz="1100" b="0" i="1"/>
              <a:t>ტიტრული მჟავიანობის (</a:t>
            </a:r>
            <a:r>
              <a:rPr lang="en-US" sz="1100" b="0" i="1">
                <a:solidFill>
                  <a:srgbClr val="FF0000"/>
                </a:solidFill>
              </a:rPr>
              <a:t>CH+)</a:t>
            </a:r>
            <a:r>
              <a:rPr lang="ka-GE" sz="1100" b="0" i="1">
                <a:solidFill>
                  <a:srgbClr val="FF0000"/>
                </a:solidFill>
              </a:rPr>
              <a:t> </a:t>
            </a:r>
            <a:r>
              <a:rPr lang="ka-GE" sz="1100" b="0" i="1"/>
              <a:t>და მჟავების მასური წილი</a:t>
            </a:r>
            <a:r>
              <a:rPr lang="en-US" sz="1100" b="0" i="1"/>
              <a:t> </a:t>
            </a:r>
            <a:r>
              <a:rPr lang="ka-GE" sz="1100" b="0" i="1"/>
              <a:t>ს</a:t>
            </a:r>
            <a:r>
              <a:rPr lang="en-US" sz="1100" b="0" i="1"/>
              <a:t> </a:t>
            </a:r>
            <a:r>
              <a:rPr lang="en-US" sz="1100" b="0" i="1">
                <a:solidFill>
                  <a:srgbClr val="FF0000"/>
                </a:solidFill>
              </a:rPr>
              <a:t>(X)</a:t>
            </a:r>
            <a:r>
              <a:rPr lang="ka-GE" sz="1100" b="0" i="1"/>
              <a:t>  ცვლილება ულტრაფილტრაციულ პროცესში.       </a:t>
            </a:r>
            <a:endParaRPr lang="ru-RU" sz="1100" b="0" i="1"/>
          </a:p>
        </c:rich>
      </c:tx>
      <c:layout>
        <c:manualLayout>
          <c:xMode val="edge"/>
          <c:yMode val="edge"/>
          <c:x val="0.14624343261440145"/>
          <c:y val="1.38708260213419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6521606127905335E-2"/>
          <c:y val="0.12866076387754435"/>
          <c:w val="0.91153057172201302"/>
          <c:h val="0.78446756916231408"/>
        </c:manualLayout>
      </c:layout>
      <c:lineChart>
        <c:grouping val="standard"/>
        <c:varyColors val="0"/>
        <c:ser>
          <c:idx val="0"/>
          <c:order val="0"/>
          <c:tx>
            <c:strRef>
              <c:f>Sheet1!$D$38</c:f>
              <c:strCache>
                <c:ptCount val="1"/>
                <c:pt idx="0">
                  <c:v>CH+</c:v>
                </c:pt>
              </c:strCache>
            </c:strRef>
          </c:tx>
          <c:cat>
            <c:numRef>
              <c:f>Sheet1!$C$39:$C$51</c:f>
              <c:numCache>
                <c:formatCode>General</c:formatCode>
                <c:ptCount val="13"/>
                <c:pt idx="0">
                  <c:v>0.03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0.2</c:v>
                </c:pt>
                <c:pt idx="4">
                  <c:v>0.26</c:v>
                </c:pt>
                <c:pt idx="5">
                  <c:v>0.33</c:v>
                </c:pt>
                <c:pt idx="6">
                  <c:v>0.37</c:v>
                </c:pt>
                <c:pt idx="7">
                  <c:v>0.44</c:v>
                </c:pt>
                <c:pt idx="8">
                  <c:v>0.48</c:v>
                </c:pt>
                <c:pt idx="9">
                  <c:v>0.51</c:v>
                </c:pt>
                <c:pt idx="10">
                  <c:v>0.55000000000000004</c:v>
                </c:pt>
                <c:pt idx="11">
                  <c:v>0.59</c:v>
                </c:pt>
                <c:pt idx="12">
                  <c:v>0.64</c:v>
                </c:pt>
              </c:numCache>
            </c:numRef>
          </c:cat>
          <c:val>
            <c:numRef>
              <c:f>Sheet1!$D$39:$D$51</c:f>
              <c:numCache>
                <c:formatCode>General</c:formatCode>
                <c:ptCount val="13"/>
                <c:pt idx="0">
                  <c:v>1310</c:v>
                </c:pt>
                <c:pt idx="1">
                  <c:v>1690</c:v>
                </c:pt>
                <c:pt idx="2">
                  <c:v>1950</c:v>
                </c:pt>
                <c:pt idx="3">
                  <c:v>2295</c:v>
                </c:pt>
                <c:pt idx="4">
                  <c:v>2530</c:v>
                </c:pt>
                <c:pt idx="5">
                  <c:v>2790</c:v>
                </c:pt>
                <c:pt idx="6">
                  <c:v>3000</c:v>
                </c:pt>
                <c:pt idx="7">
                  <c:v>3300</c:v>
                </c:pt>
                <c:pt idx="8">
                  <c:v>3600</c:v>
                </c:pt>
                <c:pt idx="9">
                  <c:v>3920</c:v>
                </c:pt>
                <c:pt idx="10">
                  <c:v>4240</c:v>
                </c:pt>
                <c:pt idx="11">
                  <c:v>4560</c:v>
                </c:pt>
                <c:pt idx="12">
                  <c:v>4950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Sheet1!$E$38</c:f>
              <c:strCache>
                <c:ptCount val="1"/>
                <c:pt idx="0">
                  <c:v>X</c:v>
                </c:pt>
              </c:strCache>
            </c:strRef>
          </c:tx>
          <c:cat>
            <c:numRef>
              <c:f>Sheet1!$C$39:$C$51</c:f>
              <c:numCache>
                <c:formatCode>General</c:formatCode>
                <c:ptCount val="13"/>
                <c:pt idx="0">
                  <c:v>0.03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0.2</c:v>
                </c:pt>
                <c:pt idx="4">
                  <c:v>0.26</c:v>
                </c:pt>
                <c:pt idx="5">
                  <c:v>0.33</c:v>
                </c:pt>
                <c:pt idx="6">
                  <c:v>0.37</c:v>
                </c:pt>
                <c:pt idx="7">
                  <c:v>0.44</c:v>
                </c:pt>
                <c:pt idx="8">
                  <c:v>0.48</c:v>
                </c:pt>
                <c:pt idx="9">
                  <c:v>0.51</c:v>
                </c:pt>
                <c:pt idx="10">
                  <c:v>0.55000000000000004</c:v>
                </c:pt>
                <c:pt idx="11">
                  <c:v>0.59</c:v>
                </c:pt>
                <c:pt idx="12">
                  <c:v>0.64</c:v>
                </c:pt>
              </c:numCache>
            </c:numRef>
          </c:cat>
          <c:val>
            <c:numRef>
              <c:f>Sheet1!$E$39:$E$51</c:f>
              <c:numCache>
                <c:formatCode>General</c:formatCode>
                <c:ptCount val="13"/>
                <c:pt idx="0">
                  <c:v>95.2</c:v>
                </c:pt>
                <c:pt idx="1">
                  <c:v>107.81</c:v>
                </c:pt>
                <c:pt idx="2">
                  <c:v>125.46</c:v>
                </c:pt>
                <c:pt idx="3">
                  <c:v>143.25</c:v>
                </c:pt>
                <c:pt idx="4">
                  <c:v>159.1</c:v>
                </c:pt>
                <c:pt idx="5">
                  <c:v>174.5</c:v>
                </c:pt>
                <c:pt idx="6">
                  <c:v>187.6</c:v>
                </c:pt>
                <c:pt idx="7">
                  <c:v>203.6</c:v>
                </c:pt>
                <c:pt idx="8">
                  <c:v>220.45</c:v>
                </c:pt>
                <c:pt idx="9">
                  <c:v>236.75</c:v>
                </c:pt>
                <c:pt idx="10">
                  <c:v>254.3</c:v>
                </c:pt>
                <c:pt idx="11">
                  <c:v>272.8</c:v>
                </c:pt>
                <c:pt idx="12">
                  <c:v>289.64999999999998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57984"/>
        <c:axId val="104859904"/>
      </c:lineChart>
      <c:catAx>
        <c:axId val="104857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, </a:t>
                </a:r>
                <a:r>
                  <a:rPr lang="ka-GE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სთ.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7231788200387994"/>
              <c:y val="0.77388806079572126"/>
            </c:manualLayout>
          </c:layout>
          <c:overlay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crossAx val="104859904"/>
        <c:crosses val="autoZero"/>
        <c:auto val="1"/>
        <c:lblAlgn val="ctr"/>
        <c:lblOffset val="100"/>
        <c:noMultiLvlLbl val="0"/>
      </c:catAx>
      <c:valAx>
        <c:axId val="10485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4857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99072463768117"/>
          <c:y val="0.59334041983276919"/>
          <c:w val="0.29806376811594204"/>
          <c:h val="9.0735407713544505E-2"/>
        </c:manualLayout>
      </c:layout>
      <c:overlay val="0"/>
      <c:spPr>
        <a:solidFill>
          <a:sysClr val="window" lastClr="FFFFFF"/>
        </a:solidFill>
        <a:ln w="25400" cap="flat" cmpd="sng" algn="ctr">
          <a:solidFill>
            <a:srgbClr val="00ADDC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200" b="0" i="1">
                <a:solidFill>
                  <a:schemeClr val="accent4">
                    <a:lumMod val="60000"/>
                    <a:lumOff val="40000"/>
                  </a:schemeClr>
                </a:solidFill>
              </a:rPr>
              <a:t>ტიტრული მჟავების მასური წილი</a:t>
            </a:r>
            <a:r>
              <a:rPr lang="ka-GE" sz="1200" b="0" i="1"/>
              <a:t>ს </a:t>
            </a:r>
            <a:r>
              <a:rPr lang="ka-GE" sz="1200" b="0" i="1" baseline="0"/>
              <a:t> დამოკიდებულება პროცესის ხანგრძლივობაზე</a:t>
            </a:r>
            <a:endParaRPr lang="ru-RU" sz="1200" b="0" i="1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7884471758103441E-2"/>
          <c:y val="0.14211335760228641"/>
          <c:w val="0.91261964129483841"/>
          <c:h val="0.75690923998825865"/>
        </c:manualLayout>
      </c:layout>
      <c:lineChart>
        <c:grouping val="standard"/>
        <c:varyColors val="0"/>
        <c:ser>
          <c:idx val="0"/>
          <c:order val="0"/>
          <c:tx>
            <c:strRef>
              <c:f>'საბოლოო გრაფიკები'!$D$94</c:f>
              <c:strCache>
                <c:ptCount val="1"/>
                <c:pt idx="0">
                  <c:v> წითელი  ჭარხალი</c:v>
                </c:pt>
              </c:strCache>
            </c:strRef>
          </c:tx>
          <c:cat>
            <c:numRef>
              <c:f>'საბოლოო გრაფიკები'!$C$95:$C$114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23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  <c:pt idx="12">
                  <c:v>44</c:v>
                </c:pt>
                <c:pt idx="13">
                  <c:v>49</c:v>
                </c:pt>
                <c:pt idx="14">
                  <c:v>58</c:v>
                </c:pt>
                <c:pt idx="15">
                  <c:v>78</c:v>
                </c:pt>
                <c:pt idx="16">
                  <c:v>95</c:v>
                </c:pt>
                <c:pt idx="17">
                  <c:v>114</c:v>
                </c:pt>
                <c:pt idx="18">
                  <c:v>139</c:v>
                </c:pt>
                <c:pt idx="19">
                  <c:v>157</c:v>
                </c:pt>
              </c:numCache>
            </c:numRef>
          </c:cat>
          <c:val>
            <c:numRef>
              <c:f>'საბოლოო გრაფიკები'!$D$95:$D$114</c:f>
              <c:numCache>
                <c:formatCode>#,##0</c:formatCode>
                <c:ptCount val="20"/>
                <c:pt idx="0">
                  <c:v>30.15</c:v>
                </c:pt>
                <c:pt idx="1">
                  <c:v>23.45</c:v>
                </c:pt>
                <c:pt idx="2">
                  <c:v>23.45</c:v>
                </c:pt>
                <c:pt idx="3">
                  <c:v>23.45</c:v>
                </c:pt>
                <c:pt idx="4">
                  <c:v>23.45</c:v>
                </c:pt>
                <c:pt idx="5">
                  <c:v>23.45</c:v>
                </c:pt>
                <c:pt idx="6">
                  <c:v>23.45</c:v>
                </c:pt>
                <c:pt idx="7">
                  <c:v>23.45</c:v>
                </c:pt>
                <c:pt idx="8">
                  <c:v>23.45</c:v>
                </c:pt>
                <c:pt idx="9">
                  <c:v>23.45</c:v>
                </c:pt>
                <c:pt idx="10">
                  <c:v>23.45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 formatCode="General">
                  <c:v>35</c:v>
                </c:pt>
                <c:pt idx="18">
                  <c:v>35.5</c:v>
                </c:pt>
                <c:pt idx="19" formatCode="General">
                  <c:v>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'საბოლოო გრაფიკები'!$E$94</c:f>
              <c:strCache>
                <c:ptCount val="1"/>
                <c:pt idx="0">
                  <c:v>საკვები  ჭარხალი</c:v>
                </c:pt>
              </c:strCache>
            </c:strRef>
          </c:tx>
          <c:cat>
            <c:numRef>
              <c:f>'საბოლოო გრაფიკები'!$C$95:$C$114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23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  <c:pt idx="12">
                  <c:v>44</c:v>
                </c:pt>
                <c:pt idx="13">
                  <c:v>49</c:v>
                </c:pt>
                <c:pt idx="14">
                  <c:v>58</c:v>
                </c:pt>
                <c:pt idx="15">
                  <c:v>78</c:v>
                </c:pt>
                <c:pt idx="16">
                  <c:v>95</c:v>
                </c:pt>
                <c:pt idx="17">
                  <c:v>114</c:v>
                </c:pt>
                <c:pt idx="18">
                  <c:v>139</c:v>
                </c:pt>
                <c:pt idx="19">
                  <c:v>157</c:v>
                </c:pt>
              </c:numCache>
            </c:numRef>
          </c:cat>
          <c:val>
            <c:numRef>
              <c:f>'საბოლოო გრაფიკები'!$E$95:$E$114</c:f>
              <c:numCache>
                <c:formatCode>General</c:formatCode>
                <c:ptCount val="20"/>
                <c:pt idx="0">
                  <c:v>21.44</c:v>
                </c:pt>
                <c:pt idx="1">
                  <c:v>23</c:v>
                </c:pt>
                <c:pt idx="2">
                  <c:v>24.5</c:v>
                </c:pt>
                <c:pt idx="3">
                  <c:v>25.3</c:v>
                </c:pt>
                <c:pt idx="4">
                  <c:v>25.6</c:v>
                </c:pt>
                <c:pt idx="5">
                  <c:v>25.8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 formatCode="#,##0">
                  <c:v>26</c:v>
                </c:pt>
                <c:pt idx="11" formatCode="#,##0">
                  <c:v>26</c:v>
                </c:pt>
                <c:pt idx="12" formatCode="#,##0">
                  <c:v>26</c:v>
                </c:pt>
                <c:pt idx="13">
                  <c:v>26</c:v>
                </c:pt>
                <c:pt idx="14">
                  <c:v>26.13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01632"/>
        <c:axId val="105088128"/>
      </c:lineChart>
      <c:catAx>
        <c:axId val="10490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b="0" i="1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,</a:t>
                </a:r>
                <a:r>
                  <a:rPr lang="ka-GE" b="0" i="1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 სთ.</a:t>
                </a:r>
                <a:endParaRPr lang="ru-RU" b="0" i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4499635106587312"/>
              <c:y val="0.80327830460454563"/>
            </c:manualLayout>
          </c:layout>
          <c:overlay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105088128"/>
        <c:crosses val="autoZero"/>
        <c:auto val="1"/>
        <c:lblAlgn val="ctr"/>
        <c:lblOffset val="100"/>
        <c:noMultiLvlLbl val="0"/>
      </c:catAx>
      <c:valAx>
        <c:axId val="1050881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X, </a:t>
                </a:r>
                <a:r>
                  <a:rPr lang="ka-GE" b="0" i="1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გ/დმ</a:t>
                </a:r>
                <a:r>
                  <a:rPr lang="ka-GE" sz="800" b="0" i="1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3</a:t>
                </a:r>
                <a:endParaRPr lang="ru-RU" sz="800" b="0" i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8048780487804878E-2"/>
              <c:y val="0.18731066770314023"/>
            </c:manualLayout>
          </c:layout>
          <c:overlay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#,##0" sourceLinked="1"/>
        <c:majorTickMark val="out"/>
        <c:minorTickMark val="none"/>
        <c:tickLblPos val="nextTo"/>
        <c:crossAx val="104901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534408808655042"/>
          <c:y val="0.54027729838064753"/>
          <c:w val="0.25492691462347705"/>
          <c:h val="0.12223344979911452"/>
        </c:manualLayout>
      </c:layout>
      <c:overlay val="0"/>
      <c:spPr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c:spPr>
      <c:txPr>
        <a:bodyPr/>
        <a:lstStyle/>
        <a:p>
          <a:pPr>
            <a:defRPr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200" b="0" i="1">
                <a:solidFill>
                  <a:srgbClr val="00B0F0"/>
                </a:solidFill>
              </a:rPr>
              <a:t>ტიტრული მჟავიანობის </a:t>
            </a:r>
            <a:r>
              <a:rPr lang="ka-GE" sz="1200" b="0" i="1"/>
              <a:t>ცვლილება</a:t>
            </a:r>
            <a:r>
              <a:rPr lang="ka-GE" sz="1200" b="0" i="1" baseline="0"/>
              <a:t> ულტრაფილტრაციული პროცესის მსვლელობაში</a:t>
            </a:r>
            <a:endParaRPr lang="ru-RU" sz="1200" b="0" i="1"/>
          </a:p>
        </c:rich>
      </c:tx>
      <c:layout>
        <c:manualLayout>
          <c:xMode val="edge"/>
          <c:yMode val="edge"/>
          <c:x val="0.14439391478441646"/>
          <c:y val="1.95599022004889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3330425174621646E-2"/>
          <c:y val="0.17374044625839874"/>
          <c:w val="0.92558391696766551"/>
          <c:h val="0.71353978576991439"/>
        </c:manualLayout>
      </c:layout>
      <c:lineChart>
        <c:grouping val="standard"/>
        <c:varyColors val="0"/>
        <c:ser>
          <c:idx val="0"/>
          <c:order val="0"/>
          <c:tx>
            <c:strRef>
              <c:f>'საბოლოო გრაფიკები'!$D$71</c:f>
              <c:strCache>
                <c:ptCount val="1"/>
                <c:pt idx="0">
                  <c:v> წითელი  ჭარხალი</c:v>
                </c:pt>
              </c:strCache>
            </c:strRef>
          </c:tx>
          <c:cat>
            <c:numRef>
              <c:f>'საბოლოო გრაფიკები'!$C$72:$C$91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23</c:v>
                </c:pt>
                <c:pt idx="8">
                  <c:v>25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44</c:v>
                </c:pt>
                <c:pt idx="13">
                  <c:v>49</c:v>
                </c:pt>
                <c:pt idx="14">
                  <c:v>58</c:v>
                </c:pt>
                <c:pt idx="15">
                  <c:v>78</c:v>
                </c:pt>
                <c:pt idx="16">
                  <c:v>95</c:v>
                </c:pt>
                <c:pt idx="17">
                  <c:v>114</c:v>
                </c:pt>
                <c:pt idx="18">
                  <c:v>139</c:v>
                </c:pt>
                <c:pt idx="19">
                  <c:v>157</c:v>
                </c:pt>
              </c:numCache>
            </c:numRef>
          </c:cat>
          <c:val>
            <c:numRef>
              <c:f>'საბოლოო გრაფიკები'!$D$72:$D$91</c:f>
              <c:numCache>
                <c:formatCode>General</c:formatCode>
                <c:ptCount val="20"/>
                <c:pt idx="0">
                  <c:v>45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37</c:v>
                </c:pt>
                <c:pt idx="14">
                  <c:v>40</c:v>
                </c:pt>
                <c:pt idx="15">
                  <c:v>43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'საბოლოო გრაფიკები'!$E$71</c:f>
              <c:strCache>
                <c:ptCount val="1"/>
                <c:pt idx="0">
                  <c:v>საკვები  ჭარხალი</c:v>
                </c:pt>
              </c:strCache>
            </c:strRef>
          </c:tx>
          <c:cat>
            <c:numRef>
              <c:f>'საბოლოო გრაფიკები'!$C$72:$C$91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23</c:v>
                </c:pt>
                <c:pt idx="8">
                  <c:v>25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44</c:v>
                </c:pt>
                <c:pt idx="13">
                  <c:v>49</c:v>
                </c:pt>
                <c:pt idx="14">
                  <c:v>58</c:v>
                </c:pt>
                <c:pt idx="15">
                  <c:v>78</c:v>
                </c:pt>
                <c:pt idx="16">
                  <c:v>95</c:v>
                </c:pt>
                <c:pt idx="17">
                  <c:v>114</c:v>
                </c:pt>
                <c:pt idx="18">
                  <c:v>139</c:v>
                </c:pt>
                <c:pt idx="19">
                  <c:v>157</c:v>
                </c:pt>
              </c:numCache>
            </c:numRef>
          </c:cat>
          <c:val>
            <c:numRef>
              <c:f>'საბოლოო გრაფიკები'!$E$72:$E$91</c:f>
              <c:numCache>
                <c:formatCode>General</c:formatCode>
                <c:ptCount val="20"/>
                <c:pt idx="0">
                  <c:v>320</c:v>
                </c:pt>
                <c:pt idx="1">
                  <c:v>340</c:v>
                </c:pt>
                <c:pt idx="2">
                  <c:v>360</c:v>
                </c:pt>
                <c:pt idx="3">
                  <c:v>360</c:v>
                </c:pt>
                <c:pt idx="4">
                  <c:v>360</c:v>
                </c:pt>
                <c:pt idx="5">
                  <c:v>360</c:v>
                </c:pt>
                <c:pt idx="6">
                  <c:v>361</c:v>
                </c:pt>
                <c:pt idx="7">
                  <c:v>362</c:v>
                </c:pt>
                <c:pt idx="8" formatCode="#,##0">
                  <c:v>362.5</c:v>
                </c:pt>
                <c:pt idx="9">
                  <c:v>363</c:v>
                </c:pt>
                <c:pt idx="10">
                  <c:v>365</c:v>
                </c:pt>
                <c:pt idx="11">
                  <c:v>368</c:v>
                </c:pt>
                <c:pt idx="12">
                  <c:v>375</c:v>
                </c:pt>
                <c:pt idx="13">
                  <c:v>381</c:v>
                </c:pt>
                <c:pt idx="14">
                  <c:v>385</c:v>
                </c:pt>
                <c:pt idx="15">
                  <c:v>390</c:v>
                </c:pt>
                <c:pt idx="16">
                  <c:v>390</c:v>
                </c:pt>
                <c:pt idx="17">
                  <c:v>390</c:v>
                </c:pt>
                <c:pt idx="18">
                  <c:v>390</c:v>
                </c:pt>
                <c:pt idx="19">
                  <c:v>390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72320"/>
        <c:axId val="106074496"/>
      </c:lineChart>
      <c:catAx>
        <c:axId val="10607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,სთ.</a:t>
                </a:r>
                <a:endParaRPr lang="ru-RU" b="0" i="1"/>
              </a:p>
            </c:rich>
          </c:tx>
          <c:layout>
            <c:manualLayout>
              <c:xMode val="edge"/>
              <c:yMode val="edge"/>
              <c:x val="0.83695557879885851"/>
              <c:y val="0.78754686226568871"/>
            </c:manualLayout>
          </c:layout>
          <c:overlay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106074496"/>
        <c:crosses val="autoZero"/>
        <c:auto val="1"/>
        <c:lblAlgn val="ctr"/>
        <c:lblOffset val="100"/>
        <c:noMultiLvlLbl val="0"/>
      </c:catAx>
      <c:valAx>
        <c:axId val="1060744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 (H+), 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მმოლ </a:t>
                </a: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H+/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ლ</a:t>
                </a:r>
                <a:endParaRPr lang="ru-RU" b="0" i="1"/>
              </a:p>
            </c:rich>
          </c:tx>
          <c:layout>
            <c:manualLayout>
              <c:xMode val="edge"/>
              <c:yMode val="edge"/>
              <c:x val="7.1428559254770554E-2"/>
              <c:y val="0.1960276970268692"/>
            </c:manualLayout>
          </c:layout>
          <c:overlay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10607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09124516970981"/>
          <c:y val="0.58851869677659463"/>
          <c:w val="0.47745671379883542"/>
          <c:h val="8.5300168774746735E-2"/>
        </c:manualLayout>
      </c:layout>
      <c:overlay val="0"/>
      <c:spPr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c:spPr>
      <c:txPr>
        <a:bodyPr/>
        <a:lstStyle/>
        <a:p>
          <a:pPr>
            <a:defRPr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sz="1000" b="0"/>
              <a:t>ციტრუსოვანთა ნაყოფებიდან მიღებული პექტინური იზოლატების დაკონცენტრირება  ულტრაფილტრაციით</a:t>
            </a:r>
          </a:p>
        </c:rich>
      </c:tx>
      <c:layout>
        <c:manualLayout>
          <c:xMode val="edge"/>
          <c:yMode val="edge"/>
          <c:x val="0.13296416876429509"/>
          <c:y val="1.396649949603305E-2"/>
        </c:manualLayout>
      </c:layout>
      <c:overlay val="0"/>
      <c:spPr>
        <a:noFill/>
        <a:ln w="38100">
          <a:solidFill>
            <a:srgbClr val="92D05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7.3612732114659851E-2"/>
          <c:y val="0.16014926905086585"/>
          <c:w val="0.89323177319520575"/>
          <c:h val="0.756984272684991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ფორთოხალი,2016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3.6</c:v>
                </c:pt>
                <c:pt idx="1">
                  <c:v>3.6</c:v>
                </c:pt>
                <c:pt idx="2">
                  <c:v>3.42</c:v>
                </c:pt>
                <c:pt idx="3">
                  <c:v>3.15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ლიმონი,2016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Лист1!$C$2:$C$11</c:f>
              <c:numCache>
                <c:formatCode>General</c:formatCode>
                <c:ptCount val="10"/>
                <c:pt idx="0">
                  <c:v>4.5</c:v>
                </c:pt>
                <c:pt idx="1">
                  <c:v>4.05</c:v>
                </c:pt>
                <c:pt idx="2">
                  <c:v>3.6</c:v>
                </c:pt>
                <c:pt idx="3">
                  <c:v>3.15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ფორთოხალი,2016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Лист1!$D$2:$D$11</c:f>
              <c:numCache>
                <c:formatCode>General</c:formatCode>
                <c:ptCount val="10"/>
                <c:pt idx="0">
                  <c:v>2.7</c:v>
                </c:pt>
                <c:pt idx="1">
                  <c:v>2.6</c:v>
                </c:pt>
                <c:pt idx="2">
                  <c:v>2.4300000000000002</c:v>
                </c:pt>
                <c:pt idx="3">
                  <c:v>2.25</c:v>
                </c:pt>
                <c:pt idx="4">
                  <c:v>2.15</c:v>
                </c:pt>
                <c:pt idx="5">
                  <c:v>2.0699999999999998</c:v>
                </c:pt>
                <c:pt idx="6">
                  <c:v>1.98</c:v>
                </c:pt>
                <c:pt idx="7">
                  <c:v>1.98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ლიმონი, 2017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Лист1!$E$2:$E$11</c:f>
              <c:numCache>
                <c:formatCode>General</c:formatCode>
                <c:ptCount val="10"/>
                <c:pt idx="0">
                  <c:v>2.25</c:v>
                </c:pt>
                <c:pt idx="1">
                  <c:v>2.25</c:v>
                </c:pt>
                <c:pt idx="2">
                  <c:v>2.0699999999999998</c:v>
                </c:pt>
                <c:pt idx="3">
                  <c:v>1.8</c:v>
                </c:pt>
                <c:pt idx="4">
                  <c:v>1.53</c:v>
                </c:pt>
                <c:pt idx="5">
                  <c:v>1.35</c:v>
                </c:pt>
                <c:pt idx="6">
                  <c:v>1.35</c:v>
                </c:pt>
                <c:pt idx="7">
                  <c:v>1.35</c:v>
                </c:pt>
                <c:pt idx="8">
                  <c:v>1.35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მანდარინი, 2017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Лист1!$F$2:$F$11</c:f>
              <c:numCache>
                <c:formatCode>General</c:formatCode>
                <c:ptCount val="10"/>
                <c:pt idx="0">
                  <c:v>2.0699999999999998</c:v>
                </c:pt>
                <c:pt idx="1">
                  <c:v>2.0699999999999998</c:v>
                </c:pt>
                <c:pt idx="2">
                  <c:v>1.9</c:v>
                </c:pt>
                <c:pt idx="3">
                  <c:v>1.75</c:v>
                </c:pt>
                <c:pt idx="4">
                  <c:v>1.62</c:v>
                </c:pt>
                <c:pt idx="5">
                  <c:v>1.62</c:v>
                </c:pt>
                <c:pt idx="6">
                  <c:v>1.62</c:v>
                </c:pt>
                <c:pt idx="7">
                  <c:v>1.62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მანდარინი, 2017</c:v>
                </c:pt>
              </c:strCache>
            </c:strRef>
          </c:tx>
          <c:spPr>
            <a:ln w="38100">
              <a:solidFill>
                <a:srgbClr val="92D05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92D050"/>
              </a:solidFill>
              <a:ln w="38100">
                <a:solidFill>
                  <a:srgbClr val="92D050"/>
                </a:solidFill>
                <a:prstDash val="solid"/>
              </a:ln>
            </c:spPr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Лист1!$G$2:$G$11</c:f>
              <c:numCache>
                <c:formatCode>General</c:formatCode>
                <c:ptCount val="10"/>
                <c:pt idx="0">
                  <c:v>2.16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1.71</c:v>
                </c:pt>
                <c:pt idx="5">
                  <c:v>1.53</c:v>
                </c:pt>
                <c:pt idx="6">
                  <c:v>1.35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597184"/>
        <c:axId val="107599744"/>
      </c:scatterChart>
      <c:valAx>
        <c:axId val="10759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i="1" dirty="0" smtClean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sz="1000" i="1" dirty="0" smtClean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,წთ</a:t>
                </a:r>
                <a:r>
                  <a:rPr lang="ka-GE" sz="1000" i="1" dirty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ka-GE" sz="1000" i="1" dirty="0"/>
              </a:p>
            </c:rich>
          </c:tx>
          <c:layout>
            <c:manualLayout>
              <c:xMode val="edge"/>
              <c:yMode val="edge"/>
              <c:x val="0.85195791132036625"/>
              <c:y val="0.8379899998533703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599744"/>
        <c:crosses val="autoZero"/>
        <c:crossBetween val="midCat"/>
      </c:valAx>
      <c:valAx>
        <c:axId val="1075997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00" b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000" b="0" i="1" u="none" strike="noStrike" baseline="0" dirty="0" smtClean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000" b="0" i="1" u="none" strike="noStrike" baseline="0" dirty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sz="1000" b="0" i="1" u="none" strike="noStrike" baseline="0" dirty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ლ/სთ*მ2</a:t>
                </a:r>
                <a:endParaRPr lang="ka-GE" sz="1000" b="0" i="1" u="none" strike="noStrike" baseline="0" dirty="0">
                  <a:solidFill>
                    <a:srgbClr val="000000"/>
                  </a:solidFill>
                  <a:cs typeface="Arial Cyr"/>
                </a:endParaRPr>
              </a:p>
            </c:rich>
          </c:tx>
          <c:layout>
            <c:manualLayout>
              <c:xMode val="edge"/>
              <c:yMode val="edge"/>
              <c:x val="8.8421728714466893E-2"/>
              <c:y val="0.16573586122963679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597184"/>
        <c:crosses val="autoZero"/>
        <c:crossBetween val="midCat"/>
        <c:majorUnit val="1"/>
      </c:valAx>
      <c:spPr>
        <a:gradFill rotWithShape="1">
          <a:gsLst>
            <a:gs pos="0">
              <a:sysClr val="windowText" lastClr="000000">
                <a:shade val="51000"/>
                <a:satMod val="130000"/>
              </a:sysClr>
            </a:gs>
            <a:gs pos="80000">
              <a:sysClr val="windowText" lastClr="000000">
                <a:shade val="93000"/>
                <a:satMod val="130000"/>
              </a:sysClr>
            </a:gs>
            <a:gs pos="100000">
              <a:sysClr val="windowText" lastClr="000000"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ayout>
        <c:manualLayout>
          <c:xMode val="edge"/>
          <c:yMode val="edge"/>
          <c:x val="0.67278675803706611"/>
          <c:y val="0.17318459375080983"/>
          <c:w val="0.31613415947302431"/>
          <c:h val="0.3184361885095535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1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75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b="0"/>
              <a:t>პექტინის შემცველობის დამოკიდებულება ნაყოფების მოკრეფის დროზე</a:t>
            </a:r>
          </a:p>
        </c:rich>
      </c:tx>
      <c:layout>
        <c:manualLayout>
          <c:xMode val="edge"/>
          <c:yMode val="edge"/>
          <c:x val="6.968351693857293E-3"/>
          <c:y val="2.8011204481792717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6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10928622321282E-2"/>
          <c:y val="0.11577993927229682"/>
          <c:w val="0.90156177113591662"/>
          <c:h val="0.805321981811097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Лист1!$H$36</c:f>
              <c:strCache>
                <c:ptCount val="1"/>
                <c:pt idx="0">
                  <c:v>ფორთოხალი, 2016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Лист1!$I$36</c:f>
              <c:numCache>
                <c:formatCode>General</c:formatCode>
                <c:ptCount val="1"/>
                <c:pt idx="0">
                  <c:v>0.19500000000000001</c:v>
                </c:pt>
              </c:numCache>
            </c:numRef>
          </c:val>
        </c:ser>
        <c:ser>
          <c:idx val="1"/>
          <c:order val="1"/>
          <c:tx>
            <c:strRef>
              <c:f>Лист1!$H$37</c:f>
              <c:strCache>
                <c:ptCount val="1"/>
                <c:pt idx="0">
                  <c:v>ლიმონი, 2016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Лист1!$I$37</c:f>
              <c:numCache>
                <c:formatCode>General</c:formatCode>
                <c:ptCount val="1"/>
                <c:pt idx="0">
                  <c:v>0.128</c:v>
                </c:pt>
              </c:numCache>
            </c:numRef>
          </c:val>
        </c:ser>
        <c:ser>
          <c:idx val="2"/>
          <c:order val="2"/>
          <c:tx>
            <c:strRef>
              <c:f>Лист1!$H$38</c:f>
              <c:strCache>
                <c:ptCount val="1"/>
                <c:pt idx="0">
                  <c:v>მანდარინი, 2016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Лист1!$I$38</c:f>
              <c:numCache>
                <c:formatCode>General</c:formatCode>
                <c:ptCount val="1"/>
                <c:pt idx="0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Лист1!$H$39</c:f>
              <c:strCache>
                <c:ptCount val="1"/>
                <c:pt idx="0">
                  <c:v>ლიმონი, 2017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Лист1!$I$39</c:f>
              <c:numCache>
                <c:formatCode>General</c:formatCode>
                <c:ptCount val="1"/>
                <c:pt idx="0">
                  <c:v>0.14099999999999999</c:v>
                </c:pt>
              </c:numCache>
            </c:numRef>
          </c:val>
        </c:ser>
        <c:ser>
          <c:idx val="4"/>
          <c:order val="4"/>
          <c:tx>
            <c:strRef>
              <c:f>Лист1!$H$40</c:f>
              <c:strCache>
                <c:ptCount val="1"/>
                <c:pt idx="0">
                  <c:v>ფორთოხალი, 2017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Лист1!$I$40</c:f>
              <c:numCache>
                <c:formatCode>General</c:formatCode>
                <c:ptCount val="1"/>
                <c:pt idx="0">
                  <c:v>0.20200000000000001</c:v>
                </c:pt>
              </c:numCache>
            </c:numRef>
          </c:val>
        </c:ser>
        <c:ser>
          <c:idx val="5"/>
          <c:order val="5"/>
          <c:tx>
            <c:strRef>
              <c:f>Лист1!$H$41</c:f>
              <c:strCache>
                <c:ptCount val="1"/>
                <c:pt idx="0">
                  <c:v>მანდარინი, 2017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Лист1!$I$41</c:f>
              <c:numCache>
                <c:formatCode>General</c:formatCode>
                <c:ptCount val="1"/>
                <c:pt idx="0">
                  <c:v>0.23200000000000001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304448"/>
        <c:axId val="109642496"/>
        <c:axId val="0"/>
      </c:bar3DChart>
      <c:catAx>
        <c:axId val="10930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ნაყოფის მოკრეფის დრო</a:t>
                </a:r>
                <a:endParaRPr lang="ka-GE" i="1"/>
              </a:p>
            </c:rich>
          </c:tx>
          <c:layout>
            <c:manualLayout>
              <c:xMode val="edge"/>
              <c:yMode val="edge"/>
              <c:x val="0.57620890196150076"/>
              <c:y val="0.90289684377688084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64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6424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პექტინის შემცველობა, %</a:t>
                </a:r>
                <a:endParaRPr lang="ka-GE" i="1"/>
              </a:p>
            </c:rich>
          </c:tx>
          <c:layout>
            <c:manualLayout>
              <c:xMode val="edge"/>
              <c:yMode val="edge"/>
              <c:x val="0.18102855472532292"/>
              <c:y val="0.19327789908614365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304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48793320788502"/>
          <c:y val="1.6807016769962577E-2"/>
          <c:w val="0.19996126934249228"/>
          <c:h val="0.47094767248083547"/>
        </c:manualLayout>
      </c:layout>
      <c:overlay val="0"/>
      <c:spPr>
        <a:solidFill>
          <a:sysClr val="window" lastClr="FFFFFF"/>
        </a:solidFill>
        <a:ln w="25400" cap="flat" cmpd="sng" algn="ctr">
          <a:solidFill>
            <a:srgbClr val="738AC8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000" b="0" i="1" dirty="0"/>
              <a:t>წვენის ულტრაფილტრაციული პროცესის </a:t>
            </a:r>
            <a:r>
              <a:rPr lang="ka-GE" sz="1000" b="0" i="1" dirty="0">
                <a:solidFill>
                  <a:srgbClr val="FF0000"/>
                </a:solidFill>
              </a:rPr>
              <a:t>( </a:t>
            </a:r>
            <a:r>
              <a:rPr lang="en-US" sz="1000" b="0" i="1" dirty="0">
                <a:solidFill>
                  <a:srgbClr val="FF0000"/>
                </a:solidFill>
              </a:rPr>
              <a:t>W) </a:t>
            </a:r>
            <a:r>
              <a:rPr lang="ka-GE" sz="1000" b="0" i="1" dirty="0"/>
              <a:t>მწარმოებლურობის დამოკიდებულება მემბრანის </a:t>
            </a:r>
            <a:r>
              <a:rPr lang="en-US" sz="1000" b="0" i="1" dirty="0"/>
              <a:t>YAM) </a:t>
            </a:r>
            <a:r>
              <a:rPr lang="ka-GE" sz="1000" b="0" i="1" dirty="0">
                <a:solidFill>
                  <a:srgbClr val="FF0000"/>
                </a:solidFill>
              </a:rPr>
              <a:t>ფორიანობაზე</a:t>
            </a:r>
          </a:p>
        </c:rich>
      </c:tx>
      <c:layout>
        <c:manualLayout>
          <c:xMode val="edge"/>
          <c:yMode val="edge"/>
          <c:x val="0.16949435127133156"/>
          <c:y val="3.1513647098071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907761529808777E-2"/>
          <c:y val="0.22349428355353887"/>
          <c:w val="0.6804989376327959"/>
          <c:h val="0.685876773877841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Лист3!$O$50</c:f>
              <c:strCache>
                <c:ptCount val="1"/>
                <c:pt idx="0">
                  <c:v>YAM-500, მანდარინის წვენი</c:v>
                </c:pt>
              </c:strCache>
            </c:strRef>
          </c:tx>
          <c:xVal>
            <c:numRef>
              <c:f>Лист3!$N$51:$N$57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Лист3!$O$51:$O$57</c:f>
              <c:numCache>
                <c:formatCode>General</c:formatCode>
                <c:ptCount val="7"/>
                <c:pt idx="0">
                  <c:v>28</c:v>
                </c:pt>
                <c:pt idx="1">
                  <c:v>24</c:v>
                </c:pt>
                <c:pt idx="2">
                  <c:v>21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Лист3!$P$50</c:f>
              <c:strCache>
                <c:ptCount val="1"/>
                <c:pt idx="0">
                  <c:v>YAM-300,მანდარინის წვენი</c:v>
                </c:pt>
              </c:strCache>
            </c:strRef>
          </c:tx>
          <c:xVal>
            <c:numRef>
              <c:f>Лист3!$N$51:$N$57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Лист3!$P$51:$P$57</c:f>
              <c:numCache>
                <c:formatCode>General</c:formatCode>
                <c:ptCount val="7"/>
                <c:pt idx="0">
                  <c:v>26</c:v>
                </c:pt>
                <c:pt idx="1">
                  <c:v>22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17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Лист3!$Q$50</c:f>
              <c:strCache>
                <c:ptCount val="1"/>
                <c:pt idx="0">
                  <c:v>YAM-500,ფორთოხლის წვენი</c:v>
                </c:pt>
              </c:strCache>
            </c:strRef>
          </c:tx>
          <c:xVal>
            <c:numRef>
              <c:f>Лист3!$N$51:$N$57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Лист3!$Q$51:$Q$57</c:f>
              <c:numCache>
                <c:formatCode>General</c:formatCode>
                <c:ptCount val="7"/>
                <c:pt idx="0">
                  <c:v>35</c:v>
                </c:pt>
                <c:pt idx="1">
                  <c:v>29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Лист3!$R$50</c:f>
              <c:strCache>
                <c:ptCount val="1"/>
                <c:pt idx="0">
                  <c:v>YAM-300, ფორთოხლის წვენი</c:v>
                </c:pt>
              </c:strCache>
            </c:strRef>
          </c:tx>
          <c:xVal>
            <c:numRef>
              <c:f>Лист3!$N$51:$N$57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Лист3!$R$51:$R$57</c:f>
              <c:numCache>
                <c:formatCode>General</c:formatCode>
                <c:ptCount val="7"/>
                <c:pt idx="0">
                  <c:v>34</c:v>
                </c:pt>
                <c:pt idx="1">
                  <c:v>28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Лист3!$S$50</c:f>
              <c:strCache>
                <c:ptCount val="1"/>
                <c:pt idx="0">
                  <c:v>YAM-200, მანდარაინის წვენი</c:v>
                </c:pt>
              </c:strCache>
            </c:strRef>
          </c:tx>
          <c:xVal>
            <c:numRef>
              <c:f>Лист3!$N$51:$N$57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Лист3!$S$51:$S$57</c:f>
              <c:numCache>
                <c:formatCode>General</c:formatCode>
                <c:ptCount val="7"/>
                <c:pt idx="0">
                  <c:v>24</c:v>
                </c:pt>
                <c:pt idx="1">
                  <c:v>19.5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Лист3!$T$50</c:f>
              <c:strCache>
                <c:ptCount val="1"/>
                <c:pt idx="0">
                  <c:v>YAM-200, ფორთოვლის წვენი</c:v>
                </c:pt>
              </c:strCache>
            </c:strRef>
          </c:tx>
          <c:xVal>
            <c:numRef>
              <c:f>Лист3!$N$51:$N$57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Лист3!$T$51:$T$57</c:f>
              <c:numCache>
                <c:formatCode>General</c:formatCode>
                <c:ptCount val="7"/>
                <c:pt idx="0">
                  <c:v>33</c:v>
                </c:pt>
                <c:pt idx="1">
                  <c:v>26</c:v>
                </c:pt>
                <c:pt idx="2">
                  <c:v>23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19104"/>
        <c:axId val="26321280"/>
      </c:scatterChart>
      <c:valAx>
        <c:axId val="2631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, სთ.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61575529986310995"/>
              <c:y val="0.82250596978236645"/>
            </c:manualLayout>
          </c:layout>
          <c:overlay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321280"/>
        <c:crosses val="autoZero"/>
        <c:crossBetween val="midCat"/>
      </c:valAx>
      <c:valAx>
        <c:axId val="263212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ლ/მ2 სთ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10201436064398069"/>
              <c:y val="0.2477456938555137"/>
            </c:manualLayout>
          </c:layout>
          <c:overlay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319104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4676060186067961"/>
          <c:y val="0.22665886424890483"/>
          <c:w val="0.24677815273090861"/>
          <c:h val="0.6774833306996058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sz="1000" b="0" i="1" u="none" strike="noStrike" baseline="0" dirty="0">
                <a:solidFill>
                  <a:srgbClr val="000000"/>
                </a:solidFill>
                <a:cs typeface="Arial Cyr"/>
              </a:rPr>
              <a:t>პექტინული იზოლატების დაკონ-ცენტრირების მწარმოებლურობის </a:t>
            </a:r>
            <a:r>
              <a:rPr lang="ka-GE" sz="1000" b="0" i="1" u="none" strike="noStrike" baseline="0" dirty="0">
                <a:solidFill>
                  <a:srgbClr val="FF0000"/>
                </a:solidFill>
                <a:cs typeface="Arial Cyr"/>
              </a:rPr>
              <a:t>( </a:t>
            </a:r>
            <a:r>
              <a:rPr lang="en-US" sz="1000" b="0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W ) </a:t>
            </a:r>
            <a:r>
              <a:rPr lang="ka-GE" sz="1000" b="0" i="1" u="none" strike="noStrike" baseline="0" dirty="0" smtClean="0">
                <a:solidFill>
                  <a:srgbClr val="000000"/>
                </a:solidFill>
                <a:cs typeface="Arial Cyr"/>
              </a:rPr>
              <a:t>დამოკიდებულება </a:t>
            </a:r>
            <a:r>
              <a:rPr lang="ka-GE" sz="1000" b="0" i="1" u="none" strike="noStrike" baseline="0" dirty="0">
                <a:solidFill>
                  <a:srgbClr val="000000"/>
                </a:solidFill>
                <a:cs typeface="Arial Cyr"/>
              </a:rPr>
              <a:t>ნაყოფის გაშენების არეალზე</a:t>
            </a:r>
          </a:p>
        </c:rich>
      </c:tx>
      <c:layout>
        <c:manualLayout>
          <c:xMode val="edge"/>
          <c:yMode val="edge"/>
          <c:x val="0.14206128133704735"/>
          <c:y val="1.4005640552894544E-2"/>
        </c:manualLayout>
      </c:layout>
      <c:overlay val="0"/>
      <c:spPr>
        <a:noFill/>
        <a:ln w="38100">
          <a:solidFill>
            <a:srgbClr val="92D05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6.5829661913703583E-2"/>
          <c:y val="0.16246557415617166"/>
          <c:w val="0.89238763998899939"/>
          <c:h val="0.7507023386782534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Лист1!$D$74</c:f>
              <c:strCache>
                <c:ptCount val="1"/>
                <c:pt idx="0">
                  <c:v>ხელვაჩაური</c:v>
                </c:pt>
              </c:strCache>
            </c:strRef>
          </c:tx>
          <c:spPr>
            <a:ln w="38100">
              <a:solidFill>
                <a:srgbClr val="92D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92D050"/>
              </a:solidFill>
              <a:ln w="38100">
                <a:solidFill>
                  <a:srgbClr val="92D050"/>
                </a:solidFill>
                <a:prstDash val="solid"/>
              </a:ln>
            </c:spPr>
          </c:marker>
          <c:xVal>
            <c:numRef>
              <c:f>Лист1!$C$75:$C$85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Лист1!$D$75:$D$85</c:f>
              <c:numCache>
                <c:formatCode>General</c:formatCode>
                <c:ptCount val="11"/>
                <c:pt idx="0">
                  <c:v>2.25</c:v>
                </c:pt>
                <c:pt idx="1">
                  <c:v>2.15</c:v>
                </c:pt>
                <c:pt idx="2">
                  <c:v>1.98</c:v>
                </c:pt>
                <c:pt idx="3">
                  <c:v>1.8</c:v>
                </c:pt>
                <c:pt idx="4">
                  <c:v>1.7</c:v>
                </c:pt>
                <c:pt idx="5">
                  <c:v>1.68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Лист1!$E$74</c:f>
              <c:strCache>
                <c:ptCount val="1"/>
                <c:pt idx="0">
                  <c:v>სალიბაური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Лист1!$C$75:$C$85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Лист1!$E$75:$E$85</c:f>
              <c:numCache>
                <c:formatCode>General</c:formatCode>
                <c:ptCount val="11"/>
                <c:pt idx="0">
                  <c:v>3.24</c:v>
                </c:pt>
                <c:pt idx="1">
                  <c:v>2.97</c:v>
                </c:pt>
                <c:pt idx="2">
                  <c:v>2.7</c:v>
                </c:pt>
                <c:pt idx="3">
                  <c:v>2.4300000000000002</c:v>
                </c:pt>
                <c:pt idx="4">
                  <c:v>2.25</c:v>
                </c:pt>
                <c:pt idx="5">
                  <c:v>2.2000000000000002</c:v>
                </c:pt>
                <c:pt idx="6">
                  <c:v>2.0699999999999998</c:v>
                </c:pt>
                <c:pt idx="7">
                  <c:v>1.9</c:v>
                </c:pt>
                <c:pt idx="8">
                  <c:v>1.68</c:v>
                </c:pt>
                <c:pt idx="9">
                  <c:v>1.53</c:v>
                </c:pt>
                <c:pt idx="10">
                  <c:v>1.35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Лист1!$F$74</c:f>
              <c:strCache>
                <c:ptCount val="1"/>
                <c:pt idx="0">
                  <c:v>ქობულეთი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Лист1!$C$75:$C$85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Лист1!$F$75:$F$85</c:f>
              <c:numCache>
                <c:formatCode>General</c:formatCode>
                <c:ptCount val="11"/>
                <c:pt idx="0">
                  <c:v>2.1</c:v>
                </c:pt>
                <c:pt idx="1">
                  <c:v>2.0699999999999998</c:v>
                </c:pt>
                <c:pt idx="2">
                  <c:v>1.9</c:v>
                </c:pt>
                <c:pt idx="3">
                  <c:v>1.75</c:v>
                </c:pt>
                <c:pt idx="4">
                  <c:v>1.62</c:v>
                </c:pt>
                <c:pt idx="5">
                  <c:v>1.6</c:v>
                </c:pt>
                <c:pt idx="6">
                  <c:v>1.6</c:v>
                </c:pt>
                <c:pt idx="7">
                  <c:v>1.6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8128"/>
        <c:axId val="116847360"/>
      </c:scatterChart>
      <c:valAx>
        <c:axId val="10964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1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l-GR" dirty="0" smtClean="0">
                    <a:latin typeface="Times New Roman"/>
                    <a:cs typeface="Times New Roman"/>
                  </a:rPr>
                  <a:t>τ</a:t>
                </a:r>
                <a:r>
                  <a:rPr lang="ka-GE" dirty="0" smtClean="0">
                    <a:latin typeface="Times New Roman"/>
                    <a:cs typeface="Times New Roman"/>
                  </a:rPr>
                  <a:t>,</a:t>
                </a:r>
                <a:r>
                  <a:rPr lang="ka-GE" dirty="0" smtClean="0"/>
                  <a:t>წთ</a:t>
                </a:r>
                <a:endParaRPr lang="ka-GE" dirty="0"/>
              </a:p>
            </c:rich>
          </c:tx>
          <c:layout>
            <c:manualLayout>
              <c:xMode val="edge"/>
              <c:yMode val="edge"/>
              <c:x val="0.84990032983584707"/>
              <c:y val="0.796454266746068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847360"/>
        <c:crosses val="autoZero"/>
        <c:crossBetween val="midCat"/>
      </c:valAx>
      <c:valAx>
        <c:axId val="1168473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 b="1" i="1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800" b="1" i="1" u="none" strike="noStrike" baseline="0" dirty="0" smtClean="0">
                    <a:solidFill>
                      <a:srgbClr val="FF0000"/>
                    </a:solidFill>
                    <a:latin typeface="Arial Cyr"/>
                    <a:cs typeface="Arial Cyr"/>
                  </a:rPr>
                  <a:t>W</a:t>
                </a:r>
                <a:r>
                  <a:rPr lang="en-US" sz="800" b="1" i="1" u="none" strike="noStrike" baseline="0" dirty="0">
                    <a:solidFill>
                      <a:schemeClr val="tx1"/>
                    </a:solidFill>
                    <a:latin typeface="Arial Cyr"/>
                    <a:cs typeface="Arial Cyr"/>
                  </a:rPr>
                  <a:t>, </a:t>
                </a:r>
                <a:r>
                  <a:rPr lang="ka-GE" sz="800" b="1" i="1" u="none" strike="noStrike" baseline="0" dirty="0">
                    <a:solidFill>
                      <a:schemeClr val="tx1"/>
                    </a:solidFill>
                    <a:cs typeface="Arial Cyr"/>
                  </a:rPr>
                  <a:t>ლ/სთ.*მ2</a:t>
                </a:r>
              </a:p>
            </c:rich>
          </c:tx>
          <c:layout>
            <c:manualLayout>
              <c:xMode val="edge"/>
              <c:yMode val="edge"/>
              <c:x val="0.14333667226938943"/>
              <c:y val="0.201681554511568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648128"/>
        <c:crosses val="autoZero"/>
        <c:crossBetween val="midCat"/>
      </c:valAx>
      <c:spPr>
        <a:solidFill>
          <a:sysClr val="windowText" lastClr="0000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8766972157920525"/>
          <c:y val="0.23529476128862836"/>
          <c:w val="0.26776191534273969"/>
          <c:h val="0.1736699428558923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1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sz="1000" b="0"/>
              <a:t>პექტინური  იზოლატების დაკონცენტრირების ხარისხის დამოკიდებულება ნაყოფის მოკრეფის დროზე</a:t>
            </a:r>
          </a:p>
        </c:rich>
      </c:tx>
      <c:layout>
        <c:manualLayout>
          <c:xMode val="edge"/>
          <c:yMode val="edge"/>
          <c:x val="0.13204236703135921"/>
          <c:y val="1.4005640552894544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7577621730791468E-2"/>
          <c:y val="0.12885194373181005"/>
          <c:w val="0.6760569192005591"/>
          <c:h val="0.84203511759494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Лист1!$H$2</c:f>
              <c:strCache>
                <c:ptCount val="1"/>
                <c:pt idx="0">
                  <c:v>ფორთოხალი, 2016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Лист1!$H$3</c:f>
              <c:strCache>
                <c:ptCount val="1"/>
                <c:pt idx="0">
                  <c:v>ლიმონი, 2016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Лист1!$H$4</c:f>
              <c:strCache>
                <c:ptCount val="1"/>
                <c:pt idx="0">
                  <c:v>ფორთოხალი, 2016</c:v>
                </c:pt>
              </c:strCache>
            </c:strRef>
          </c:tx>
          <c:spPr>
            <a:solidFill>
              <a:sysClr val="window" lastClr="FFFFFF"/>
            </a:solidFill>
            <a:ln w="25400" cap="flat" cmpd="sng" algn="ctr">
              <a:solidFill>
                <a:srgbClr val="738AC8"/>
              </a:solidFill>
              <a:prstDash val="solid"/>
            </a:ln>
            <a:effectLst/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Лист1!$I$4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ser>
          <c:idx val="3"/>
          <c:order val="3"/>
          <c:tx>
            <c:strRef>
              <c:f>Лист1!$H$5</c:f>
              <c:strCache>
                <c:ptCount val="1"/>
                <c:pt idx="0">
                  <c:v>ლიმონი, 2017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Лист1!$I$5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ser>
          <c:idx val="4"/>
          <c:order val="4"/>
          <c:tx>
            <c:strRef>
              <c:f>Лист1!$H$6</c:f>
              <c:strCache>
                <c:ptCount val="1"/>
                <c:pt idx="0">
                  <c:v>მანდარინი, 2016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Лист1!$I$6</c:f>
              <c:numCache>
                <c:formatCode>General</c:formatCode>
                <c:ptCount val="1"/>
                <c:pt idx="0">
                  <c:v>8.42</c:v>
                </c:pt>
              </c:numCache>
            </c:numRef>
          </c:val>
        </c:ser>
        <c:ser>
          <c:idx val="5"/>
          <c:order val="5"/>
          <c:tx>
            <c:strRef>
              <c:f>Лист1!$H$7</c:f>
              <c:strCache>
                <c:ptCount val="1"/>
                <c:pt idx="0">
                  <c:v>მანდარინი, 2017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Лист1!$I$7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</c:ser>
        <c:ser>
          <c:idx val="6"/>
          <c:order val="6"/>
          <c:tx>
            <c:strRef>
              <c:f>Лист1!$H$8</c:f>
              <c:strCache>
                <c:ptCount val="1"/>
                <c:pt idx="0">
                  <c:v>ლიმონი, 2017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Лист1!$I$1</c:f>
              <c:numCache>
                <c:formatCode>General</c:formatCode>
                <c:ptCount val="1"/>
              </c:numCache>
            </c:numRef>
          </c:cat>
          <c:val>
            <c:numRef>
              <c:f>Лист1!$I$8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027584"/>
        <c:axId val="117029504"/>
        <c:axId val="0"/>
      </c:bar3DChart>
      <c:catAx>
        <c:axId val="11702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ნაყოფის მოკრეფის დრო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0.40492992556283491"/>
              <c:y val="0.90476437971698753"/>
            </c:manualLayout>
          </c:layout>
          <c:overlay val="0"/>
          <c:spPr>
            <a:gradFill rotWithShape="1">
              <a:gsLst>
                <a:gs pos="0">
                  <a:srgbClr val="738AC8">
                    <a:shade val="51000"/>
                    <a:satMod val="130000"/>
                  </a:srgbClr>
                </a:gs>
                <a:gs pos="80000">
                  <a:srgbClr val="738AC8">
                    <a:shade val="93000"/>
                    <a:satMod val="130000"/>
                  </a:srgbClr>
                </a:gs>
                <a:gs pos="100000">
                  <a:srgbClr val="738AC8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02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0295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დაკონცენტრირების ხარისხი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1.4908381755146397E-2"/>
              <c:y val="0.12951682436425485"/>
            </c:manualLayout>
          </c:layout>
          <c:overlay val="0"/>
          <c:spPr>
            <a:gradFill rotWithShape="1">
              <a:gsLst>
                <a:gs pos="0">
                  <a:srgbClr val="738AC8">
                    <a:shade val="51000"/>
                    <a:satMod val="130000"/>
                  </a:srgbClr>
                </a:gs>
                <a:gs pos="80000">
                  <a:srgbClr val="738AC8">
                    <a:shade val="93000"/>
                    <a:satMod val="130000"/>
                  </a:srgbClr>
                </a:gs>
                <a:gs pos="100000">
                  <a:srgbClr val="738AC8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027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654991175684257"/>
          <c:y val="0.14285753363952436"/>
          <c:w val="0.27640868831897858"/>
          <c:h val="0.6862763870918327"/>
        </c:manualLayout>
      </c:layout>
      <c:overlay val="0"/>
      <c:spPr>
        <a:solidFill>
          <a:sysClr val="window" lastClr="FFFFFF"/>
        </a:solidFill>
        <a:ln w="25400" cap="flat" cmpd="sng" algn="ctr">
          <a:solidFill>
            <a:srgbClr val="738AC8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sz="1000" b="0" i="1" u="none" strike="noStrike" baseline="0">
                <a:solidFill>
                  <a:srgbClr val="FF0000"/>
                </a:solidFill>
                <a:cs typeface="Arial Cyr"/>
              </a:rPr>
              <a:t>ბოსტნეულიდან </a:t>
            </a:r>
            <a:r>
              <a:rPr lang="ka-GE" sz="1000" b="0" i="1" u="none" strike="noStrike" baseline="0">
                <a:solidFill>
                  <a:srgbClr val="000000"/>
                </a:solidFill>
                <a:cs typeface="Arial Cyr"/>
              </a:rPr>
              <a:t>მიღებული პექტინური იზოლატების </a:t>
            </a:r>
          </a:p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sz="1000" b="0" i="1" u="none" strike="noStrike" baseline="0">
                <a:solidFill>
                  <a:srgbClr val="000000"/>
                </a:solidFill>
                <a:cs typeface="Arial Cyr"/>
              </a:rPr>
              <a:t>დაკონცენტრირება ულტრაფილტრაციით </a:t>
            </a:r>
          </a:p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ka-GE" sz="1000" b="0" i="1" u="none" strike="noStrike" baseline="0">
              <a:solidFill>
                <a:srgbClr val="000000"/>
              </a:solidFill>
              <a:cs typeface="Arial Cyr"/>
            </a:endParaRPr>
          </a:p>
        </c:rich>
      </c:tx>
      <c:layout>
        <c:manualLayout>
          <c:xMode val="edge"/>
          <c:yMode val="edge"/>
          <c:x val="0.12947500818415203"/>
          <c:y val="2.8011204481792717E-3"/>
        </c:manualLayout>
      </c:layout>
      <c:overlay val="0"/>
      <c:spPr>
        <a:noFill/>
        <a:ln w="38100">
          <a:solidFill>
            <a:srgbClr val="92D05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7.8311709942165325E-2"/>
          <c:y val="0.16806752097164326"/>
          <c:w val="0.88998891549934811"/>
          <c:h val="0.733895615989177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Лист1!$N$10</c:f>
              <c:strCache>
                <c:ptCount val="1"/>
                <c:pt idx="0">
                  <c:v>სტაფილო</c:v>
                </c:pt>
              </c:strCache>
            </c:strRef>
          </c:tx>
          <c:spPr>
            <a:ln w="38100">
              <a:solidFill>
                <a:srgbClr val="92D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FF00"/>
              </a:solidFill>
              <a:ln w="38100">
                <a:solidFill>
                  <a:srgbClr val="92D05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FFFF00"/>
                </a:solidFill>
                <a:ln w="38100">
                  <a:solidFill>
                    <a:srgbClr val="FFFF0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FFFF00"/>
                </a:solidFill>
                <a:prstDash val="solid"/>
              </a:ln>
            </c:spPr>
          </c:dPt>
          <c:xVal>
            <c:numRef>
              <c:f>Лист1!$M$11:$M$14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Лист1!$N$11:$N$14</c:f>
              <c:numCache>
                <c:formatCode>General</c:formatCode>
                <c:ptCount val="4"/>
                <c:pt idx="0">
                  <c:v>13.5</c:v>
                </c:pt>
                <c:pt idx="1">
                  <c:v>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Лист1!$O$10</c:f>
              <c:strCache>
                <c:ptCount val="1"/>
                <c:pt idx="0">
                  <c:v>კომბოსტო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FF"/>
              </a:solidFill>
              <a:ln w="38100"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Лист1!$M$11:$M$14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Лист1!$O$11:$O$14</c:f>
              <c:numCache>
                <c:formatCode>General</c:formatCode>
                <c:ptCount val="4"/>
                <c:pt idx="0">
                  <c:v>8.5500000000000007</c:v>
                </c:pt>
                <c:pt idx="1">
                  <c:v>8.1</c:v>
                </c:pt>
                <c:pt idx="2">
                  <c:v>7.92</c:v>
                </c:pt>
                <c:pt idx="3">
                  <c:v>6.3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Лист1!$P$10</c:f>
              <c:strCache>
                <c:ptCount val="1"/>
                <c:pt idx="0">
                  <c:v>ჭარხალი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Лист1!$M$11:$M$14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Лист1!$P$11:$P$14</c:f>
              <c:numCache>
                <c:formatCode>General</c:formatCode>
                <c:ptCount val="4"/>
                <c:pt idx="0">
                  <c:v>8.4</c:v>
                </c:pt>
                <c:pt idx="1">
                  <c:v>8.4</c:v>
                </c:pt>
                <c:pt idx="2">
                  <c:v>8.1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62592"/>
        <c:axId val="117273344"/>
      </c:scatterChart>
      <c:valAx>
        <c:axId val="11726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0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τ, წთ.</a:t>
                </a:r>
                <a:endParaRPr lang="ka-GE" sz="1000" b="0" i="1"/>
              </a:p>
            </c:rich>
          </c:tx>
          <c:layout>
            <c:manualLayout>
              <c:xMode val="edge"/>
              <c:yMode val="edge"/>
              <c:x val="0.86594301532877316"/>
              <c:y val="0.80952616217090512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273344"/>
        <c:crosses val="autoZero"/>
        <c:crossBetween val="midCat"/>
      </c:valAx>
      <c:valAx>
        <c:axId val="1172733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1" u="none" strike="noStrike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Q, </a:t>
                </a:r>
                <a:r>
                  <a:rPr lang="ka-GE" sz="1000" b="0" i="1" u="none" strike="noStrike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ლ/სთ*მ2</a:t>
                </a:r>
                <a:endParaRPr lang="ka-GE" sz="1000" b="0" i="1" u="none" strike="noStrike" baseline="0">
                  <a:solidFill>
                    <a:srgbClr val="000000"/>
                  </a:solidFill>
                  <a:cs typeface="Arial Cyr"/>
                </a:endParaRPr>
              </a:p>
            </c:rich>
          </c:tx>
          <c:layout>
            <c:manualLayout>
              <c:xMode val="edge"/>
              <c:yMode val="edge"/>
              <c:x val="0.10172378343297897"/>
              <c:y val="0.19047677863796436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262592"/>
        <c:crosses val="autoZero"/>
        <c:crossBetween val="midCat"/>
      </c:valAx>
      <c:spPr>
        <a:gradFill rotWithShape="1">
          <a:gsLst>
            <a:gs pos="0">
              <a:sysClr val="windowText" lastClr="000000">
                <a:shade val="51000"/>
                <a:satMod val="130000"/>
              </a:sysClr>
            </a:gs>
            <a:gs pos="80000">
              <a:sysClr val="windowText" lastClr="000000">
                <a:shade val="93000"/>
                <a:satMod val="130000"/>
              </a:sysClr>
            </a:gs>
            <a:gs pos="100000">
              <a:sysClr val="windowText" lastClr="000000"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ayout>
        <c:manualLayout>
          <c:xMode val="edge"/>
          <c:yMode val="edge"/>
          <c:x val="0.71571964794729825"/>
          <c:y val="0.21848799262515489"/>
          <c:w val="0.2110231625860772"/>
          <c:h val="0.19047671151936579"/>
        </c:manualLayout>
      </c:layout>
      <c:overlay val="0"/>
      <c:spPr>
        <a:solidFill>
          <a:srgbClr val="FFFFFF"/>
        </a:solidFill>
        <a:ln w="38100">
          <a:solidFill>
            <a:srgbClr val="92D050"/>
          </a:solidFill>
          <a:prstDash val="solid"/>
        </a:ln>
      </c:spPr>
      <c:txPr>
        <a:bodyPr/>
        <a:lstStyle/>
        <a:p>
          <a:pPr>
            <a:defRPr sz="800" b="0" i="1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ka-GE" sz="1000" b="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ჭარხლის</a:t>
            </a:r>
            <a:r>
              <a:rPr lang="ka-GE" sz="1000" b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000" b="0" i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პექტინური იზოლატების დაკონცენტრირების პროცესის მწარმოებლურობის დამოკიდებულება პექტინის ექსტრაგირების დროზე</a:t>
            </a:r>
            <a:endParaRPr lang="ka-GE" sz="1000" b="0" i="1" dirty="0"/>
          </a:p>
        </c:rich>
      </c:tx>
      <c:layout>
        <c:manualLayout>
          <c:xMode val="edge"/>
          <c:yMode val="edge"/>
          <c:x val="0.16689553805774279"/>
          <c:y val="1.8709505090450943E-2"/>
        </c:manualLayout>
      </c:layout>
      <c:overlay val="0"/>
      <c:spPr>
        <a:solidFill>
          <a:sysClr val="window" lastClr="FFFFFF"/>
        </a:solidFill>
        <a:ln w="25400" cap="flat" cmpd="sng" algn="ctr">
          <a:solidFill>
            <a:srgbClr val="738AC8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45484179213739"/>
          <c:y val="0.19794613908555547"/>
          <c:w val="0.87711345093103599"/>
          <c:h val="0.715221479667982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Лист1!$W$10</c:f>
              <c:strCache>
                <c:ptCount val="1"/>
                <c:pt idx="0">
                  <c:v>2სთ.</c:v>
                </c:pt>
              </c:strCache>
            </c:strRef>
          </c:tx>
          <c:spPr>
            <a:ln w="38100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</c:spPr>
          </c:marker>
          <c:xVal>
            <c:numRef>
              <c:f>Лист1!$V$11:$V$17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Лист1!$W$11:$W$17</c:f>
              <c:numCache>
                <c:formatCode>General</c:formatCode>
                <c:ptCount val="7"/>
                <c:pt idx="0">
                  <c:v>8.4</c:v>
                </c:pt>
                <c:pt idx="1">
                  <c:v>8.4</c:v>
                </c:pt>
                <c:pt idx="2">
                  <c:v>8.1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Лист1!$X$10</c:f>
              <c:strCache>
                <c:ptCount val="1"/>
                <c:pt idx="0">
                  <c:v>4სთ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Лист1!$V$11:$V$17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Лист1!$X$11:$X$17</c:f>
              <c:numCache>
                <c:formatCode>General</c:formatCode>
                <c:ptCount val="7"/>
                <c:pt idx="0">
                  <c:v>7.56</c:v>
                </c:pt>
                <c:pt idx="1">
                  <c:v>7.2</c:v>
                </c:pt>
                <c:pt idx="2">
                  <c:v>7.2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Лист1!$Y$10</c:f>
              <c:strCache>
                <c:ptCount val="1"/>
                <c:pt idx="0">
                  <c:v>8სთ.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</c:spPr>
          </c:marker>
          <c:xVal>
            <c:numRef>
              <c:f>Лист1!$V$11:$V$17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Лист1!$Y$11:$Y$17</c:f>
              <c:numCache>
                <c:formatCode>General</c:formatCode>
                <c:ptCount val="7"/>
                <c:pt idx="0">
                  <c:v>4.5</c:v>
                </c:pt>
                <c:pt idx="1">
                  <c:v>4.5</c:v>
                </c:pt>
                <c:pt idx="2">
                  <c:v>4.32</c:v>
                </c:pt>
                <c:pt idx="3">
                  <c:v>4.1399999999999997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Лист1!$Z$10</c:f>
              <c:strCache>
                <c:ptCount val="1"/>
                <c:pt idx="0">
                  <c:v>12სთ.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FFFF"/>
              </a:solidFill>
              <a:ln w="38100">
                <a:solidFill>
                  <a:srgbClr val="00FFFF"/>
                </a:solidFill>
                <a:prstDash val="solid"/>
              </a:ln>
            </c:spPr>
          </c:marker>
          <c:xVal>
            <c:numRef>
              <c:f>Лист1!$V$11:$V$17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Лист1!$Z$11:$Z$17</c:f>
              <c:numCache>
                <c:formatCode>General</c:formatCode>
                <c:ptCount val="7"/>
                <c:pt idx="0">
                  <c:v>5.94</c:v>
                </c:pt>
                <c:pt idx="1">
                  <c:v>5.4</c:v>
                </c:pt>
                <c:pt idx="2">
                  <c:v>5.3</c:v>
                </c:pt>
                <c:pt idx="3">
                  <c:v>5.22</c:v>
                </c:pt>
                <c:pt idx="4">
                  <c:v>5.22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Лист1!$AA$10</c:f>
              <c:strCache>
                <c:ptCount val="1"/>
                <c:pt idx="0">
                  <c:v>24სთ.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80"/>
              </a:solidFill>
              <a:ln w="38100">
                <a:solidFill>
                  <a:srgbClr val="7030A0"/>
                </a:solidFill>
                <a:prstDash val="solid"/>
              </a:ln>
            </c:spPr>
          </c:marker>
          <c:xVal>
            <c:numRef>
              <c:f>Лист1!$V$11:$V$17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Лист1!$AA$11:$AA$17</c:f>
              <c:numCache>
                <c:formatCode>General</c:formatCode>
                <c:ptCount val="7"/>
                <c:pt idx="0">
                  <c:v>7.74</c:v>
                </c:pt>
                <c:pt idx="1">
                  <c:v>6.3</c:v>
                </c:pt>
                <c:pt idx="2">
                  <c:v>5.94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Лист1!$AB$10</c:f>
              <c:strCache>
                <c:ptCount val="1"/>
                <c:pt idx="0">
                  <c:v> 48სთ.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 w="38100"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Лист1!$V$11:$V$17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Лист1!$AB$11:$AB$17</c:f>
              <c:numCache>
                <c:formatCode>General</c:formatCode>
                <c:ptCount val="7"/>
                <c:pt idx="0">
                  <c:v>2.25</c:v>
                </c:pt>
                <c:pt idx="1">
                  <c:v>2.0699999999999998</c:v>
                </c:pt>
                <c:pt idx="2">
                  <c:v>1.98</c:v>
                </c:pt>
                <c:pt idx="3">
                  <c:v>1.9</c:v>
                </c:pt>
                <c:pt idx="4">
                  <c:v>1.86</c:v>
                </c:pt>
                <c:pt idx="5">
                  <c:v>1.8</c:v>
                </c:pt>
                <c:pt idx="6">
                  <c:v>1.8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47776"/>
        <c:axId val="117550080"/>
      </c:scatterChart>
      <c:valAx>
        <c:axId val="117547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sz="1000" b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,წთ</a:t>
                </a:r>
                <a:endParaRPr lang="ka-GE" sz="1000" b="0"/>
              </a:p>
            </c:rich>
          </c:tx>
          <c:layout>
            <c:manualLayout>
              <c:xMode val="edge"/>
              <c:yMode val="edge"/>
              <c:x val="0.85618804316127151"/>
              <c:y val="0.82913400530816006"/>
            </c:manualLayout>
          </c:layout>
          <c:overlay val="0"/>
          <c:spPr>
            <a:gradFill rotWithShape="1">
              <a:gsLst>
                <a:gs pos="0">
                  <a:srgbClr val="738AC8">
                    <a:shade val="51000"/>
                    <a:satMod val="130000"/>
                  </a:srgbClr>
                </a:gs>
                <a:gs pos="80000">
                  <a:srgbClr val="738AC8">
                    <a:shade val="93000"/>
                    <a:satMod val="130000"/>
                  </a:srgbClr>
                </a:gs>
                <a:gs pos="100000">
                  <a:srgbClr val="738AC8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550080"/>
        <c:crosses val="autoZero"/>
        <c:crossBetween val="midCat"/>
      </c:valAx>
      <c:valAx>
        <c:axId val="1175500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1" u="none" strike="noStrike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Q, </a:t>
                </a:r>
                <a:r>
                  <a:rPr lang="ka-GE" sz="1000" b="0" i="1" u="none" strike="noStrike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ლ/სთ.*სთ</a:t>
                </a:r>
                <a:endParaRPr lang="ka-GE" sz="1000" b="0" i="1" u="none" strike="noStrike" baseline="0">
                  <a:solidFill>
                    <a:srgbClr val="000000"/>
                  </a:solidFill>
                  <a:cs typeface="Arial Cyr"/>
                </a:endParaRPr>
              </a:p>
            </c:rich>
          </c:tx>
          <c:layout>
            <c:manualLayout>
              <c:xMode val="edge"/>
              <c:yMode val="edge"/>
              <c:x val="9.6569495479731704E-2"/>
              <c:y val="0.18207341729342655"/>
            </c:manualLayout>
          </c:layout>
          <c:overlay val="0"/>
          <c:spPr>
            <a:gradFill rotWithShape="1">
              <a:gsLst>
                <a:gs pos="0">
                  <a:srgbClr val="738AC8">
                    <a:shade val="51000"/>
                    <a:satMod val="130000"/>
                  </a:srgbClr>
                </a:gs>
                <a:gs pos="80000">
                  <a:srgbClr val="738AC8">
                    <a:shade val="93000"/>
                    <a:satMod val="130000"/>
                  </a:srgbClr>
                </a:gs>
                <a:gs pos="100000">
                  <a:srgbClr val="738AC8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547776"/>
        <c:crosses val="autoZero"/>
        <c:crossBetween val="midCat"/>
      </c:valAx>
      <c:spPr>
        <a:gradFill rotWithShape="1">
          <a:gsLst>
            <a:gs pos="0">
              <a:sysClr val="windowText" lastClr="000000">
                <a:shade val="51000"/>
                <a:satMod val="130000"/>
              </a:sysClr>
            </a:gs>
            <a:gs pos="80000">
              <a:sysClr val="windowText" lastClr="000000">
                <a:shade val="93000"/>
                <a:satMod val="130000"/>
              </a:sysClr>
            </a:gs>
            <a:gs pos="100000">
              <a:sysClr val="windowText" lastClr="000000"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ayout>
        <c:manualLayout>
          <c:xMode val="edge"/>
          <c:yMode val="edge"/>
          <c:x val="0.76190590483676679"/>
          <c:y val="0.24743260033672262"/>
          <c:w val="0.17357936944869889"/>
          <c:h val="0.47992677385915"/>
        </c:manualLayout>
      </c:layout>
      <c:overlay val="0"/>
      <c:spPr>
        <a:solidFill>
          <a:sysClr val="window" lastClr="FFFFFF"/>
        </a:solidFill>
        <a:ln w="25400" cap="flat" cmpd="sng" algn="ctr">
          <a:solidFill>
            <a:srgbClr val="738AC8"/>
          </a:solidFill>
          <a:prstDash val="solid"/>
        </a:ln>
        <a:effectLst/>
      </c:spPr>
      <c:txPr>
        <a:bodyPr/>
        <a:lstStyle/>
        <a:p>
          <a:pPr>
            <a:defRPr i="1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ka-GE" b="0" dirty="0"/>
              <a:t>პექტინური ნივთიერებების შემცველობა </a:t>
            </a:r>
            <a:r>
              <a:rPr lang="ka-GE" b="0" dirty="0">
                <a:solidFill>
                  <a:srgbClr val="FF0000"/>
                </a:solidFill>
              </a:rPr>
              <a:t>ჭარხალში</a:t>
            </a:r>
            <a:r>
              <a:rPr lang="ka-GE" b="0" dirty="0"/>
              <a:t> 
(ნედლ მასაზე გადათვლით)</a:t>
            </a:r>
          </a:p>
        </c:rich>
      </c:tx>
      <c:layout>
        <c:manualLayout>
          <c:xMode val="edge"/>
          <c:yMode val="edge"/>
          <c:x val="0.21460506706408347"/>
          <c:y val="1.4005640552894544E-2"/>
        </c:manualLayout>
      </c:layout>
      <c:overlay val="0"/>
      <c:spPr>
        <a:noFill/>
        <a:ln w="38100">
          <a:solidFill>
            <a:srgbClr val="7030A0"/>
          </a:solidFill>
        </a:ln>
      </c:spPr>
    </c:title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515648286140088E-2"/>
          <c:y val="0.13445414930778762"/>
          <c:w val="0.90461997019374063"/>
          <c:h val="0.792719255293831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Лист1!$AH$8</c:f>
              <c:strCache>
                <c:ptCount val="1"/>
                <c:pt idx="0">
                  <c:v>კონცენტრატი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Лист1!$AI$7:$AK$7</c:f>
              <c:strCache>
                <c:ptCount val="3"/>
                <c:pt idx="0">
                  <c:v>ხსნადი პექტინი, %</c:v>
                </c:pt>
                <c:pt idx="1">
                  <c:v>პროტოპექტინი,%</c:v>
                </c:pt>
                <c:pt idx="2">
                  <c:v>საერთო პექტინი,%</c:v>
                </c:pt>
              </c:strCache>
            </c:strRef>
          </c:cat>
          <c:val>
            <c:numRef>
              <c:f>Лист1!$AI$8:$AK$8</c:f>
              <c:numCache>
                <c:formatCode>General</c:formatCode>
                <c:ptCount val="3"/>
                <c:pt idx="0">
                  <c:v>9.2000000000000003E-4</c:v>
                </c:pt>
                <c:pt idx="1">
                  <c:v>0</c:v>
                </c:pt>
                <c:pt idx="2">
                  <c:v>9.2000000000000003E-4</c:v>
                </c:pt>
              </c:numCache>
            </c:numRef>
          </c:val>
        </c:ser>
        <c:ser>
          <c:idx val="1"/>
          <c:order val="1"/>
          <c:tx>
            <c:strRef>
              <c:f>Лист1!$AH$9</c:f>
              <c:strCache>
                <c:ptCount val="1"/>
                <c:pt idx="0">
                  <c:v>რბილობის ამონაწნეხი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Лист1!$AI$7:$AK$7</c:f>
              <c:strCache>
                <c:ptCount val="3"/>
                <c:pt idx="0">
                  <c:v>ხსნადი პექტინი, %</c:v>
                </c:pt>
                <c:pt idx="1">
                  <c:v>პროტოპექტინი,%</c:v>
                </c:pt>
                <c:pt idx="2">
                  <c:v>საერთო პექტინი,%</c:v>
                </c:pt>
              </c:strCache>
            </c:strRef>
          </c:cat>
          <c:val>
            <c:numRef>
              <c:f>Лист1!$AI$9:$AK$9</c:f>
              <c:numCache>
                <c:formatCode>General</c:formatCode>
                <c:ptCount val="3"/>
                <c:pt idx="1">
                  <c:v>0.34589999999999999</c:v>
                </c:pt>
                <c:pt idx="2">
                  <c:v>0.34589999999999999</c:v>
                </c:pt>
              </c:numCache>
            </c:numRef>
          </c:val>
        </c:ser>
        <c:ser>
          <c:idx val="2"/>
          <c:order val="2"/>
          <c:tx>
            <c:strRef>
              <c:f>Лист1!$AH$10</c:f>
              <c:strCache>
                <c:ptCount val="1"/>
                <c:pt idx="0">
                  <c:v>კანი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Лист1!$AI$7:$AK$7</c:f>
              <c:strCache>
                <c:ptCount val="3"/>
                <c:pt idx="0">
                  <c:v>ხსნადი პექტინი, %</c:v>
                </c:pt>
                <c:pt idx="1">
                  <c:v>პროტოპექტინი,%</c:v>
                </c:pt>
                <c:pt idx="2">
                  <c:v>საერთო პექტინი,%</c:v>
                </c:pt>
              </c:strCache>
            </c:strRef>
          </c:cat>
          <c:val>
            <c:numRef>
              <c:f>Лист1!$AI$10:$AK$10</c:f>
              <c:numCache>
                <c:formatCode>General</c:formatCode>
                <c:ptCount val="3"/>
                <c:pt idx="0">
                  <c:v>0.73599999999999999</c:v>
                </c:pt>
                <c:pt idx="1">
                  <c:v>0.57220000000000004</c:v>
                </c:pt>
                <c:pt idx="2">
                  <c:v>1.3082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921280"/>
        <c:axId val="117922816"/>
        <c:axId val="0"/>
      </c:bar3DChart>
      <c:catAx>
        <c:axId val="1179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922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922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პექტინი, %</a:t>
                </a:r>
                <a:endParaRPr lang="ka-GE" i="1"/>
              </a:p>
            </c:rich>
          </c:tx>
          <c:layout>
            <c:manualLayout>
              <c:xMode val="edge"/>
              <c:yMode val="edge"/>
              <c:x val="0.1469870929908165"/>
              <c:y val="0.2661076189005786"/>
            </c:manualLayout>
          </c:layout>
          <c:overlay val="0"/>
          <c:spPr>
            <a:gradFill rotWithShape="1">
              <a:gsLst>
                <a:gs pos="0">
                  <a:srgbClr val="738AC8">
                    <a:shade val="51000"/>
                    <a:satMod val="130000"/>
                  </a:srgbClr>
                </a:gs>
                <a:gs pos="80000">
                  <a:srgbClr val="738AC8">
                    <a:shade val="93000"/>
                    <a:satMod val="130000"/>
                  </a:srgbClr>
                </a:gs>
                <a:gs pos="100000">
                  <a:srgbClr val="738AC8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921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0697684481413796"/>
          <c:y val="0.24767201115688633"/>
          <c:w val="0.27272727272727271"/>
          <c:h val="0.19047671151936579"/>
        </c:manualLayout>
      </c:layout>
      <c:overlay val="0"/>
      <c:spPr>
        <a:solidFill>
          <a:srgbClr val="FFFFFF"/>
        </a:solidFill>
        <a:ln w="38100">
          <a:solidFill>
            <a:srgbClr val="7030A0"/>
          </a:solidFill>
          <a:prstDash val="solid"/>
        </a:ln>
      </c:spPr>
      <c:txPr>
        <a:bodyPr/>
        <a:lstStyle/>
        <a:p>
          <a:pPr>
            <a:defRPr sz="735" b="0" i="1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0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ბოსტნეულიდან მიღებული პექტინურ იზოლატების დაკონცენტრირების ხარისხის დამოკიდებულება ექსტრაგირების ხამგრძლივობაზე</a:t>
            </a:r>
            <a:endParaRPr lang="ka-GE" sz="1000" i="1" dirty="0"/>
          </a:p>
        </c:rich>
      </c:tx>
      <c:layout>
        <c:manualLayout>
          <c:xMode val="edge"/>
          <c:yMode val="edge"/>
          <c:x val="0.17791426071741032"/>
          <c:y val="1.4005602240896359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title>
    <c:autoTitleDeleted val="0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821470845556064E-2"/>
          <c:y val="0.18316622186932516"/>
          <c:w val="0.91717860098330328"/>
          <c:h val="0.73949782119283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Лист1!$AQ$41</c:f>
              <c:strCache>
                <c:ptCount val="1"/>
                <c:pt idx="0">
                  <c:v>სტაფილო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Лист1!$AR$40:$AW$40</c:f>
              <c:strCache>
                <c:ptCount val="6"/>
                <c:pt idx="0">
                  <c:v>2სთ.</c:v>
                </c:pt>
                <c:pt idx="1">
                  <c:v>4სთ</c:v>
                </c:pt>
                <c:pt idx="2">
                  <c:v>8სთ.</c:v>
                </c:pt>
                <c:pt idx="3">
                  <c:v>12სთ.</c:v>
                </c:pt>
                <c:pt idx="4">
                  <c:v>24სთ.</c:v>
                </c:pt>
                <c:pt idx="5">
                  <c:v> 48სთ.</c:v>
                </c:pt>
              </c:strCache>
            </c:strRef>
          </c:cat>
          <c:val>
            <c:numRef>
              <c:f>Лист1!$AR$41:$AW$41</c:f>
              <c:numCache>
                <c:formatCode>General</c:formatCode>
                <c:ptCount val="6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Лист1!$AQ$42</c:f>
              <c:strCache>
                <c:ptCount val="1"/>
                <c:pt idx="0">
                  <c:v>კომბოსტო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Лист1!$AR$40:$AW$40</c:f>
              <c:strCache>
                <c:ptCount val="6"/>
                <c:pt idx="0">
                  <c:v>2სთ.</c:v>
                </c:pt>
                <c:pt idx="1">
                  <c:v>4სთ</c:v>
                </c:pt>
                <c:pt idx="2">
                  <c:v>8სთ.</c:v>
                </c:pt>
                <c:pt idx="3">
                  <c:v>12სთ.</c:v>
                </c:pt>
                <c:pt idx="4">
                  <c:v>24სთ.</c:v>
                </c:pt>
                <c:pt idx="5">
                  <c:v> 48სთ.</c:v>
                </c:pt>
              </c:strCache>
            </c:strRef>
          </c:cat>
          <c:val>
            <c:numRef>
              <c:f>Лист1!$AR$42:$AW$42</c:f>
              <c:numCache>
                <c:formatCode>General</c:formatCode>
                <c:ptCount val="6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Лист1!$AQ$43</c:f>
              <c:strCache>
                <c:ptCount val="1"/>
                <c:pt idx="0">
                  <c:v>ჭარხალი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Лист1!$AR$40:$AW$40</c:f>
              <c:strCache>
                <c:ptCount val="6"/>
                <c:pt idx="0">
                  <c:v>2სთ.</c:v>
                </c:pt>
                <c:pt idx="1">
                  <c:v>4სთ</c:v>
                </c:pt>
                <c:pt idx="2">
                  <c:v>8სთ.</c:v>
                </c:pt>
                <c:pt idx="3">
                  <c:v>12სთ.</c:v>
                </c:pt>
                <c:pt idx="4">
                  <c:v>24სთ.</c:v>
                </c:pt>
                <c:pt idx="5">
                  <c:v> 48სთ.</c:v>
                </c:pt>
              </c:strCache>
            </c:strRef>
          </c:cat>
          <c:val>
            <c:numRef>
              <c:f>Лист1!$AR$43:$AW$43</c:f>
              <c:numCache>
                <c:formatCode>General</c:formatCode>
                <c:ptCount val="6"/>
                <c:pt idx="0">
                  <c:v>14.43</c:v>
                </c:pt>
                <c:pt idx="1">
                  <c:v>8.42</c:v>
                </c:pt>
                <c:pt idx="2">
                  <c:v>14.03</c:v>
                </c:pt>
                <c:pt idx="3">
                  <c:v>11.2</c:v>
                </c:pt>
                <c:pt idx="4">
                  <c:v>10.1</c:v>
                </c:pt>
                <c:pt idx="5">
                  <c:v>6.32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567936"/>
        <c:axId val="126569472"/>
        <c:axId val="0"/>
      </c:bar3DChart>
      <c:catAx>
        <c:axId val="1265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56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569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b="0" i="1" dirty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დაკონცენტრირების ხარისხი</a:t>
                </a:r>
                <a:endParaRPr lang="ka-GE" b="0" i="1" dirty="0"/>
              </a:p>
            </c:rich>
          </c:tx>
          <c:layout>
            <c:manualLayout>
              <c:xMode val="edge"/>
              <c:yMode val="edge"/>
              <c:x val="0.2144834542740981"/>
              <c:y val="0.23809612033789893"/>
            </c:manualLayout>
          </c:layout>
          <c:overlay val="0"/>
          <c:spPr>
            <a:gradFill rotWithShape="1">
              <a:gsLst>
                <a:gs pos="0">
                  <a:srgbClr val="738AC8">
                    <a:shade val="51000"/>
                    <a:satMod val="130000"/>
                  </a:srgbClr>
                </a:gs>
                <a:gs pos="80000">
                  <a:srgbClr val="738AC8">
                    <a:shade val="93000"/>
                    <a:satMod val="130000"/>
                  </a:srgbClr>
                </a:gs>
                <a:gs pos="100000">
                  <a:srgbClr val="738AC8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567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229229074036142"/>
          <c:y val="0.29841903871146103"/>
          <c:w val="0.20858911326710577"/>
          <c:h val="0.20448235207226034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ka-GE" sz="2000" b="0" i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პექტინის </a:t>
            </a:r>
            <a:r>
              <a:rPr lang="ka-GE" sz="2000" b="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შემცველობა პომელოს ნაყოფში</a:t>
            </a:r>
            <a:endParaRPr lang="ka-GE" sz="2000" b="0" i="1" dirty="0"/>
          </a:p>
        </c:rich>
      </c:tx>
      <c:layout>
        <c:manualLayout>
          <c:xMode val="edge"/>
          <c:yMode val="edge"/>
          <c:x val="0.4128403324584427"/>
          <c:y val="3.7005249343832022E-2"/>
        </c:manualLayout>
      </c:layout>
      <c:overlay val="0"/>
      <c:spPr>
        <a:gradFill rotWithShape="1">
          <a:gsLst>
            <a:gs pos="0">
              <a:srgbClr val="F96A1B">
                <a:shade val="51000"/>
                <a:satMod val="130000"/>
              </a:srgbClr>
            </a:gs>
            <a:gs pos="80000">
              <a:srgbClr val="F96A1B">
                <a:shade val="93000"/>
                <a:satMod val="130000"/>
              </a:srgbClr>
            </a:gs>
            <a:gs pos="100000">
              <a:srgbClr val="F96A1B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 rotWithShape="1">
          <a:gsLst>
            <a:gs pos="0">
              <a:srgbClr val="7C984A">
                <a:shade val="51000"/>
                <a:satMod val="130000"/>
              </a:srgbClr>
            </a:gs>
            <a:gs pos="80000">
              <a:srgbClr val="7C984A">
                <a:shade val="93000"/>
                <a:satMod val="130000"/>
              </a:srgbClr>
            </a:gs>
            <a:gs pos="100000">
              <a:srgbClr val="7C984A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sideWall>
    <c:backWall>
      <c:thickness val="0"/>
      <c:spPr>
        <a:gradFill rotWithShape="1">
          <a:gsLst>
            <a:gs pos="0">
              <a:srgbClr val="7C984A">
                <a:shade val="51000"/>
                <a:satMod val="130000"/>
              </a:srgbClr>
            </a:gs>
            <a:gs pos="80000">
              <a:srgbClr val="7C984A">
                <a:shade val="93000"/>
                <a:satMod val="130000"/>
              </a:srgbClr>
            </a:gs>
            <a:gs pos="100000">
              <a:srgbClr val="7C984A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backWall>
    <c:plotArea>
      <c:layout>
        <c:manualLayout>
          <c:layoutTarget val="inner"/>
          <c:xMode val="edge"/>
          <c:yMode val="edge"/>
          <c:x val="5.0755265347929082E-2"/>
          <c:y val="2.4619339246693076E-2"/>
          <c:w val="0.94924473465207182"/>
          <c:h val="0.904966455252942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Лист1!$P$101</c:f>
              <c:strCache>
                <c:ptCount val="1"/>
                <c:pt idx="0">
                  <c:v>m,გრ./100გ</c:v>
                </c:pt>
              </c:strCache>
            </c:strRef>
          </c:tx>
          <c:invertIfNegative val="0"/>
          <c:cat>
            <c:strRef>
              <c:f>Лист1!$O$102:$O$106</c:f>
              <c:strCache>
                <c:ptCount val="4"/>
                <c:pt idx="0">
                  <c:v>ნაყოფი 1</c:v>
                </c:pt>
                <c:pt idx="1">
                  <c:v>ნაყოფი 2</c:v>
                </c:pt>
                <c:pt idx="2">
                  <c:v>ნაყოფი 3</c:v>
                </c:pt>
                <c:pt idx="3">
                  <c:v>ნაყოფი 4</c:v>
                </c:pt>
              </c:strCache>
            </c:strRef>
          </c:cat>
          <c:val>
            <c:numRef>
              <c:f>Лист1!$P$102:$P$106</c:f>
              <c:numCache>
                <c:formatCode>General</c:formatCode>
                <c:ptCount val="5"/>
                <c:pt idx="0">
                  <c:v>1.492</c:v>
                </c:pt>
                <c:pt idx="1">
                  <c:v>1.0129999999999986</c:v>
                </c:pt>
                <c:pt idx="2">
                  <c:v>0.95000000000000062</c:v>
                </c:pt>
                <c:pt idx="3">
                  <c:v>1.1990000000000001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718336"/>
        <c:axId val="126719872"/>
        <c:axId val="0"/>
      </c:bar3DChart>
      <c:catAx>
        <c:axId val="12671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i="1"/>
            </a:pPr>
            <a:endParaRPr lang="ru-RU"/>
          </a:p>
        </c:txPr>
        <c:crossAx val="126719872"/>
        <c:crosses val="autoZero"/>
        <c:auto val="1"/>
        <c:lblAlgn val="ctr"/>
        <c:lblOffset val="100"/>
        <c:noMultiLvlLbl val="0"/>
      </c:catAx>
      <c:valAx>
        <c:axId val="126719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>
                    <a:solidFill>
                      <a:srgbClr val="FF0000"/>
                    </a:solidFill>
                  </a:rPr>
                  <a:t>m</a:t>
                </a:r>
                <a:r>
                  <a:rPr lang="en-US" sz="2000" b="0"/>
                  <a:t>, </a:t>
                </a:r>
                <a:r>
                  <a:rPr lang="ka-GE" sz="2000" b="0"/>
                  <a:t>გ./100 გ. ნაყოფზე</a:t>
                </a:r>
                <a:endParaRPr lang="ru-RU" sz="2000" b="0"/>
              </a:p>
            </c:rich>
          </c:tx>
          <c:layout>
            <c:manualLayout>
              <c:xMode val="edge"/>
              <c:yMode val="edge"/>
              <c:x val="1.1153902129346627E-2"/>
              <c:y val="0.209066798644097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6718336"/>
        <c:crossesAt val="1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rgbClr val="A5A5A5">
            <a:tint val="50000"/>
            <a:satMod val="300000"/>
          </a:srgbClr>
        </a:gs>
        <a:gs pos="35000">
          <a:srgbClr val="A5A5A5">
            <a:tint val="37000"/>
            <a:satMod val="300000"/>
          </a:srgbClr>
        </a:gs>
        <a:gs pos="100000">
          <a:srgbClr val="A5A5A5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A5A5A5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000" b="0" i="1">
                <a:solidFill>
                  <a:srgbClr val="FF0000"/>
                </a:solidFill>
              </a:rPr>
              <a:t>ფორთოხლის წვენი</a:t>
            </a:r>
            <a:r>
              <a:rPr lang="ka-GE" sz="1000" b="0" i="1"/>
              <a:t>ს ულტრაფილტრაციის პროცესის მწარმოებლურობის </a:t>
            </a:r>
            <a:r>
              <a:rPr lang="ka-GE" sz="1000" b="0" i="1">
                <a:solidFill>
                  <a:srgbClr val="FF0000"/>
                </a:solidFill>
              </a:rPr>
              <a:t>( </a:t>
            </a:r>
            <a:r>
              <a:rPr lang="en-US" sz="1000" b="0" i="1">
                <a:solidFill>
                  <a:srgbClr val="FF0000"/>
                </a:solidFill>
              </a:rPr>
              <a:t>W ) </a:t>
            </a:r>
            <a:r>
              <a:rPr lang="ka-GE" sz="1000" b="0" i="1"/>
              <a:t>დამოკიდებულება პროცესის ხანგრძლივობაზე (</a:t>
            </a:r>
            <a:r>
              <a:rPr lang="ka-GE" sz="1000" b="0" i="1">
                <a:solidFill>
                  <a:srgbClr val="FF0000"/>
                </a:solidFill>
              </a:rPr>
              <a:t> სტატიკური რეჟიმი) </a:t>
            </a:r>
          </a:p>
        </c:rich>
      </c:tx>
      <c:layout>
        <c:manualLayout>
          <c:xMode val="edge"/>
          <c:yMode val="edge"/>
          <c:x val="7.1639967417865866E-2"/>
          <c:y val="5.47660954145437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58551462187148E-2"/>
          <c:y val="0.18275862068965518"/>
          <c:w val="0.8993413832723921"/>
          <c:h val="0.689655172413793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'H:\графики\[grafiki  ultrafiltracia.xls]Лист1'!$J$1</c:f>
              <c:strCache>
                <c:ptCount val="1"/>
                <c:pt idx="0">
                  <c:v>YПМ-П</c:v>
                </c:pt>
              </c:strCache>
            </c:strRef>
          </c:tx>
          <c:xVal>
            <c:numRef>
              <c:f>'H:\графики\[grafiki  ultrafiltracia.xls]Лист1'!$I$2:$I$8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xVal>
          <c:yVal>
            <c:numRef>
              <c:f>'H:\графики\[grafiki  ultrafiltracia.xls]Лист1'!$J$2:$J$8</c:f>
              <c:numCache>
                <c:formatCode>General</c:formatCode>
                <c:ptCount val="7"/>
                <c:pt idx="0">
                  <c:v>34</c:v>
                </c:pt>
                <c:pt idx="1">
                  <c:v>24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'H:\графики\[grafiki  ultrafiltracia.xls]Лист1'!$K$1</c:f>
              <c:strCache>
                <c:ptCount val="1"/>
                <c:pt idx="0">
                  <c:v>YAM-500</c:v>
                </c:pt>
              </c:strCache>
            </c:strRef>
          </c:tx>
          <c:xVal>
            <c:numRef>
              <c:f>'H:\графики\[grafiki  ultrafiltracia.xls]Лист1'!$I$2:$I$8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xVal>
          <c:yVal>
            <c:numRef>
              <c:f>'H:\графики\[grafiki  ultrafiltracia.xls]Лист1'!$K$2:$K$8</c:f>
              <c:numCache>
                <c:formatCode>General</c:formatCode>
                <c:ptCount val="7"/>
                <c:pt idx="0">
                  <c:v>35</c:v>
                </c:pt>
                <c:pt idx="1">
                  <c:v>27</c:v>
                </c:pt>
                <c:pt idx="2">
                  <c:v>24.5</c:v>
                </c:pt>
                <c:pt idx="3">
                  <c:v>24.5</c:v>
                </c:pt>
                <c:pt idx="4">
                  <c:v>24.5</c:v>
                </c:pt>
                <c:pt idx="5">
                  <c:v>24.5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'H:\графики\[grafiki  ultrafiltracia.xls]Лист1'!$L$1</c:f>
              <c:strCache>
                <c:ptCount val="1"/>
                <c:pt idx="0">
                  <c:v>YAM-300</c:v>
                </c:pt>
              </c:strCache>
            </c:strRef>
          </c:tx>
          <c:xVal>
            <c:numRef>
              <c:f>'H:\графики\[grafiki  ultrafiltracia.xls]Лист1'!$I$2:$I$8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xVal>
          <c:yVal>
            <c:numRef>
              <c:f>'H:\графики\[grafiki  ultrafiltracia.xls]Лист1'!$L$2:$L$8</c:f>
              <c:numCache>
                <c:formatCode>General</c:formatCode>
                <c:ptCount val="7"/>
                <c:pt idx="0">
                  <c:v>34</c:v>
                </c:pt>
                <c:pt idx="1">
                  <c:v>27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'H:\графики\[grafiki  ultrafiltracia.xls]Лист1'!$M$1</c:f>
              <c:strCache>
                <c:ptCount val="1"/>
                <c:pt idx="0">
                  <c:v>Halipor-1</c:v>
                </c:pt>
              </c:strCache>
            </c:strRef>
          </c:tx>
          <c:xVal>
            <c:numRef>
              <c:f>'H:\графики\[grafiki  ultrafiltracia.xls]Лист1'!$I$2:$I$8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xVal>
          <c:yVal>
            <c:numRef>
              <c:f>'H:\графики\[grafiki  ultrafiltracia.xls]Лист1'!$M$2:$M$8</c:f>
              <c:numCache>
                <c:formatCode>General</c:formatCode>
                <c:ptCount val="7"/>
                <c:pt idx="0">
                  <c:v>42</c:v>
                </c:pt>
                <c:pt idx="1">
                  <c:v>32</c:v>
                </c:pt>
                <c:pt idx="2">
                  <c:v>28</c:v>
                </c:pt>
                <c:pt idx="3">
                  <c:v>27.5</c:v>
                </c:pt>
                <c:pt idx="4">
                  <c:v>27.5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'H:\графики\[grafiki  ultrafiltracia.xls]Лист1'!$N$1</c:f>
              <c:strCache>
                <c:ptCount val="1"/>
                <c:pt idx="0">
                  <c:v>Halipor-2</c:v>
                </c:pt>
              </c:strCache>
            </c:strRef>
          </c:tx>
          <c:xVal>
            <c:numRef>
              <c:f>'H:\графики\[grafiki  ultrafiltracia.xls]Лист1'!$I$2:$I$8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xVal>
          <c:yVal>
            <c:numRef>
              <c:f>'H:\графики\[grafiki  ultrafiltracia.xls]Лист1'!$N$2:$N$8</c:f>
              <c:numCache>
                <c:formatCode>General</c:formatCode>
                <c:ptCount val="7"/>
                <c:pt idx="0">
                  <c:v>34</c:v>
                </c:pt>
                <c:pt idx="1">
                  <c:v>20</c:v>
                </c:pt>
                <c:pt idx="2">
                  <c:v>16.5</c:v>
                </c:pt>
                <c:pt idx="3">
                  <c:v>16.5</c:v>
                </c:pt>
                <c:pt idx="4">
                  <c:v>16.5</c:v>
                </c:pt>
                <c:pt idx="5">
                  <c:v>16.5</c:v>
                </c:pt>
                <c:pt idx="6">
                  <c:v>16.5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76544"/>
        <c:axId val="26478464"/>
      </c:scatterChart>
      <c:valAx>
        <c:axId val="2647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sz="10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, სთ.</a:t>
                </a:r>
                <a:endParaRPr lang="ka-GE" sz="1000" b="0" i="1"/>
              </a:p>
            </c:rich>
          </c:tx>
          <c:layout>
            <c:manualLayout>
              <c:xMode val="edge"/>
              <c:yMode val="edge"/>
              <c:x val="0.85450199113041891"/>
              <c:y val="0.78296155627605368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478464"/>
        <c:crosses val="autoZero"/>
        <c:crossBetween val="midCat"/>
      </c:valAx>
      <c:valAx>
        <c:axId val="264784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W, </a:t>
                </a:r>
                <a:r>
                  <a:rPr lang="ka-GE" sz="900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დმ3 / მ2 სთ.</a:t>
                </a:r>
                <a:endParaRPr lang="ka-GE" sz="900" b="0" i="1"/>
              </a:p>
            </c:rich>
          </c:tx>
          <c:layout>
            <c:manualLayout>
              <c:xMode val="edge"/>
              <c:yMode val="edge"/>
              <c:x val="9.158408000724047E-2"/>
              <c:y val="0.20567948124131538"/>
            </c:manualLayout>
          </c:layout>
          <c:overlay val="0"/>
          <c:spPr>
            <a:gradFill rotWithShape="1">
              <a:gsLst>
                <a:gs pos="0">
                  <a:srgbClr val="7FD13B">
                    <a:shade val="51000"/>
                    <a:satMod val="130000"/>
                  </a:srgbClr>
                </a:gs>
                <a:gs pos="80000">
                  <a:srgbClr val="7FD13B">
                    <a:shade val="93000"/>
                    <a:satMod val="130000"/>
                  </a:srgbClr>
                </a:gs>
                <a:gs pos="100000">
                  <a:srgbClr val="7FD13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476544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8246402389356506"/>
          <c:y val="0.18979033503165046"/>
          <c:w val="0.18996832292515159"/>
          <c:h val="0.2801216612629304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000" b="0" i="1"/>
              <a:t>ულტრაფილტრაციული პროცესის მწარმოებლურობის (</a:t>
            </a:r>
            <a:r>
              <a:rPr lang="en-US" sz="1000" b="0" i="1">
                <a:solidFill>
                  <a:srgbClr val="FF0000"/>
                </a:solidFill>
              </a:rPr>
              <a:t>W) </a:t>
            </a:r>
            <a:r>
              <a:rPr lang="ka-GE" sz="1000" b="0" i="1"/>
              <a:t>დამოკიდებულება წნევაზე (</a:t>
            </a:r>
            <a:r>
              <a:rPr lang="ka-GE" sz="1000" b="0" i="1">
                <a:solidFill>
                  <a:srgbClr val="FF0000"/>
                </a:solidFill>
              </a:rPr>
              <a:t> </a:t>
            </a:r>
            <a:r>
              <a:rPr lang="en-US" sz="1000" b="0" i="1">
                <a:solidFill>
                  <a:srgbClr val="FF0000"/>
                </a:solidFill>
              </a:rPr>
              <a:t>P)</a:t>
            </a:r>
          </a:p>
        </c:rich>
      </c:tx>
      <c:layout>
        <c:manualLayout>
          <c:xMode val="edge"/>
          <c:yMode val="edge"/>
          <c:x val="0.152103674540682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43377457804691E-2"/>
          <c:y val="0.11361200428724544"/>
          <c:w val="0.89805967153947897"/>
          <c:h val="0.786709539121114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'F:\[grafiki 1-5 ultrafiltracia.xls]Лист1'!$W$19</c:f>
              <c:strCache>
                <c:ptCount val="1"/>
                <c:pt idx="0">
                  <c:v>AP-2.0, ლიმონის წვენი</c:v>
                </c:pt>
              </c:strCache>
            </c:strRef>
          </c:tx>
          <c:xVal>
            <c:numRef>
              <c:f>'F:\[grafiki 1-5 ultrafiltracia.xls]Лист1'!$V$20:$V$23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</c:numCache>
            </c:numRef>
          </c:xVal>
          <c:yVal>
            <c:numRef>
              <c:f>'F:\[grafiki 1-5 ultrafiltracia.xls]Лист1'!$W$20:$W$23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22</c:v>
                </c:pt>
                <c:pt idx="3">
                  <c:v>29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'F:\[grafiki 1-5 ultrafiltracia.xls]Лист1'!$X$19</c:f>
              <c:strCache>
                <c:ptCount val="1"/>
                <c:pt idx="0">
                  <c:v>AP-2.0, ფორთოხლის წვენი</c:v>
                </c:pt>
              </c:strCache>
            </c:strRef>
          </c:tx>
          <c:xVal>
            <c:numRef>
              <c:f>'F:\[grafiki 1-5 ultrafiltracia.xls]Лист1'!$V$20:$V$23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</c:numCache>
            </c:numRef>
          </c:xVal>
          <c:yVal>
            <c:numRef>
              <c:f>'F:\[grafiki 1-5 ultrafiltracia.xls]Лист1'!$X$20:$X$23</c:f>
              <c:numCache>
                <c:formatCode>General</c:formatCode>
                <c:ptCount val="4"/>
                <c:pt idx="0">
                  <c:v>7</c:v>
                </c:pt>
                <c:pt idx="1">
                  <c:v>19</c:v>
                </c:pt>
                <c:pt idx="2">
                  <c:v>23</c:v>
                </c:pt>
                <c:pt idx="3">
                  <c:v>24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'F:\[grafiki 1-5 ultrafiltracia.xls]Лист1'!$Y$19</c:f>
              <c:strCache>
                <c:ptCount val="1"/>
                <c:pt idx="0">
                  <c:v>AP-2.0, მანდარინის წვენი</c:v>
                </c:pt>
              </c:strCache>
            </c:strRef>
          </c:tx>
          <c:xVal>
            <c:numRef>
              <c:f>'F:\[grafiki 1-5 ultrafiltracia.xls]Лист1'!$V$20:$V$23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</c:numCache>
            </c:numRef>
          </c:xVal>
          <c:yVal>
            <c:numRef>
              <c:f>'F:\[grafiki 1-5 ultrafiltracia.xls]Лист1'!$Y$20:$Y$23</c:f>
              <c:numCache>
                <c:formatCode>General</c:formatCode>
                <c:ptCount val="4"/>
                <c:pt idx="0">
                  <c:v>12</c:v>
                </c:pt>
                <c:pt idx="1">
                  <c:v>23</c:v>
                </c:pt>
                <c:pt idx="2">
                  <c:v>26</c:v>
                </c:pt>
                <c:pt idx="3">
                  <c:v>27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'F:\[grafiki 1-5 ultrafiltracia.xls]Лист1'!$Z$19</c:f>
              <c:strCache>
                <c:ptCount val="1"/>
                <c:pt idx="0">
                  <c:v>БTY- 05/2, მანდარინის წვენი</c:v>
                </c:pt>
              </c:strCache>
            </c:strRef>
          </c:tx>
          <c:xVal>
            <c:numRef>
              <c:f>'F:\[grafiki 1-5 ultrafiltracia.xls]Лист1'!$V$20:$V$23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</c:numCache>
            </c:numRef>
          </c:xVal>
          <c:yVal>
            <c:numRef>
              <c:f>'F:\[grafiki 1-5 ultrafiltracia.xls]Лист1'!$Z$20:$Z$23</c:f>
              <c:numCache>
                <c:formatCode>General</c:formatCode>
                <c:ptCount val="4"/>
                <c:pt idx="0">
                  <c:v>17</c:v>
                </c:pt>
                <c:pt idx="1">
                  <c:v>18.5</c:v>
                </c:pt>
                <c:pt idx="2">
                  <c:v>20</c:v>
                </c:pt>
                <c:pt idx="3">
                  <c:v>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57536"/>
        <c:axId val="26659456"/>
      </c:scatterChart>
      <c:valAx>
        <c:axId val="2665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P, 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მპა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0.81941885389326319"/>
              <c:y val="0.90965261695229271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659456"/>
        <c:crosses val="autoZero"/>
        <c:crossBetween val="midCat"/>
      </c:valAx>
      <c:valAx>
        <c:axId val="266594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W,</a:t>
                </a: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დმ3/მ2 სთ.</a:t>
                </a:r>
                <a:endParaRPr lang="ka-GE" b="0" i="1"/>
              </a:p>
            </c:rich>
          </c:tx>
          <c:layout>
            <c:manualLayout>
              <c:xMode val="edge"/>
              <c:yMode val="edge"/>
              <c:x val="8.3090551181102368E-2"/>
              <c:y val="0.15339509031959239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657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871719160104985"/>
          <c:y val="0.44128361895939477"/>
          <c:w val="0.26507611548556431"/>
          <c:h val="0.4672718851320055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/>
              <a:t> </a:t>
            </a:r>
            <a:r>
              <a:rPr lang="ka-GE" sz="1000" b="0" i="1"/>
              <a:t>მემბრანების ტიპის გავლენამანდარინის </a:t>
            </a:r>
          </a:p>
          <a:p>
            <a:pPr>
              <a:defRPr/>
            </a:pPr>
            <a:r>
              <a:rPr lang="ka-GE" sz="1000" b="0" i="1"/>
              <a:t>წვენის ფიზიკო - ქიმიურ მაჩვენებლებზე</a:t>
            </a:r>
          </a:p>
        </c:rich>
      </c:tx>
      <c:layout>
        <c:manualLayout>
          <c:xMode val="edge"/>
          <c:yMode val="edge"/>
          <c:x val="8.4403705554311176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80821366038915E-2"/>
          <c:y val="0.15942074111396376"/>
          <c:w val="0.89899137697182929"/>
          <c:h val="0.68889101905740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'H:\графики\[grafiki  ultrafiltracia.xls]Лист1'!$AD$36</c:f>
              <c:strCache>
                <c:ptCount val="1"/>
                <c:pt idx="0">
                  <c:v>სიბლანტე, ნ წ/მ2 10-2</c:v>
                </c:pt>
              </c:strCache>
            </c:strRef>
          </c:tx>
          <c:invertIfNegative val="0"/>
          <c:cat>
            <c:strRef>
              <c:f>'H:\графики\[grafiki  ultrafiltracia.xls]Лист1'!$AC$37:$AC$43</c:f>
              <c:strCache>
                <c:ptCount val="7"/>
                <c:pt idx="0">
                  <c:v>ნატ.წვენი</c:v>
                </c:pt>
                <c:pt idx="1">
                  <c:v>Halipor-2</c:v>
                </c:pt>
                <c:pt idx="2">
                  <c:v>YAM-500</c:v>
                </c:pt>
                <c:pt idx="3">
                  <c:v>MFF-470A</c:v>
                </c:pt>
                <c:pt idx="4">
                  <c:v>УПМ-П</c:v>
                </c:pt>
                <c:pt idx="5">
                  <c:v>AP-2.0</c:v>
                </c:pt>
              </c:strCache>
            </c:strRef>
          </c:cat>
          <c:val>
            <c:numRef>
              <c:f>'H:\графики\[grafiki  ultrafiltracia.xls]Лист1'!$AD$37:$AD$43</c:f>
              <c:numCache>
                <c:formatCode>General</c:formatCode>
                <c:ptCount val="7"/>
                <c:pt idx="0">
                  <c:v>1.36</c:v>
                </c:pt>
                <c:pt idx="1">
                  <c:v>1.1100000000000001</c:v>
                </c:pt>
                <c:pt idx="2">
                  <c:v>1.21</c:v>
                </c:pt>
                <c:pt idx="3">
                  <c:v>1.21</c:v>
                </c:pt>
                <c:pt idx="4">
                  <c:v>1.24</c:v>
                </c:pt>
                <c:pt idx="5">
                  <c:v>1.23</c:v>
                </c:pt>
              </c:numCache>
            </c:numRef>
          </c:val>
        </c:ser>
        <c:ser>
          <c:idx val="1"/>
          <c:order val="1"/>
          <c:tx>
            <c:strRef>
              <c:f>'H:\графики\[grafiki  ultrafiltracia.xls]Лист1'!$AE$36</c:f>
              <c:strCache>
                <c:ptCount val="1"/>
                <c:pt idx="0">
                  <c:v>საერთო პექტინი,%</c:v>
                </c:pt>
              </c:strCache>
            </c:strRef>
          </c:tx>
          <c:invertIfNegative val="0"/>
          <c:cat>
            <c:strRef>
              <c:f>'H:\графики\[grafiki  ultrafiltracia.xls]Лист1'!$AC$37:$AC$43</c:f>
              <c:strCache>
                <c:ptCount val="7"/>
                <c:pt idx="0">
                  <c:v>ნატ.წვენი</c:v>
                </c:pt>
                <c:pt idx="1">
                  <c:v>Halipor-2</c:v>
                </c:pt>
                <c:pt idx="2">
                  <c:v>YAM-500</c:v>
                </c:pt>
                <c:pt idx="3">
                  <c:v>MFF-470A</c:v>
                </c:pt>
                <c:pt idx="4">
                  <c:v>УПМ-П</c:v>
                </c:pt>
                <c:pt idx="5">
                  <c:v>AP-2.0</c:v>
                </c:pt>
              </c:strCache>
            </c:strRef>
          </c:cat>
          <c:val>
            <c:numRef>
              <c:f>'H:\графики\[grafiki  ultrafiltracia.xls]Лист1'!$AE$37:$AE$43</c:f>
              <c:numCache>
                <c:formatCode>General</c:formatCode>
                <c:ptCount val="7"/>
                <c:pt idx="0">
                  <c:v>0.67</c:v>
                </c:pt>
                <c:pt idx="1">
                  <c:v>0.25</c:v>
                </c:pt>
                <c:pt idx="2">
                  <c:v>0.38</c:v>
                </c:pt>
                <c:pt idx="3">
                  <c:v>0.36</c:v>
                </c:pt>
                <c:pt idx="4">
                  <c:v>0.36</c:v>
                </c:pt>
                <c:pt idx="5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'H:\графики\[grafiki  ultrafiltracia.xls]Лист1'!$AF$36</c:f>
              <c:strCache>
                <c:ptCount val="1"/>
                <c:pt idx="0">
                  <c:v>ხსნადი პექტინი,%</c:v>
                </c:pt>
              </c:strCache>
            </c:strRef>
          </c:tx>
          <c:invertIfNegative val="0"/>
          <c:cat>
            <c:strRef>
              <c:f>'H:\графики\[grafiki  ultrafiltracia.xls]Лист1'!$AC$37:$AC$43</c:f>
              <c:strCache>
                <c:ptCount val="7"/>
                <c:pt idx="0">
                  <c:v>ნატ.წვენი</c:v>
                </c:pt>
                <c:pt idx="1">
                  <c:v>Halipor-2</c:v>
                </c:pt>
                <c:pt idx="2">
                  <c:v>YAM-500</c:v>
                </c:pt>
                <c:pt idx="3">
                  <c:v>MFF-470A</c:v>
                </c:pt>
                <c:pt idx="4">
                  <c:v>УПМ-П</c:v>
                </c:pt>
                <c:pt idx="5">
                  <c:v>AP-2.0</c:v>
                </c:pt>
              </c:strCache>
            </c:strRef>
          </c:cat>
          <c:val>
            <c:numRef>
              <c:f>'H:\графики\[grafiki  ultrafiltracia.xls]Лист1'!$AF$37:$AF$43</c:f>
              <c:numCache>
                <c:formatCode>General</c:formatCode>
                <c:ptCount val="7"/>
                <c:pt idx="0">
                  <c:v>0.42</c:v>
                </c:pt>
                <c:pt idx="1">
                  <c:v>0.18</c:v>
                </c:pt>
                <c:pt idx="2">
                  <c:v>0.32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</c:numCache>
            </c:numRef>
          </c:val>
        </c:ser>
        <c:ser>
          <c:idx val="3"/>
          <c:order val="3"/>
          <c:tx>
            <c:strRef>
              <c:f>'H:\графики\[grafiki  ultrafiltracia.xls]Лист1'!$AG$36</c:f>
              <c:strCache>
                <c:ptCount val="1"/>
                <c:pt idx="0">
                  <c:v>პროტოპექტინი,%</c:v>
                </c:pt>
              </c:strCache>
            </c:strRef>
          </c:tx>
          <c:invertIfNegative val="0"/>
          <c:cat>
            <c:strRef>
              <c:f>'H:\графики\[grafiki  ultrafiltracia.xls]Лист1'!$AC$37:$AC$43</c:f>
              <c:strCache>
                <c:ptCount val="7"/>
                <c:pt idx="0">
                  <c:v>ნატ.წვენი</c:v>
                </c:pt>
                <c:pt idx="1">
                  <c:v>Halipor-2</c:v>
                </c:pt>
                <c:pt idx="2">
                  <c:v>YAM-500</c:v>
                </c:pt>
                <c:pt idx="3">
                  <c:v>MFF-470A</c:v>
                </c:pt>
                <c:pt idx="4">
                  <c:v>УПМ-П</c:v>
                </c:pt>
                <c:pt idx="5">
                  <c:v>AP-2.0</c:v>
                </c:pt>
              </c:strCache>
            </c:strRef>
          </c:cat>
          <c:val>
            <c:numRef>
              <c:f>'H:\графики\[grafiki  ultrafiltracia.xls]Лист1'!$AG$37:$AG$43</c:f>
              <c:numCache>
                <c:formatCode>General</c:formatCode>
                <c:ptCount val="7"/>
                <c:pt idx="0">
                  <c:v>0.25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</c:ser>
        <c:ser>
          <c:idx val="4"/>
          <c:order val="4"/>
          <c:tx>
            <c:strRef>
              <c:f>'H:\графики\[grafiki  ultrafiltracia.xls]Лист1'!$AH$36</c:f>
              <c:strCache>
                <c:ptCount val="1"/>
                <c:pt idx="0">
                  <c:v>კაროტინი, მკგ/მლ</c:v>
                </c:pt>
              </c:strCache>
            </c:strRef>
          </c:tx>
          <c:invertIfNegative val="0"/>
          <c:cat>
            <c:strRef>
              <c:f>'H:\графики\[grafiki  ultrafiltracia.xls]Лист1'!$AC$37:$AC$43</c:f>
              <c:strCache>
                <c:ptCount val="7"/>
                <c:pt idx="0">
                  <c:v>ნატ.წვენი</c:v>
                </c:pt>
                <c:pt idx="1">
                  <c:v>Halipor-2</c:v>
                </c:pt>
                <c:pt idx="2">
                  <c:v>YAM-500</c:v>
                </c:pt>
                <c:pt idx="3">
                  <c:v>MFF-470A</c:v>
                </c:pt>
                <c:pt idx="4">
                  <c:v>УПМ-П</c:v>
                </c:pt>
                <c:pt idx="5">
                  <c:v>AP-2.0</c:v>
                </c:pt>
              </c:strCache>
            </c:strRef>
          </c:cat>
          <c:val>
            <c:numRef>
              <c:f>'H:\графики\[grafiki  ultrafiltracia.xls]Лист1'!$AH$37:$AH$43</c:f>
              <c:numCache>
                <c:formatCode>General</c:formatCode>
                <c:ptCount val="7"/>
                <c:pt idx="0">
                  <c:v>1.29</c:v>
                </c:pt>
                <c:pt idx="1">
                  <c:v>0.4</c:v>
                </c:pt>
                <c:pt idx="2">
                  <c:v>0.63</c:v>
                </c:pt>
                <c:pt idx="3">
                  <c:v>0.68</c:v>
                </c:pt>
                <c:pt idx="4">
                  <c:v>0.56000000000000005</c:v>
                </c:pt>
                <c:pt idx="5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97568"/>
        <c:axId val="26799488"/>
      </c:barChart>
      <c:catAx>
        <c:axId val="2679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მემბრანის ტიპი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0.81144922541247999"/>
              <c:y val="0.92464041994750656"/>
            </c:manualLayout>
          </c:layout>
          <c:overlay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79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7994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მაჩვენებელი</a:t>
                </a:r>
                <a:endParaRPr lang="ka-GE" sz="800" b="0" i="1" dirty="0"/>
              </a:p>
            </c:rich>
          </c:tx>
          <c:layout>
            <c:manualLayout>
              <c:xMode val="edge"/>
              <c:yMode val="edge"/>
              <c:x val="8.719217537632741E-2"/>
              <c:y val="0.17584632355738142"/>
            </c:manualLayout>
          </c:layout>
          <c:overlay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797568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0.6982047703555655"/>
          <c:y val="3.3816425120772944E-2"/>
          <c:w val="0.29910026016988578"/>
          <c:h val="0.257971623112328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1"/>
            </a:pPr>
            <a:r>
              <a:rPr lang="ka-GE" sz="1000" b="0" i="1"/>
              <a:t>ულტრაფილტრაციის გავლენა წვენის </a:t>
            </a:r>
          </a:p>
          <a:p>
            <a:pPr>
              <a:defRPr i="1"/>
            </a:pPr>
            <a:r>
              <a:rPr lang="ka-GE" sz="1000" b="0" i="1"/>
              <a:t>ფიზიკო-ქიმიურ მაჩვენებლებზე </a:t>
            </a:r>
            <a:r>
              <a:rPr lang="ka-GE" sz="1000" b="0" i="1">
                <a:solidFill>
                  <a:srgbClr val="FF0000"/>
                </a:solidFill>
              </a:rPr>
              <a:t>( </a:t>
            </a:r>
            <a:r>
              <a:rPr lang="en-US" sz="1000" b="0" i="1">
                <a:solidFill>
                  <a:srgbClr val="FF0000"/>
                </a:solidFill>
              </a:rPr>
              <a:t>AP-2,0</a:t>
            </a:r>
            <a:r>
              <a:rPr lang="en-US" sz="1000" b="0" i="1"/>
              <a:t>)</a:t>
            </a:r>
          </a:p>
        </c:rich>
      </c:tx>
      <c:layout>
        <c:manualLayout>
          <c:xMode val="edge"/>
          <c:yMode val="edge"/>
          <c:x val="0.10823926492225627"/>
          <c:y val="1.32275132275132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313467343897779E-2"/>
          <c:y val="0.13492098348881729"/>
          <c:w val="0.89660813860572319"/>
          <c:h val="0.7169330691268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'H:\графики\[grafiki 1-5 ultrafiltracia.xls]Лист1'!$AT$20</c:f>
              <c:strCache>
                <c:ptCount val="1"/>
                <c:pt idx="0">
                  <c:v>ზოგადი შაქარი,%</c:v>
                </c:pt>
              </c:strCache>
            </c:strRef>
          </c:tx>
          <c:invertIfNegative val="0"/>
          <c:cat>
            <c:strRef>
              <c:f>'H:\графики\[grafiki 1-5 ultrafiltracia.xls]Лист1'!$AU$19:$AZ$19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ultrafiltracia.xls]Лист1'!$AU$20:$AZ$20</c:f>
              <c:numCache>
                <c:formatCode>General</c:formatCode>
                <c:ptCount val="6"/>
                <c:pt idx="0">
                  <c:v>7.8</c:v>
                </c:pt>
                <c:pt idx="1">
                  <c:v>7.61</c:v>
                </c:pt>
                <c:pt idx="2">
                  <c:v>1.98</c:v>
                </c:pt>
                <c:pt idx="3">
                  <c:v>1.96</c:v>
                </c:pt>
                <c:pt idx="4">
                  <c:v>8.1999999999999993</c:v>
                </c:pt>
                <c:pt idx="5">
                  <c:v>8.0399999999999991</c:v>
                </c:pt>
              </c:numCache>
            </c:numRef>
          </c:val>
        </c:ser>
        <c:ser>
          <c:idx val="1"/>
          <c:order val="1"/>
          <c:tx>
            <c:strRef>
              <c:f>'H:\графики\[grafiki 1-5 ultrafiltracia.xls]Лист1'!$AT$21</c:f>
              <c:strCache>
                <c:ptCount val="1"/>
                <c:pt idx="0">
                  <c:v>ინვერტული შაქარი,%</c:v>
                </c:pt>
              </c:strCache>
            </c:strRef>
          </c:tx>
          <c:invertIfNegative val="0"/>
          <c:cat>
            <c:strRef>
              <c:f>'H:\графики\[grafiki 1-5 ultrafiltracia.xls]Лист1'!$AU$19:$AZ$19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ultrafiltracia.xls]Лист1'!$AU$21:$AZ$21</c:f>
              <c:numCache>
                <c:formatCode>General</c:formatCode>
                <c:ptCount val="6"/>
                <c:pt idx="0">
                  <c:v>7.2</c:v>
                </c:pt>
                <c:pt idx="1">
                  <c:v>7.2</c:v>
                </c:pt>
                <c:pt idx="2">
                  <c:v>1.53</c:v>
                </c:pt>
                <c:pt idx="3">
                  <c:v>1.53</c:v>
                </c:pt>
                <c:pt idx="4">
                  <c:v>7.8</c:v>
                </c:pt>
                <c:pt idx="5">
                  <c:v>7.8</c:v>
                </c:pt>
              </c:numCache>
            </c:numRef>
          </c:val>
        </c:ser>
        <c:ser>
          <c:idx val="2"/>
          <c:order val="2"/>
          <c:tx>
            <c:strRef>
              <c:f>'H:\графики\[grafiki 1-5 ultrafiltracia.xls]Лист1'!$AT$22</c:f>
              <c:strCache>
                <c:ptCount val="1"/>
                <c:pt idx="0">
                  <c:v>მშრალი ნივთიერებები,%</c:v>
                </c:pt>
              </c:strCache>
            </c:strRef>
          </c:tx>
          <c:invertIfNegative val="0"/>
          <c:cat>
            <c:strRef>
              <c:f>'H:\графики\[grafiki 1-5 ultrafiltracia.xls]Лист1'!$AU$19:$AZ$19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ultrafiltracia.xls]Лист1'!$AU$22:$AZ$22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8.1999999999999993</c:v>
                </c:pt>
                <c:pt idx="2">
                  <c:v>7.6</c:v>
                </c:pt>
                <c:pt idx="3">
                  <c:v>7.6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'H:\графики\[grafiki 1-5 ultrafiltracia.xls]Лист1'!$AT$23</c:f>
              <c:strCache>
                <c:ptCount val="1"/>
                <c:pt idx="0">
                  <c:v>ვიტამინ C,მგ%</c:v>
                </c:pt>
              </c:strCache>
            </c:strRef>
          </c:tx>
          <c:invertIfNegative val="0"/>
          <c:cat>
            <c:strRef>
              <c:f>'H:\графики\[grafiki 1-5 ultrafiltracia.xls]Лист1'!$AU$19:$AZ$19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ultrafiltracia.xls]Лист1'!$AU$23:$AZ$23</c:f>
              <c:numCache>
                <c:formatCode>General</c:formatCode>
                <c:ptCount val="6"/>
                <c:pt idx="0">
                  <c:v>28</c:v>
                </c:pt>
                <c:pt idx="1">
                  <c:v>27</c:v>
                </c:pt>
                <c:pt idx="2">
                  <c:v>36</c:v>
                </c:pt>
                <c:pt idx="3">
                  <c:v>35.5</c:v>
                </c:pt>
                <c:pt idx="4">
                  <c:v>29</c:v>
                </c:pt>
                <c:pt idx="5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62176"/>
        <c:axId val="26984832"/>
      </c:barChart>
      <c:catAx>
        <c:axId val="2696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წვენის სახეობა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0.788402716476584"/>
              <c:y val="0.92232540699854382"/>
            </c:manualLayout>
          </c:layout>
          <c:overlay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i="1"/>
            </a:pPr>
            <a:endParaRPr lang="ru-RU"/>
          </a:p>
        </c:txPr>
        <c:crossAx val="269848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69848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</a:t>
                </a: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აჩვენებლის</a:t>
                </a:r>
                <a:r>
                  <a:rPr lang="ka-GE" sz="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მნიშვნელობა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9.4774195826418564E-2"/>
              <c:y val="0.16180675090032351"/>
            </c:manualLayout>
          </c:layout>
          <c:overlay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9621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031550204206537"/>
          <c:y val="2.9161936153329671E-2"/>
          <c:w val="0.29240727784632736"/>
          <c:h val="0.2806700325250041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/>
              <a:t> </a:t>
            </a:r>
            <a:r>
              <a:rPr lang="ka-GE" sz="1000" b="0" i="1"/>
              <a:t>წვენის ფიზიკო-ქიმიური მაჩვენებლების </a:t>
            </a:r>
          </a:p>
          <a:p>
            <a:pPr>
              <a:defRPr/>
            </a:pPr>
            <a:r>
              <a:rPr lang="ka-GE" sz="1000" b="0" i="1"/>
              <a:t>ცვლილება ღრუ ბოჭკოებზე </a:t>
            </a:r>
            <a:r>
              <a:rPr lang="ka-GE" sz="1000" b="0" i="1">
                <a:solidFill>
                  <a:srgbClr val="FF0000"/>
                </a:solidFill>
              </a:rPr>
              <a:t>( </a:t>
            </a:r>
            <a:r>
              <a:rPr lang="en-US" sz="1000" b="0" i="1">
                <a:solidFill>
                  <a:srgbClr val="FF0000"/>
                </a:solidFill>
              </a:rPr>
              <a:t>AP-2,0)</a:t>
            </a:r>
          </a:p>
          <a:p>
            <a:pPr>
              <a:defRPr/>
            </a:pPr>
            <a:r>
              <a:rPr lang="en-US" sz="1000" b="0" i="1"/>
              <a:t> </a:t>
            </a:r>
            <a:r>
              <a:rPr lang="ka-GE" sz="1000" b="0" i="1"/>
              <a:t>ულტრაფილტრაციის შედეგად</a:t>
            </a:r>
          </a:p>
        </c:rich>
      </c:tx>
      <c:layout>
        <c:manualLayout>
          <c:xMode val="edge"/>
          <c:yMode val="edge"/>
          <c:x val="4.567366579177602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544487663197686E-2"/>
          <c:y val="0.2214251237171205"/>
          <c:w val="0.91114773004257277"/>
          <c:h val="0.617657622518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'H:\графики\[grafiki 1-5 ultrafiltracia.xls]Лист1'!$AT$52</c:f>
              <c:strCache>
                <c:ptCount val="1"/>
                <c:pt idx="0">
                  <c:v>სიბლანტე,ნ წ/მ2 10-3</c:v>
                </c:pt>
              </c:strCache>
            </c:strRef>
          </c:tx>
          <c:invertIfNegative val="0"/>
          <c:cat>
            <c:strRef>
              <c:f>'H:\графики\[grafiki 1-5 ultrafiltracia.xls]Лист1'!$AU$51:$AZ$51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ultrafiltracia.xls]Лист1'!$AU$52:$AZ$52</c:f>
              <c:numCache>
                <c:formatCode>General</c:formatCode>
                <c:ptCount val="6"/>
                <c:pt idx="0">
                  <c:v>1.55</c:v>
                </c:pt>
                <c:pt idx="1">
                  <c:v>1.23</c:v>
                </c:pt>
                <c:pt idx="2">
                  <c:v>1.23</c:v>
                </c:pt>
                <c:pt idx="3">
                  <c:v>1.2</c:v>
                </c:pt>
                <c:pt idx="4">
                  <c:v>1.31</c:v>
                </c:pt>
                <c:pt idx="5">
                  <c:v>1.25</c:v>
                </c:pt>
              </c:numCache>
            </c:numRef>
          </c:val>
        </c:ser>
        <c:ser>
          <c:idx val="1"/>
          <c:order val="1"/>
          <c:tx>
            <c:strRef>
              <c:f>'H:\графики\[grafiki 1-5 ultrafiltracia.xls]Лист1'!$AT$53</c:f>
              <c:strCache>
                <c:ptCount val="1"/>
                <c:pt idx="0">
                  <c:v>ხსნადი პექტინი,%</c:v>
                </c:pt>
              </c:strCache>
            </c:strRef>
          </c:tx>
          <c:invertIfNegative val="0"/>
          <c:cat>
            <c:strRef>
              <c:f>'H:\графики\[grafiki 1-5 ultrafiltracia.xls]Лист1'!$AU$51:$AZ$51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ultrafiltracia.xls]Лист1'!$AU$53:$AZ$53</c:f>
              <c:numCache>
                <c:formatCode>General</c:formatCode>
                <c:ptCount val="6"/>
                <c:pt idx="0">
                  <c:v>0.84</c:v>
                </c:pt>
                <c:pt idx="1">
                  <c:v>0.16</c:v>
                </c:pt>
                <c:pt idx="2">
                  <c:v>0.25</c:v>
                </c:pt>
                <c:pt idx="3">
                  <c:v>0.17</c:v>
                </c:pt>
                <c:pt idx="4">
                  <c:v>0.47</c:v>
                </c:pt>
                <c:pt idx="5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'H:\графики\[grafiki 1-5 ultrafiltracia.xls]Лист1'!$AT$54</c:f>
              <c:strCache>
                <c:ptCount val="1"/>
                <c:pt idx="0">
                  <c:v>კაროტინოიდები, მკგ/მლ</c:v>
                </c:pt>
              </c:strCache>
            </c:strRef>
          </c:tx>
          <c:invertIfNegative val="0"/>
          <c:cat>
            <c:strRef>
              <c:f>'H:\графики\[grafiki 1-5 ultrafiltracia.xls]Лист1'!$AU$51:$AZ$51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ultrafiltracia.xls]Лист1'!$AU$54:$AZ$54</c:f>
              <c:numCache>
                <c:formatCode>General</c:formatCode>
                <c:ptCount val="6"/>
                <c:pt idx="0">
                  <c:v>1.29</c:v>
                </c:pt>
                <c:pt idx="1">
                  <c:v>0.52</c:v>
                </c:pt>
                <c:pt idx="2">
                  <c:v>0.05</c:v>
                </c:pt>
                <c:pt idx="3">
                  <c:v>0.01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'H:\графики\[grafiki 1-5 ultrafiltracia.xls]Лист1'!$AT$55</c:f>
              <c:strCache>
                <c:ptCount val="1"/>
                <c:pt idx="0">
                  <c:v>სიმკვრივე, გ/სმ3</c:v>
                </c:pt>
              </c:strCache>
            </c:strRef>
          </c:tx>
          <c:invertIfNegative val="0"/>
          <c:cat>
            <c:strRef>
              <c:f>'H:\графики\[grafiki 1-5 ultrafiltracia.xls]Лист1'!$AU$51:$AZ$51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ultrafiltracia.xls]Лист1'!$AU$55:$AZ$55</c:f>
              <c:numCache>
                <c:formatCode>General</c:formatCode>
                <c:ptCount val="6"/>
                <c:pt idx="0">
                  <c:v>1.0389999999999999</c:v>
                </c:pt>
                <c:pt idx="1">
                  <c:v>1.0389999999999999</c:v>
                </c:pt>
                <c:pt idx="2">
                  <c:v>1.032</c:v>
                </c:pt>
                <c:pt idx="3">
                  <c:v>1.03</c:v>
                </c:pt>
                <c:pt idx="4">
                  <c:v>1.31</c:v>
                </c:pt>
                <c:pt idx="5">
                  <c:v>1.25</c:v>
                </c:pt>
              </c:numCache>
            </c:numRef>
          </c:val>
        </c:ser>
        <c:ser>
          <c:idx val="4"/>
          <c:order val="4"/>
          <c:tx>
            <c:strRef>
              <c:f>'H:\графики\[grafiki 1-5 ultrafiltracia.xls]Лист1'!$AT$56</c:f>
              <c:strCache>
                <c:ptCount val="1"/>
                <c:pt idx="0">
                  <c:v>ზოგადი მჟავიანობა,%</c:v>
                </c:pt>
              </c:strCache>
            </c:strRef>
          </c:tx>
          <c:invertIfNegative val="0"/>
          <c:cat>
            <c:strRef>
              <c:f>'H:\графики\[grafiki 1-5 ultrafiltracia.xls]Лист1'!$AU$51:$AZ$51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ultrafiltracia.xls]Лист1'!$AU$56:$AZ$56</c:f>
              <c:numCache>
                <c:formatCode>General</c:formatCode>
                <c:ptCount val="6"/>
                <c:pt idx="0">
                  <c:v>1.68</c:v>
                </c:pt>
                <c:pt idx="1">
                  <c:v>1.68</c:v>
                </c:pt>
                <c:pt idx="2">
                  <c:v>2.0499999999999998</c:v>
                </c:pt>
                <c:pt idx="3">
                  <c:v>2.0499999999999998</c:v>
                </c:pt>
                <c:pt idx="4">
                  <c:v>0.81</c:v>
                </c:pt>
                <c:pt idx="5">
                  <c:v>0.81</c:v>
                </c:pt>
              </c:numCache>
            </c:numRef>
          </c:val>
        </c:ser>
        <c:ser>
          <c:idx val="5"/>
          <c:order val="5"/>
          <c:tx>
            <c:strRef>
              <c:f>'H:\графики\[grafiki 1-5 ultrafiltracia.xls]Лист1'!$AT$57</c:f>
              <c:strCache>
                <c:ptCount val="1"/>
                <c:pt idx="0">
                  <c:v>ნაცარი, მგ%</c:v>
                </c:pt>
              </c:strCache>
            </c:strRef>
          </c:tx>
          <c:invertIfNegative val="0"/>
          <c:cat>
            <c:strRef>
              <c:f>'H:\графики\[grafiki 1-5 ultrafiltracia.xls]Лист1'!$AU$51:$AZ$51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ultrafiltracia.xls]Лист1'!$AU$57:$AZ$57</c:f>
              <c:numCache>
                <c:formatCode>General</c:formatCode>
                <c:ptCount val="6"/>
                <c:pt idx="0">
                  <c:v>0.26</c:v>
                </c:pt>
                <c:pt idx="1">
                  <c:v>0.25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0.35</c:v>
                </c:pt>
                <c:pt idx="5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51456"/>
        <c:axId val="27253376"/>
      </c:barChart>
      <c:catAx>
        <c:axId val="2725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წვენის სახეობა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0.80015932218998953"/>
              <c:y val="0.91201644686055106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i="1"/>
            </a:pPr>
            <a:endParaRPr lang="ru-RU"/>
          </a:p>
        </c:txPr>
        <c:crossAx val="272533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72533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მაჩვენებლის მნიშვნელობა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9.5796841184325646E-2"/>
              <c:y val="0.25161973948302901"/>
            </c:manualLayout>
          </c:layout>
          <c:overlay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725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7354606989916"/>
          <c:y val="1.7241379310344827E-2"/>
          <c:w val="0.29587926509186352"/>
          <c:h val="0.3448284912661779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800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000" b="0" i="1">
                <a:solidFill>
                  <a:srgbClr val="FF0000"/>
                </a:solidFill>
              </a:rPr>
              <a:t>ვიტამინ </a:t>
            </a:r>
            <a:r>
              <a:rPr lang="en-US" sz="1000" b="0" i="1">
                <a:solidFill>
                  <a:srgbClr val="FF0000"/>
                </a:solidFill>
              </a:rPr>
              <a:t>C </a:t>
            </a:r>
            <a:r>
              <a:rPr lang="ka-GE" sz="1000" b="0" i="1"/>
              <a:t>ცვლილება წვენების გაკამკამების შედეგად</a:t>
            </a:r>
          </a:p>
        </c:rich>
      </c:tx>
      <c:layout>
        <c:manualLayout>
          <c:xMode val="edge"/>
          <c:yMode val="edge"/>
          <c:x val="0.1502425286967884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697957184247833E-2"/>
          <c:y val="0.11106291538119138"/>
          <c:w val="0.90468568940397298"/>
          <c:h val="0.71907384383969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'H:\графики\[grafiki 1-5 ultrafiltracia.xls]Лист1'!$AT$85</c:f>
              <c:strCache>
                <c:ptCount val="1"/>
                <c:pt idx="0">
                  <c:v>Vitamin C, mg%</c:v>
                </c:pt>
              </c:strCache>
            </c:strRef>
          </c:tx>
          <c:invertIfNegative val="0"/>
          <c:cat>
            <c:strRef>
              <c:f>'H:\графики\[grafiki 1-5 ultrafiltracia.xls]Лист1'!$AU$84:$AZ$84</c:f>
              <c:strCache>
                <c:ptCount val="6"/>
                <c:pt idx="0">
                  <c:v>ნატ. მანდარინის წვენი</c:v>
                </c:pt>
                <c:pt idx="1">
                  <c:v>გაკამკამებული მანდარინის წვენი</c:v>
                </c:pt>
                <c:pt idx="2">
                  <c:v>ნატ. ფორთოხლის წვენი</c:v>
                </c:pt>
                <c:pt idx="3">
                  <c:v>გაკამკამებული ფორთოხლის წვენი</c:v>
                </c:pt>
                <c:pt idx="4">
                  <c:v>ნატ. ლიმონის წვენი</c:v>
                </c:pt>
                <c:pt idx="5">
                  <c:v>გაკამკამებული ლიმონის წვენი</c:v>
                </c:pt>
              </c:strCache>
            </c:strRef>
          </c:cat>
          <c:val>
            <c:numRef>
              <c:f>'H:\графики\[grafiki 1-5 ultrafiltracia.xls]Лист1'!$AU$85:$AZ$85</c:f>
              <c:numCache>
                <c:formatCode>General</c:formatCode>
                <c:ptCount val="6"/>
                <c:pt idx="0">
                  <c:v>28</c:v>
                </c:pt>
                <c:pt idx="1">
                  <c:v>27</c:v>
                </c:pt>
                <c:pt idx="2">
                  <c:v>36</c:v>
                </c:pt>
                <c:pt idx="3">
                  <c:v>35.5</c:v>
                </c:pt>
                <c:pt idx="4">
                  <c:v>29</c:v>
                </c:pt>
                <c:pt idx="5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47072"/>
        <c:axId val="26142976"/>
      </c:barChart>
      <c:catAx>
        <c:axId val="2774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წვენის სახეობა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0.79162065042298901"/>
              <c:y val="0.9202329971911406"/>
            </c:manualLayout>
          </c:layout>
          <c:overlay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i="1"/>
            </a:pPr>
            <a:endParaRPr lang="ru-RU"/>
          </a:p>
        </c:txPr>
        <c:crossAx val="261429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61429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800" b="0" i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მაჩვენებლის მნიშვნელობა</a:t>
                </a:r>
                <a:endParaRPr lang="ka-GE" sz="800" b="0" i="1"/>
              </a:p>
            </c:rich>
          </c:tx>
          <c:layout>
            <c:manualLayout>
              <c:xMode val="edge"/>
              <c:yMode val="edge"/>
              <c:x val="0.10535928717064873"/>
              <c:y val="0.1267698116682783"/>
            </c:manualLayout>
          </c:layout>
          <c:overlay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774707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ka-GE" sz="1200" b="0" i="1"/>
              <a:t>ულტრაფილტრაციული პროცესის მწარმოებლურობის  ცვლილება დროში  </a:t>
            </a:r>
            <a:endParaRPr lang="ru-RU" sz="1200" b="0" i="1"/>
          </a:p>
        </c:rich>
      </c:tx>
      <c:layout>
        <c:manualLayout>
          <c:xMode val="edge"/>
          <c:yMode val="edge"/>
          <c:x val="0.19295647082399908"/>
          <c:y val="2.25152288043645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57240065963814E-2"/>
          <c:y val="0.16956951591667119"/>
          <c:w val="0.91324059492563403"/>
          <c:h val="0.71179649002990253"/>
        </c:manualLayout>
      </c:layout>
      <c:lineChart>
        <c:grouping val="standard"/>
        <c:varyColors val="0"/>
        <c:ser>
          <c:idx val="0"/>
          <c:order val="0"/>
          <c:tx>
            <c:strRef>
              <c:f>'საბოლოო გრაფიკები'!$D$37</c:f>
              <c:strCache>
                <c:ptCount val="1"/>
                <c:pt idx="0">
                  <c:v> წითელი  ჭარხალი</c:v>
                </c:pt>
              </c:strCache>
            </c:strRef>
          </c:tx>
          <c:cat>
            <c:numRef>
              <c:f>'საბოლოო გრაფიკები'!$C$38:$C$68</c:f>
              <c:numCache>
                <c:formatCode>General</c:formatCode>
                <c:ptCount val="3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30</c:v>
                </c:pt>
                <c:pt idx="15">
                  <c:v>33</c:v>
                </c:pt>
                <c:pt idx="16">
                  <c:v>35</c:v>
                </c:pt>
                <c:pt idx="17">
                  <c:v>40</c:v>
                </c:pt>
                <c:pt idx="18">
                  <c:v>44</c:v>
                </c:pt>
                <c:pt idx="19">
                  <c:v>49</c:v>
                </c:pt>
                <c:pt idx="20">
                  <c:v>58</c:v>
                </c:pt>
                <c:pt idx="21">
                  <c:v>68</c:v>
                </c:pt>
                <c:pt idx="22">
                  <c:v>78</c:v>
                </c:pt>
                <c:pt idx="23">
                  <c:v>85</c:v>
                </c:pt>
                <c:pt idx="24">
                  <c:v>95</c:v>
                </c:pt>
                <c:pt idx="25">
                  <c:v>103</c:v>
                </c:pt>
                <c:pt idx="26">
                  <c:v>114</c:v>
                </c:pt>
                <c:pt idx="27">
                  <c:v>127</c:v>
                </c:pt>
                <c:pt idx="28">
                  <c:v>139</c:v>
                </c:pt>
                <c:pt idx="29">
                  <c:v>157</c:v>
                </c:pt>
              </c:numCache>
            </c:numRef>
          </c:cat>
          <c:val>
            <c:numRef>
              <c:f>'საბოლოო გრაფიკები'!$D$38:$D$68</c:f>
              <c:numCache>
                <c:formatCode>General</c:formatCode>
                <c:ptCount val="31"/>
                <c:pt idx="0">
                  <c:v>0.96199999999999997</c:v>
                </c:pt>
                <c:pt idx="1">
                  <c:v>0.96299999999999997</c:v>
                </c:pt>
                <c:pt idx="2">
                  <c:v>0.92</c:v>
                </c:pt>
                <c:pt idx="3">
                  <c:v>0.89400000000000002</c:v>
                </c:pt>
                <c:pt idx="4">
                  <c:v>0.86199999999999999</c:v>
                </c:pt>
                <c:pt idx="5">
                  <c:v>0.80600000000000005</c:v>
                </c:pt>
                <c:pt idx="6">
                  <c:v>0.78100000000000003</c:v>
                </c:pt>
                <c:pt idx="7">
                  <c:v>0.76</c:v>
                </c:pt>
                <c:pt idx="8">
                  <c:v>0.73499999999999999</c:v>
                </c:pt>
                <c:pt idx="9">
                  <c:v>0.71399999999999997</c:v>
                </c:pt>
                <c:pt idx="10">
                  <c:v>0.67600000000000005</c:v>
                </c:pt>
                <c:pt idx="11">
                  <c:v>0.65800000000000003</c:v>
                </c:pt>
                <c:pt idx="12">
                  <c:v>0.64100000000000001</c:v>
                </c:pt>
                <c:pt idx="13">
                  <c:v>0.625</c:v>
                </c:pt>
                <c:pt idx="14">
                  <c:v>0.61</c:v>
                </c:pt>
                <c:pt idx="15">
                  <c:v>0.59</c:v>
                </c:pt>
                <c:pt idx="16" formatCode="#,##0">
                  <c:v>0.55000000000000004</c:v>
                </c:pt>
                <c:pt idx="17">
                  <c:v>0.5</c:v>
                </c:pt>
                <c:pt idx="18">
                  <c:v>0.45</c:v>
                </c:pt>
                <c:pt idx="19">
                  <c:v>0.38</c:v>
                </c:pt>
                <c:pt idx="20">
                  <c:v>0.3</c:v>
                </c:pt>
                <c:pt idx="21">
                  <c:v>0.23100000000000001</c:v>
                </c:pt>
                <c:pt idx="22">
                  <c:v>0.2</c:v>
                </c:pt>
                <c:pt idx="23">
                  <c:v>0.16200000000000001</c:v>
                </c:pt>
                <c:pt idx="24">
                  <c:v>0.152</c:v>
                </c:pt>
                <c:pt idx="25">
                  <c:v>0.14000000000000001</c:v>
                </c:pt>
                <c:pt idx="26">
                  <c:v>0.14000000000000001</c:v>
                </c:pt>
                <c:pt idx="27">
                  <c:v>0.13</c:v>
                </c:pt>
                <c:pt idx="28">
                  <c:v>0.125</c:v>
                </c:pt>
                <c:pt idx="29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'საბოლოო გრაფიკები'!$E$37</c:f>
              <c:strCache>
                <c:ptCount val="1"/>
                <c:pt idx="0">
                  <c:v>საკვები  ჭარხალი</c:v>
                </c:pt>
              </c:strCache>
            </c:strRef>
          </c:tx>
          <c:cat>
            <c:numRef>
              <c:f>'საბოლოო გრაფიკები'!$C$38:$C$68</c:f>
              <c:numCache>
                <c:formatCode>General</c:formatCode>
                <c:ptCount val="3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30</c:v>
                </c:pt>
                <c:pt idx="15">
                  <c:v>33</c:v>
                </c:pt>
                <c:pt idx="16">
                  <c:v>35</c:v>
                </c:pt>
                <c:pt idx="17">
                  <c:v>40</c:v>
                </c:pt>
                <c:pt idx="18">
                  <c:v>44</c:v>
                </c:pt>
                <c:pt idx="19">
                  <c:v>49</c:v>
                </c:pt>
                <c:pt idx="20">
                  <c:v>58</c:v>
                </c:pt>
                <c:pt idx="21">
                  <c:v>68</c:v>
                </c:pt>
                <c:pt idx="22">
                  <c:v>78</c:v>
                </c:pt>
                <c:pt idx="23">
                  <c:v>85</c:v>
                </c:pt>
                <c:pt idx="24">
                  <c:v>95</c:v>
                </c:pt>
                <c:pt idx="25">
                  <c:v>103</c:v>
                </c:pt>
                <c:pt idx="26">
                  <c:v>114</c:v>
                </c:pt>
                <c:pt idx="27">
                  <c:v>127</c:v>
                </c:pt>
                <c:pt idx="28">
                  <c:v>139</c:v>
                </c:pt>
                <c:pt idx="29">
                  <c:v>157</c:v>
                </c:pt>
              </c:numCache>
            </c:numRef>
          </c:cat>
          <c:val>
            <c:numRef>
              <c:f>'საბოლოო გრაფიკები'!$E$38:$E$68</c:f>
              <c:numCache>
                <c:formatCode>General</c:formatCode>
                <c:ptCount val="31"/>
                <c:pt idx="1">
                  <c:v>2.4</c:v>
                </c:pt>
                <c:pt idx="2">
                  <c:v>2.35</c:v>
                </c:pt>
                <c:pt idx="3">
                  <c:v>2.2999999999999998</c:v>
                </c:pt>
                <c:pt idx="4">
                  <c:v>2.25</c:v>
                </c:pt>
                <c:pt idx="5">
                  <c:v>2.2000000000000002</c:v>
                </c:pt>
                <c:pt idx="6">
                  <c:v>2.15</c:v>
                </c:pt>
                <c:pt idx="7">
                  <c:v>2.12</c:v>
                </c:pt>
                <c:pt idx="8">
                  <c:v>2.1</c:v>
                </c:pt>
                <c:pt idx="9">
                  <c:v>2.0499999999999998</c:v>
                </c:pt>
                <c:pt idx="10">
                  <c:v>2.04</c:v>
                </c:pt>
                <c:pt idx="11">
                  <c:v>2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2.4</c:v>
                </c:pt>
                <c:pt idx="15">
                  <c:v>2.4500000000000002</c:v>
                </c:pt>
                <c:pt idx="16">
                  <c:v>2.5</c:v>
                </c:pt>
                <c:pt idx="17">
                  <c:v>2.5499999999999998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2.6</c:v>
                </c:pt>
                <c:pt idx="28">
                  <c:v>2.6</c:v>
                </c:pt>
                <c:pt idx="29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97056"/>
        <c:axId val="82399232"/>
      </c:lineChart>
      <c:catAx>
        <c:axId val="8239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τ</a:t>
                </a: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,სთ.</a:t>
                </a:r>
                <a:endParaRPr lang="ru-RU" b="0" i="1"/>
              </a:p>
            </c:rich>
          </c:tx>
          <c:layout>
            <c:manualLayout>
              <c:xMode val="edge"/>
              <c:yMode val="edge"/>
              <c:x val="0.83869854693764223"/>
              <c:y val="0.74855689793332658"/>
            </c:manualLayout>
          </c:layout>
          <c:overlay val="0"/>
          <c:spPr>
            <a:gradFill rotWithShape="1">
              <a:gsLst>
                <a:gs pos="0">
                  <a:srgbClr val="00ADDC">
                    <a:satMod val="103000"/>
                    <a:lumMod val="102000"/>
                    <a:tint val="94000"/>
                  </a:srgbClr>
                </a:gs>
                <a:gs pos="50000">
                  <a:srgbClr val="00ADDC">
                    <a:satMod val="110000"/>
                    <a:lumMod val="100000"/>
                    <a:shade val="100000"/>
                  </a:srgbClr>
                </a:gs>
                <a:gs pos="100000">
                  <a:srgbClr val="00ADDC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82399232"/>
        <c:crosses val="autoZero"/>
        <c:auto val="1"/>
        <c:lblAlgn val="ctr"/>
        <c:lblOffset val="100"/>
        <c:noMultiLvlLbl val="0"/>
      </c:catAx>
      <c:valAx>
        <c:axId val="823992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W, l/</a:t>
                </a:r>
                <a:r>
                  <a:rPr lang="ka-GE" b="0" i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rPr>
                  <a:t>სთ.წთ</a:t>
                </a:r>
                <a:endParaRPr lang="ru-RU" b="0" i="1"/>
              </a:p>
            </c:rich>
          </c:tx>
          <c:layout>
            <c:manualLayout>
              <c:xMode val="edge"/>
              <c:yMode val="edge"/>
              <c:x val="9.9999982502190291E-2"/>
              <c:y val="0.16849685621212321"/>
            </c:manualLayout>
          </c:layout>
          <c:overlay val="0"/>
          <c:spPr>
            <a:gradFill rotWithShape="1">
              <a:gsLst>
                <a:gs pos="0">
                  <a:srgbClr val="00ADDC">
                    <a:satMod val="103000"/>
                    <a:lumMod val="102000"/>
                    <a:tint val="94000"/>
                  </a:srgbClr>
                </a:gs>
                <a:gs pos="50000">
                  <a:srgbClr val="00ADDC">
                    <a:satMod val="110000"/>
                    <a:lumMod val="100000"/>
                    <a:shade val="100000"/>
                  </a:srgbClr>
                </a:gs>
                <a:gs pos="100000">
                  <a:srgbClr val="00ADDC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title>
        <c:numFmt formatCode="General" sourceLinked="1"/>
        <c:majorTickMark val="out"/>
        <c:minorTickMark val="none"/>
        <c:tickLblPos val="nextTo"/>
        <c:crossAx val="82397056"/>
        <c:crosses val="autoZero"/>
        <c:crossBetween val="midCat"/>
      </c:valAx>
    </c:plotArea>
    <c:legend>
      <c:legendPos val="r"/>
      <c:layout/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b="1" i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8F16B-8C09-4B62-B585-9AFF1845FA1E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69A9-3D38-4E3B-9E47-45370AD8C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2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8EB9-DFCA-4690-8AFD-835B4AAE0B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01C50-1E2F-4D5B-87C3-6BC848E9FC4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8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4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1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604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0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7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12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9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0213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4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1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4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5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590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3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2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7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1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8072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33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54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55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78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69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08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0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7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34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68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7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73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1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00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23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53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4676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82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1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64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58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15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2987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04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2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8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638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55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33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28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1312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7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995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51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58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3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4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969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6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93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72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45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E9FA86-C633-4ACB-8405-DAA037770C96}" type="slidenum">
              <a:rPr lang="ru-RU" smtClean="0">
                <a:solidFill>
                  <a:srgbClr val="434342"/>
                </a:solidFill>
              </a:rPr>
              <a:pPr/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38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562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80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85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F76E22-DBFB-47F9-8998-D6FE7D89BB1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3B2B48-7E28-4846-9351-532878E0B4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9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3697A3-DEA4-4246-8E20-2A8AA65D330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08.07.2018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ED629-545C-466A-B8CA-2DD83E9FE02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3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E28D832-CA92-4A62-9E7A-3252D7631D8A}" type="datetimeFigureOut">
              <a:rPr lang="ru-RU" smtClean="0">
                <a:solidFill>
                  <a:srgbClr val="D6ECFF"/>
                </a:solidFill>
              </a:rPr>
              <a:pPr/>
              <a:t>08.07.2018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93C0A0B-A0D2-487F-8389-28707572562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27A15E-6FC2-4F60-BF49-38195B9C0788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E9FA86-C633-4ACB-8405-DAA037770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2.png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 ?><Relationships xmlns="http://schemas.openxmlformats.org/package/2006/relationships"><Relationship Id="rId3" Target="../media/image34.pn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73.xml" Type="http://schemas.openxmlformats.org/officeDocument/2006/relationships/slideLayout"/><Relationship Id="rId4" Target="../media/image35.pn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 ?><Relationships xmlns="http://schemas.openxmlformats.org/package/2006/relationships"><Relationship Id="rId8" Target="../media/image46.jpeg" Type="http://schemas.openxmlformats.org/officeDocument/2006/relationships/image"/><Relationship Id="rId3" Target="../media/image41.jpeg" Type="http://schemas.openxmlformats.org/officeDocument/2006/relationships/image"/><Relationship Id="rId7" Target="../media/image45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2.xml" Type="http://schemas.openxmlformats.org/officeDocument/2006/relationships/slideLayout"/><Relationship Id="rId6" Target="../media/image44.jpeg" Type="http://schemas.openxmlformats.org/officeDocument/2006/relationships/image"/><Relationship Id="rId5" Target="../media/image43.jpeg" Type="http://schemas.openxmlformats.org/officeDocument/2006/relationships/image"/><Relationship Id="rId10" Target="../media/image48.jpeg" Type="http://schemas.openxmlformats.org/officeDocument/2006/relationships/image"/><Relationship Id="rId4" Target="../media/image42.jpe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73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6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 ?><Relationships xmlns="http://schemas.openxmlformats.org/package/2006/relationships"><Relationship Id="rId8" Target="../media/image15.jpeg" Type="http://schemas.openxmlformats.org/officeDocument/2006/relationships/image"/><Relationship Id="rId3" Target="../media/image10.jpeg" Type="http://schemas.openxmlformats.org/officeDocument/2006/relationships/image"/><Relationship Id="rId7" Target="../media/image1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40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http://img0.liveinternet.ru/images/attach/c/1/60/687/60687744_hpim7130.jpg" TargetMode="External" Type="http://schemas.openxmlformats.org/officeDocument/2006/relationships/image"/><Relationship Id="rId3" Target="../media/image16.jpeg" Type="http://schemas.openxmlformats.org/officeDocument/2006/relationships/image"/><Relationship Id="rId7" Target="../media/image19.jpeg" Type="http://schemas.openxmlformats.org/officeDocument/2006/relationships/image"/><Relationship Id="rId2" Target="http://www.juicefeasting.com/Portals/0/juice/greencabagesm.jpg" TargetMode="External" Type="http://schemas.openxmlformats.org/officeDocument/2006/relationships/hyperlink"/><Relationship Id="rId1" Target="../slideLayouts/slideLayout18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png" Type="http://schemas.openxmlformats.org/officeDocument/2006/relationships/image"/><Relationship Id="rId10" Target="../media/image21.jpeg" Type="http://schemas.openxmlformats.org/officeDocument/2006/relationships/image"/><Relationship Id="rId4" Target="http://www.juicefeasting.com/Portals/0/juice/greencabagesm.jpg" TargetMode="External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http://www.stockfood.co.nz/images-pictures/Cucumber%20buttermilk%20drink-278223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752528" cy="50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5279489"/>
            <a:ext cx="6912768" cy="146187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საბუნებისმეტყველო მეცნიერებათა და ჯანდაცვის ფაკულტეტი</a:t>
            </a:r>
          </a:p>
          <a:p>
            <a:pPr algn="ctr"/>
            <a:r>
              <a:rPr lang="ka-G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ქიმიის დეპარტამენტი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20" y="341040"/>
            <a:ext cx="4752528" cy="50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3388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ულტრაფილტრაცია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ტარდებოდა სტატიკურ და დინამიურ რეჟიმებში.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/>
                <a:ea typeface="Times New Roman"/>
                <a:cs typeface="Sylfaen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ს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ტა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/>
                <a:ea typeface="Times New Roman"/>
                <a:cs typeface="Sylfaen"/>
              </a:rPr>
              <a:t>­­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ტი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/>
                <a:ea typeface="Times New Roman"/>
                <a:cs typeface="Sylfaen"/>
              </a:rPr>
              <a:t>­­­­­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კ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ურ პირობებში ლაბორატორიულ </a:t>
            </a:r>
            <a:r>
              <a:rPr lang="ka-GE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ФК-01 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და დინამიურ რეჟიმში </a:t>
            </a:r>
            <a:r>
              <a:rPr lang="ka-G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УПЛ-0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6</a:t>
            </a:r>
            <a:r>
              <a:rPr lang="ka-G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</a:t>
            </a:r>
            <a:r>
              <a:rPr lang="ka-G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და­ნად­გარებზე;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37420" y="1333053"/>
            <a:ext cx="4807904" cy="5178599"/>
            <a:chOff x="2138" y="1798"/>
            <a:chExt cx="8190" cy="7389"/>
          </a:xfrm>
        </p:grpSpPr>
        <p:sp>
          <p:nvSpPr>
            <p:cNvPr id="4" name="AutoShape 3"/>
            <p:cNvSpPr>
              <a:spLocks noChangeAspect="1" noChangeArrowheads="1"/>
            </p:cNvSpPr>
            <p:nvPr/>
          </p:nvSpPr>
          <p:spPr bwMode="auto">
            <a:xfrm>
              <a:off x="2138" y="1798"/>
              <a:ext cx="8190" cy="7389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2" y="3931"/>
              <a:ext cx="1973" cy="1811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 flipV="1">
              <a:off x="2564" y="6167"/>
              <a:ext cx="1270" cy="977"/>
            </a:xfrm>
            <a:prstGeom prst="ellipse">
              <a:avLst/>
            </a:prstGeom>
            <a:solidFill>
              <a:srgbClr val="CCFFFF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ka-GE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</a:t>
              </a:r>
              <a:r>
                <a:rPr kumimoji="0" lang="ka-GE" sz="11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2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799" y="3873"/>
              <a:ext cx="848" cy="30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5246" y="317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940" y="3734"/>
              <a:ext cx="0" cy="2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081" y="3873"/>
              <a:ext cx="1" cy="2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7222" y="3734"/>
              <a:ext cx="0" cy="2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363" y="3734"/>
              <a:ext cx="0" cy="2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505" y="3734"/>
              <a:ext cx="0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505" y="5545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40" y="3519"/>
              <a:ext cx="282" cy="21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081" y="6939"/>
              <a:ext cx="282" cy="20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093" y="2250"/>
              <a:ext cx="1270" cy="640"/>
            </a:xfrm>
            <a:prstGeom prst="ellipse">
              <a:avLst/>
            </a:prstGeom>
            <a:solidFill>
              <a:srgbClr val="FFFF00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itchFamily="18" charset="0"/>
                  <a:cs typeface="Arial" pitchFamily="34" charset="0"/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269" y="5685"/>
              <a:ext cx="0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3269" y="7143"/>
              <a:ext cx="1" cy="1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269" y="8472"/>
              <a:ext cx="12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540" y="8112"/>
              <a:ext cx="1271" cy="697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387" y="861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5811" y="8537"/>
              <a:ext cx="14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6940" y="5963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940" y="6242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7081" y="6103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7222" y="5824"/>
              <a:ext cx="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7363" y="5963"/>
              <a:ext cx="0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7505" y="5824"/>
              <a:ext cx="0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505" y="6799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7081" y="373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7081" y="3176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6940" y="3176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6940" y="3176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6940" y="3176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7222" y="3176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7081" y="28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7222" y="7143"/>
              <a:ext cx="1" cy="1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7081" y="7636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7081" y="7636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63" y="7636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7081" y="7636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5952" y="289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6657" y="3734"/>
              <a:ext cx="0" cy="30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6799" y="3873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6799" y="4570"/>
              <a:ext cx="0" cy="2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6799" y="3873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799" y="6660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646" y="6521"/>
              <a:ext cx="282" cy="1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646" y="4356"/>
              <a:ext cx="282" cy="1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7928" y="638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7928" y="4430"/>
              <a:ext cx="123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9162" y="4432"/>
              <a:ext cx="1" cy="26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534" y="7074"/>
              <a:ext cx="1409" cy="1269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7081" y="2897"/>
              <a:ext cx="1" cy="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3269" y="2619"/>
              <a:ext cx="1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6234" y="2401"/>
              <a:ext cx="1129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6940" y="4988"/>
              <a:ext cx="565" cy="55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itchFamily="18" charset="0"/>
                  <a:cs typeface="Arial" pitchFamily="34" charset="0"/>
                </a:rPr>
                <a:t> 4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963" y="8243"/>
              <a:ext cx="580" cy="27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lfaen" pitchFamily="18" charset="0"/>
                  <a:cs typeface="Arial" pitchFamily="34" charset="0"/>
                </a:rPr>
                <a:t> </a:t>
              </a:r>
              <a:r>
                <a:rPr kumimoji="0" lang="ka-G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itchFamily="34" charset="0"/>
                </a:rPr>
                <a:t>  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itchFamily="18" charset="0"/>
                  <a:cs typeface="Arial" pitchFamily="34" charset="0"/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410" y="470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8886" y="7358"/>
              <a:ext cx="565" cy="41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ka-G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   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itchFamily="18" charset="0"/>
                  <a:cs typeface="Arial" pitchFamily="34" charset="0"/>
                </a:rPr>
                <a:t>7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987" y="4356"/>
              <a:ext cx="565" cy="4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ka-G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lfaen" pitchFamily="18" charset="0"/>
                  <a:cs typeface="Arial" pitchFamily="34" charset="0"/>
                </a:rPr>
                <a:t>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3270" y="2683"/>
              <a:ext cx="29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AutoShape 63"/>
            <p:cNvSpPr>
              <a:spLocks noChangeArrowheads="1"/>
            </p:cNvSpPr>
            <p:nvPr/>
          </p:nvSpPr>
          <p:spPr bwMode="auto">
            <a:xfrm>
              <a:off x="7364" y="2683"/>
              <a:ext cx="847" cy="493"/>
            </a:xfrm>
            <a:prstGeom prst="wedgeEllipseCallout">
              <a:avLst>
                <a:gd name="adj1" fmla="val -62500"/>
                <a:gd name="adj2" fmla="val 71042"/>
              </a:avLst>
            </a:prstGeom>
            <a:solidFill>
              <a:srgbClr val="99CC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</a:t>
              </a:r>
              <a:r>
                <a:rPr kumimoji="0" lang="ka-G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  <a:r>
                <a:rPr kumimoji="0" lang="ka-G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6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AutoShape 64"/>
            <p:cNvSpPr>
              <a:spLocks noChangeArrowheads="1"/>
            </p:cNvSpPr>
            <p:nvPr/>
          </p:nvSpPr>
          <p:spPr bwMode="auto">
            <a:xfrm>
              <a:off x="7505" y="7143"/>
              <a:ext cx="706" cy="561"/>
            </a:xfrm>
            <a:prstGeom prst="wedgeEllipseCallout">
              <a:avLst>
                <a:gd name="adj1" fmla="val -82019"/>
                <a:gd name="adj2" fmla="val 46051"/>
              </a:avLst>
            </a:prstGeom>
            <a:solidFill>
              <a:srgbClr val="99CC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</a:t>
              </a:r>
              <a:r>
                <a:rPr kumimoji="0" lang="ka-G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6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 flipV="1">
              <a:off x="3270" y="71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66"/>
            <p:cNvSpPr txBox="1">
              <a:spLocks noChangeArrowheads="1"/>
            </p:cNvSpPr>
            <p:nvPr/>
          </p:nvSpPr>
          <p:spPr bwMode="auto">
            <a:xfrm>
              <a:off x="2987" y="6446"/>
              <a:ext cx="424" cy="4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Rounded Rectangle 66"/>
          <p:cNvSpPr/>
          <p:nvPr/>
        </p:nvSpPr>
        <p:spPr>
          <a:xfrm>
            <a:off x="0" y="6511652"/>
            <a:ext cx="4838532" cy="346348"/>
          </a:xfrm>
          <a:prstGeom prst="roundRect">
            <a:avLst/>
          </a:prstGeom>
          <a:blipFill>
            <a:blip r:embed="rId2">
              <a:duotone>
                <a:sysClr val="window" lastClr="FFFFFF">
                  <a:shade val="30000"/>
                  <a:satMod val="455000"/>
                </a:sysClr>
                <a:sysClr val="window" lastClr="FFFFFF">
                  <a:tint val="95000"/>
                  <a:satMod val="120000"/>
                </a:sysClr>
              </a:duotone>
            </a:blip>
            <a:stretch>
              <a:fillRect/>
            </a:stretch>
          </a:blipFill>
          <a:ln w="38100" cap="flat" cmpd="sng" algn="ctr">
            <a:solidFill>
              <a:schemeClr val="accent1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ka-GE" b="1" i="1" dirty="0" smtClean="0">
                <a:solidFill>
                  <a:srgbClr val="FF0000"/>
                </a:solidFill>
                <a:latin typeface="Sylfaen"/>
                <a:ea typeface="Times New Roman"/>
                <a:cs typeface="Sylfaen"/>
              </a:rPr>
              <a:t>УПЛ-0</a:t>
            </a:r>
            <a:r>
              <a:rPr lang="en-US" b="1" i="1" dirty="0">
                <a:solidFill>
                  <a:srgbClr val="FF0000"/>
                </a:solidFill>
                <a:latin typeface="Sylfaen"/>
                <a:ea typeface="Times New Roman"/>
                <a:cs typeface="Sylfaen"/>
              </a:rPr>
              <a:t>6 </a:t>
            </a:r>
            <a:r>
              <a:rPr lang="ka-GE" b="1" i="1" dirty="0" smtClean="0">
                <a:solidFill>
                  <a:srgbClr val="FF0000"/>
                </a:solidFill>
                <a:latin typeface="Sylfaen"/>
                <a:ea typeface="Times New Roman"/>
                <a:cs typeface="Sylfaen"/>
              </a:rPr>
              <a:t>  -</a:t>
            </a:r>
            <a:r>
              <a:rPr kumimoji="0" lang="ka-GE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ylfaen"/>
              </a:rPr>
              <a:t> დინამიური რეჟიმი </a:t>
            </a: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Franklin Gothic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24" y="1310443"/>
            <a:ext cx="4298676" cy="521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Скругленный прямоугольник 68"/>
          <p:cNvSpPr/>
          <p:nvPr/>
        </p:nvSpPr>
        <p:spPr>
          <a:xfrm>
            <a:off x="4838465" y="6524533"/>
            <a:ext cx="4298676" cy="34634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ФК-01  - </a:t>
            </a:r>
            <a:r>
              <a:rPr lang="de-DE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</a:rPr>
              <a:t>სტატიკური</a:t>
            </a:r>
            <a:r>
              <a:rPr lang="de-DE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/>
                <a:ea typeface="Times New Roman"/>
              </a:rPr>
              <a:t> </a:t>
            </a:r>
            <a:r>
              <a:rPr lang="de-DE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</a:rPr>
              <a:t>რეჟიმი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89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дминистратор\Desktop\34200244_1631229813661902_7459790763547688960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54461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память с посл. доступом 6"/>
          <p:cNvSpPr/>
          <p:nvPr/>
        </p:nvSpPr>
        <p:spPr>
          <a:xfrm flipH="1">
            <a:off x="4788024" y="3573016"/>
            <a:ext cx="4248472" cy="2929610"/>
          </a:xfrm>
          <a:prstGeom prst="flowChartMagnetic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ქიმიის </a:t>
            </a:r>
            <a:endParaRPr lang="ka-GE" sz="2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ka-GE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დეპარტამენტის </a:t>
            </a:r>
            <a:r>
              <a:rPr lang="ka-GE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საწარმოო ულტრაფილტრაციული დანადგარი  </a:t>
            </a:r>
            <a:endParaRPr lang="ru-RU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lang="ka-GE" sz="24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УПЛ-06</a:t>
            </a:r>
            <a:endParaRPr lang="ru-RU" sz="2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9890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0" y="0"/>
            <a:ext cx="9002216" cy="697152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q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ФК-01 დანადგარზე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კვლევა წარმოებდა ბრტყელ ულტრაფილტრაციულ მემბრა­ნებ­­ზე: </a:t>
            </a:r>
            <a:endParaRPr lang="ka-GE" sz="2000" dirty="0" smtClean="0">
              <a:latin typeface="Sylfaen"/>
              <a:ea typeface="Times New Roman"/>
              <a:cs typeface="Sylfae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Ø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000" i="1" dirty="0" smtClean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„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Халипор1“ 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(d </a:t>
            </a:r>
            <a:r>
              <a:rPr lang="ka-GE" sz="2000" i="1" dirty="0">
                <a:latin typeface="Times New Roman"/>
                <a:ea typeface="Times New Roman"/>
              </a:rPr>
              <a:t>≈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500 A</a:t>
            </a:r>
            <a:r>
              <a:rPr lang="ka-GE" sz="2000" i="1" baseline="30000" dirty="0">
                <a:latin typeface="Sylfaen"/>
                <a:ea typeface="Times New Roman"/>
                <a:cs typeface="Sylfaen"/>
              </a:rPr>
              <a:t>0</a:t>
            </a:r>
            <a:r>
              <a:rPr lang="ka-GE" sz="2000" i="1" dirty="0" smtClean="0">
                <a:latin typeface="Sylfaen"/>
                <a:ea typeface="Times New Roman"/>
                <a:cs typeface="Sylfaen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Ø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000" i="1" dirty="0" smtClean="0">
                <a:latin typeface="Sylfaen"/>
                <a:ea typeface="Times New Roman"/>
                <a:cs typeface="Sylfaen"/>
              </a:rPr>
              <a:t>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„Халипор2</a:t>
            </a:r>
            <a:r>
              <a:rPr lang="ka-GE" sz="2000" i="1" dirty="0" smtClean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“ </a:t>
            </a:r>
            <a:r>
              <a:rPr lang="ka-GE" sz="2000" i="1" dirty="0" smtClean="0">
                <a:latin typeface="Sylfaen"/>
                <a:ea typeface="Times New Roman"/>
                <a:cs typeface="Sylfaen"/>
              </a:rPr>
              <a:t>(d </a:t>
            </a:r>
            <a:r>
              <a:rPr lang="ka-GE" sz="2000" i="1" dirty="0">
                <a:latin typeface="Times New Roman"/>
                <a:ea typeface="Times New Roman"/>
              </a:rPr>
              <a:t>≈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200A</a:t>
            </a:r>
            <a:r>
              <a:rPr lang="ka-GE" sz="2000" i="1" baseline="30000" dirty="0">
                <a:latin typeface="Sylfaen"/>
                <a:ea typeface="Times New Roman"/>
                <a:cs typeface="Sylfaen"/>
              </a:rPr>
              <a:t>0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); </a:t>
            </a:r>
            <a:endParaRPr lang="ka-GE" sz="2000" dirty="0" smtClean="0">
              <a:latin typeface="Sylfaen"/>
              <a:ea typeface="Times New Roman"/>
              <a:cs typeface="Sylfae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Ø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000" dirty="0" smtClean="0">
                <a:latin typeface="Sylfaen"/>
                <a:ea typeface="Times New Roman"/>
                <a:cs typeface="Sylfaen"/>
              </a:rPr>
              <a:t>არომატული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პოლიამიდური საფუძვლით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УПМ-П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 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(d </a:t>
            </a:r>
            <a:r>
              <a:rPr lang="ka-GE" sz="2000" i="1" dirty="0">
                <a:latin typeface="Times New Roman"/>
                <a:ea typeface="Times New Roman"/>
              </a:rPr>
              <a:t>≈</a:t>
            </a:r>
            <a:r>
              <a:rPr lang="ka-GE" sz="2000" i="1" dirty="0" smtClean="0">
                <a:latin typeface="Sylfaen"/>
                <a:ea typeface="Times New Roman"/>
                <a:cs typeface="Sylfaen"/>
              </a:rPr>
              <a:t>500 A</a:t>
            </a:r>
            <a:r>
              <a:rPr lang="ka-GE" sz="2000" i="1" baseline="30000" dirty="0" smtClean="0">
                <a:latin typeface="Sylfaen"/>
                <a:ea typeface="Times New Roman"/>
                <a:cs typeface="Sylfaen"/>
              </a:rPr>
              <a:t>0</a:t>
            </a:r>
            <a:r>
              <a:rPr lang="ka-GE" sz="2000" i="1" dirty="0" smtClean="0">
                <a:latin typeface="Sylfaen"/>
                <a:ea typeface="Times New Roman"/>
                <a:cs typeface="Sylfaen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Ø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000" dirty="0" smtClean="0">
                <a:latin typeface="Sylfaen"/>
                <a:ea typeface="Times New Roman"/>
                <a:cs typeface="Sylfaen"/>
              </a:rPr>
              <a:t>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აცეტატცელულოზური :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УАМ-300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 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( d </a:t>
            </a:r>
            <a:r>
              <a:rPr lang="ka-GE" sz="2000" i="1" dirty="0">
                <a:latin typeface="Times New Roman"/>
                <a:ea typeface="Times New Roman"/>
              </a:rPr>
              <a:t>≈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300A</a:t>
            </a:r>
            <a:r>
              <a:rPr lang="ka-GE" sz="2000" i="1" baseline="30000" dirty="0">
                <a:latin typeface="Sylfaen"/>
                <a:ea typeface="Times New Roman"/>
                <a:cs typeface="Sylfaen"/>
              </a:rPr>
              <a:t>0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),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 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УАМ-500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( d </a:t>
            </a:r>
            <a:r>
              <a:rPr lang="ka-GE" sz="2000" i="1" dirty="0">
                <a:latin typeface="Times New Roman"/>
                <a:ea typeface="Times New Roman"/>
              </a:rPr>
              <a:t>≈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500</a:t>
            </a:r>
            <a:r>
              <a:rPr lang="ka-GE" sz="2000" i="1" baseline="30000" dirty="0">
                <a:latin typeface="Sylfaen"/>
                <a:ea typeface="Times New Roman"/>
                <a:cs typeface="Sylfaen"/>
              </a:rPr>
              <a:t>0</a:t>
            </a:r>
            <a:r>
              <a:rPr lang="ka-GE" sz="2000" i="1" dirty="0" smtClean="0">
                <a:latin typeface="Sylfaen"/>
                <a:ea typeface="Times New Roman"/>
                <a:cs typeface="Sylfaen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Ø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000" dirty="0" smtClean="0">
                <a:latin typeface="Sylfaen"/>
                <a:ea typeface="Times New Roman"/>
                <a:cs typeface="Sylfaen"/>
              </a:rPr>
              <a:t>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ფტოროპლასტის : 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МФФ-470А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( d </a:t>
            </a:r>
            <a:r>
              <a:rPr lang="ka-GE" sz="2000" i="1" dirty="0">
                <a:latin typeface="Times New Roman"/>
                <a:ea typeface="Times New Roman"/>
              </a:rPr>
              <a:t>≈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500 A</a:t>
            </a:r>
            <a:r>
              <a:rPr lang="ka-GE" sz="2000" i="1" baseline="30000" dirty="0">
                <a:latin typeface="Sylfaen"/>
                <a:ea typeface="Times New Roman"/>
                <a:cs typeface="Sylfaen"/>
              </a:rPr>
              <a:t>0 </a:t>
            </a:r>
            <a:r>
              <a:rPr lang="ka-GE" sz="2000" i="1" dirty="0" smtClean="0">
                <a:latin typeface="Sylfaen"/>
                <a:ea typeface="Times New Roman"/>
                <a:cs typeface="Sylfaen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dirty="0" smtClean="0">
                <a:latin typeface="Sylfaen"/>
                <a:ea typeface="Times New Roman"/>
                <a:cs typeface="Sylfaen"/>
              </a:rPr>
              <a:t>ფილტრაცია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ტარდებოდა გამფილტრავი მასალის ზედა­პირის </a:t>
            </a:r>
            <a:r>
              <a:rPr lang="ka-GE" sz="2000" dirty="0" smtClean="0">
                <a:latin typeface="Sylfaen"/>
                <a:ea typeface="Times New Roman"/>
                <a:cs typeface="Sylfaen"/>
              </a:rPr>
              <a:t>პერპენდიკულარულად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ka-GE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УПЛ-06 დანადგარზე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ტანგენციალური ფილტრაცია ტარდებოდა დინამიურ რეჟიმში  მემბრანებზე</a:t>
            </a:r>
            <a:r>
              <a:rPr lang="ka-GE" sz="2000" dirty="0" smtClean="0">
                <a:latin typeface="Sylfaen"/>
                <a:ea typeface="Times New Roman"/>
                <a:cs typeface="Sylfaen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latin typeface="Sylfaen"/>
                <a:ea typeface="Times New Roman"/>
                <a:cs typeface="Sylfaen"/>
              </a:rPr>
              <a:t>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ღრუ ბოჭკოები ВПУ-15ПА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გამყოფი აპარატი 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АP-2.0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ფილტრა­ციის ფართობით-2მ</a:t>
            </a:r>
            <a:r>
              <a:rPr lang="ka-GE" sz="2000" baseline="30000" dirty="0">
                <a:latin typeface="Sylfaen"/>
                <a:ea typeface="Times New Roman"/>
                <a:cs typeface="Sylfaen"/>
              </a:rPr>
              <a:t>2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); </a:t>
            </a:r>
            <a:endParaRPr lang="ka-GE" sz="2000" dirty="0" smtClean="0">
              <a:latin typeface="Sylfaen"/>
              <a:ea typeface="Times New Roman"/>
              <a:cs typeface="Sylfae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dirty="0" smtClean="0">
                <a:latin typeface="Sylfaen"/>
                <a:ea typeface="Times New Roman"/>
                <a:cs typeface="Sylfaen"/>
              </a:rPr>
              <a:t>მილიანი </a:t>
            </a:r>
            <a:r>
              <a:rPr lang="ka-GE" sz="2000" dirty="0">
                <a:latin typeface="Sylfaen"/>
                <a:ea typeface="Times New Roman"/>
                <a:cs typeface="Sylfaen"/>
              </a:rPr>
              <a:t>კერამიკული ფილტრები : </a:t>
            </a:r>
            <a:r>
              <a:rPr lang="ka-GE" sz="2000" i="1" dirty="0">
                <a:solidFill>
                  <a:srgbClr val="FFFF00"/>
                </a:solidFill>
                <a:latin typeface="Sylfaen"/>
                <a:ea typeface="Times New Roman"/>
                <a:cs typeface="Sylfaen"/>
              </a:rPr>
              <a:t>БТУ-0,5/2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 (ფილტრაციის ფართობი -0,5 მ </a:t>
            </a:r>
            <a:r>
              <a:rPr lang="ka-GE" sz="2000" i="1" baseline="30000" dirty="0">
                <a:latin typeface="Sylfaen"/>
                <a:ea typeface="Times New Roman"/>
                <a:cs typeface="Sylfaen"/>
              </a:rPr>
              <a:t>2</a:t>
            </a:r>
            <a:r>
              <a:rPr lang="ka-GE" sz="2000" i="1" dirty="0">
                <a:latin typeface="Sylfaen"/>
                <a:ea typeface="Times New Roman"/>
                <a:cs typeface="Sylfaen"/>
              </a:rPr>
              <a:t>);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13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3513"/>
            <a:ext cx="8640960" cy="618630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ისაზღვრებოდა</a:t>
            </a: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ხილეული და ბოსტნეულის წვენების ულტრაფილტრაციული პროცესის წარმოებლუ­რობის (W) დამოკიდებულება</a:t>
            </a:r>
            <a:r>
              <a:rPr lang="ka-GE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:</a:t>
            </a:r>
            <a:endParaRPr lang="ka-GE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ea typeface="Times New Roman"/>
              <a:cs typeface="Sylfaen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ფილტრაციის დინების მიმართულებაზე;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დრო­სა და წნევაზე;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ტემპერა­ტურაზე;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მემბრანის  სახეობაზე;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 ფორების ზომებსა და სელე­ქ­ტიურობაზე;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წვენის ბუნებაზე;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კონსისტენციაზე;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Times New Roman"/>
                <a:cs typeface="Sylfaen"/>
              </a:rPr>
              <a:t> ნალექის შემცველობაზე.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45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4394"/>
              </p:ext>
            </p:extLst>
          </p:nvPr>
        </p:nvGraphicFramePr>
        <p:xfrm>
          <a:off x="0" y="1"/>
          <a:ext cx="4572000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675572"/>
              </p:ext>
            </p:extLst>
          </p:nvPr>
        </p:nvGraphicFramePr>
        <p:xfrm>
          <a:off x="4716016" y="0"/>
          <a:ext cx="4216524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25305"/>
              </p:ext>
            </p:extLst>
          </p:nvPr>
        </p:nvGraphicFramePr>
        <p:xfrm>
          <a:off x="0" y="3644719"/>
          <a:ext cx="44196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852303"/>
              </p:ext>
            </p:extLst>
          </p:nvPr>
        </p:nvGraphicFramePr>
        <p:xfrm>
          <a:off x="4427984" y="3619500"/>
          <a:ext cx="45720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1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79184"/>
              </p:ext>
            </p:extLst>
          </p:nvPr>
        </p:nvGraphicFramePr>
        <p:xfrm>
          <a:off x="0" y="0"/>
          <a:ext cx="464400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47584"/>
              </p:ext>
            </p:extLst>
          </p:nvPr>
        </p:nvGraphicFramePr>
        <p:xfrm>
          <a:off x="4499992" y="3429000"/>
          <a:ext cx="4536182" cy="342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14730"/>
              </p:ext>
            </p:extLst>
          </p:nvPr>
        </p:nvGraphicFramePr>
        <p:xfrm>
          <a:off x="0" y="3501009"/>
          <a:ext cx="449999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999126"/>
              </p:ext>
            </p:extLst>
          </p:nvPr>
        </p:nvGraphicFramePr>
        <p:xfrm>
          <a:off x="4705350" y="0"/>
          <a:ext cx="44386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407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11675"/>
              </p:ext>
            </p:extLst>
          </p:nvPr>
        </p:nvGraphicFramePr>
        <p:xfrm>
          <a:off x="107504" y="3486267"/>
          <a:ext cx="44660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504731"/>
              </p:ext>
            </p:extLst>
          </p:nvPr>
        </p:nvGraphicFramePr>
        <p:xfrm>
          <a:off x="4427984" y="116633"/>
          <a:ext cx="449808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51006"/>
              </p:ext>
            </p:extLst>
          </p:nvPr>
        </p:nvGraphicFramePr>
        <p:xfrm>
          <a:off x="4716016" y="3517008"/>
          <a:ext cx="4283968" cy="334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313838"/>
              </p:ext>
            </p:extLst>
          </p:nvPr>
        </p:nvGraphicFramePr>
        <p:xfrm>
          <a:off x="107504" y="116632"/>
          <a:ext cx="4320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715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571012"/>
              </p:ext>
            </p:extLst>
          </p:nvPr>
        </p:nvGraphicFramePr>
        <p:xfrm>
          <a:off x="0" y="13876"/>
          <a:ext cx="4552950" cy="327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24068"/>
              </p:ext>
            </p:extLst>
          </p:nvPr>
        </p:nvGraphicFramePr>
        <p:xfrm>
          <a:off x="4644008" y="3269125"/>
          <a:ext cx="4499992" cy="359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384"/>
            <a:ext cx="4651375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0"/>
            <a:ext cx="4370508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99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830736"/>
              </p:ext>
            </p:extLst>
          </p:nvPr>
        </p:nvGraphicFramePr>
        <p:xfrm>
          <a:off x="107504" y="0"/>
          <a:ext cx="460851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916065"/>
              </p:ext>
            </p:extLst>
          </p:nvPr>
        </p:nvGraphicFramePr>
        <p:xfrm>
          <a:off x="107504" y="3429000"/>
          <a:ext cx="4608512" cy="33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286103"/>
              </p:ext>
            </p:extLst>
          </p:nvPr>
        </p:nvGraphicFramePr>
        <p:xfrm>
          <a:off x="4788024" y="21729"/>
          <a:ext cx="4105277" cy="333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6992"/>
            <a:ext cx="4498975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0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endParaRPr lang="ka-GE" sz="1600" i="1" dirty="0" smtClean="0">
              <a:solidFill>
                <a:srgbClr val="FF0000"/>
              </a:solidFill>
              <a:ea typeface="Times New Roman"/>
              <a:cs typeface="Sylfae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endParaRPr lang="ka-GE" sz="1600" i="1" dirty="0" smtClean="0">
              <a:solidFill>
                <a:srgbClr val="FF0000"/>
              </a:solidFill>
              <a:ea typeface="Times New Roman"/>
              <a:cs typeface="Sylfae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 smtClean="0">
                <a:solidFill>
                  <a:srgbClr val="FF0000"/>
                </a:solidFill>
                <a:ea typeface="Times New Roman"/>
                <a:cs typeface="Sylfaen"/>
              </a:rPr>
              <a:t>დადგენილია </a:t>
            </a: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:</a:t>
            </a:r>
            <a:r>
              <a:rPr lang="ka-GE" sz="1600" i="1" dirty="0">
                <a:ea typeface="Times New Roman"/>
                <a:cs typeface="Sylfaen"/>
              </a:rPr>
              <a:t> </a:t>
            </a:r>
            <a:r>
              <a:rPr lang="ka-GE" sz="1600" dirty="0">
                <a:ea typeface="Times New Roman"/>
                <a:cs typeface="Sylfaen"/>
              </a:rPr>
              <a:t>ულტრაფილტრაციული პროცესის მწარმოებლურობის პროცე­სის ხანგრძლივობაზე და­მო­კი­­დე­­­­ბულების ხასიათი არ არის დამოკი</a:t>
            </a:r>
            <a:r>
              <a:rPr lang="en-US" sz="1600" dirty="0">
                <a:latin typeface="AcadNusx"/>
                <a:ea typeface="Times New Roman"/>
                <a:cs typeface="Sylfaen"/>
              </a:rPr>
              <a:t>­</a:t>
            </a:r>
            <a:r>
              <a:rPr lang="ka-GE" sz="1600" dirty="0">
                <a:ea typeface="Times New Roman"/>
                <a:cs typeface="Sylfaen"/>
              </a:rPr>
              <a:t>დებული ფილტრაციის დინების მიმართულე­ბაზე : მწარმოებლურობა ჯერ ვარ­დება, შემ­დეგ სტაბილირ­დება</a:t>
            </a:r>
            <a:r>
              <a:rPr lang="ka-GE" sz="1600" dirty="0" smtClean="0">
                <a:ea typeface="Times New Roman"/>
                <a:cs typeface="Sylfaen"/>
              </a:rPr>
              <a:t>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დადგენილია</a:t>
            </a:r>
            <a:r>
              <a:rPr lang="ka-GE" sz="1600" dirty="0">
                <a:ea typeface="Times New Roman"/>
                <a:cs typeface="Sylfaen"/>
              </a:rPr>
              <a:t> </a:t>
            </a:r>
            <a:r>
              <a:rPr lang="ka-GE" sz="1600" dirty="0" smtClean="0">
                <a:ea typeface="Times New Roman"/>
                <a:cs typeface="Sylfaen"/>
              </a:rPr>
              <a:t> </a:t>
            </a:r>
            <a:r>
              <a:rPr lang="ka-GE" sz="1600" i="1" dirty="0" smtClean="0">
                <a:solidFill>
                  <a:srgbClr val="FF0000"/>
                </a:solidFill>
                <a:ea typeface="Times New Roman"/>
                <a:cs typeface="Sylfaen"/>
              </a:rPr>
              <a:t>:</a:t>
            </a:r>
            <a:r>
              <a:rPr lang="ka-GE" sz="1600" dirty="0" smtClean="0">
                <a:ea typeface="Times New Roman"/>
                <a:cs typeface="Sylfaen"/>
              </a:rPr>
              <a:t> ულტრა­ფილ­ტრაციული </a:t>
            </a:r>
            <a:r>
              <a:rPr lang="ka-GE" sz="1600" dirty="0">
                <a:ea typeface="Times New Roman"/>
                <a:cs typeface="Sylfaen"/>
              </a:rPr>
              <a:t>პროცესის მწარმოებლურობის </a:t>
            </a:r>
            <a:endParaRPr lang="ru-RU" sz="1600" dirty="0">
              <a:latin typeface="Times New Roman"/>
              <a:ea typeface="Times New Roman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ka-GE" sz="1600" dirty="0">
                <a:ea typeface="Times New Roman"/>
                <a:cs typeface="Sylfaen"/>
              </a:rPr>
              <a:t>დამოკი­დებულება მემბრანის ფორია­­ნობაზე. ერთი სახის მემბრანისათვის, </a:t>
            </a:r>
            <a:endParaRPr lang="ru-RU" sz="1600" dirty="0">
              <a:latin typeface="Times New Roman"/>
              <a:ea typeface="Times New Roman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ka-GE" sz="1600" dirty="0">
                <a:ea typeface="Times New Roman"/>
                <a:cs typeface="Sylfaen"/>
              </a:rPr>
              <a:t>ფორია­ნობის  გაზრდით   პროცესის მწარმოებლურობა მცირდება რიგში: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ea typeface="Times New Roman"/>
                <a:cs typeface="Sylfaen"/>
              </a:rPr>
              <a:t>   </a:t>
            </a:r>
            <a:r>
              <a:rPr lang="ka-GE" sz="1600" i="1" dirty="0">
                <a:solidFill>
                  <a:srgbClr val="92D050"/>
                </a:solidFill>
                <a:ea typeface="Times New Roman"/>
                <a:cs typeface="Sylfaen"/>
              </a:rPr>
              <a:t>ხილეული </a:t>
            </a:r>
            <a:r>
              <a:rPr lang="ka-GE" sz="1600" i="1" dirty="0" smtClean="0">
                <a:solidFill>
                  <a:srgbClr val="92D050"/>
                </a:solidFill>
                <a:ea typeface="Times New Roman"/>
                <a:cs typeface="Sylfaen"/>
              </a:rPr>
              <a:t>წვენებიათვის :   </a:t>
            </a:r>
            <a:r>
              <a:rPr lang="ka-GE" sz="1600" i="1" dirty="0">
                <a:ea typeface="Times New Roman"/>
                <a:cs typeface="Sylfaen"/>
              </a:rPr>
              <a:t>W </a:t>
            </a:r>
            <a:r>
              <a:rPr lang="ka-GE" sz="1600" i="1" baseline="-25000" dirty="0">
                <a:ea typeface="Times New Roman"/>
                <a:cs typeface="Sylfaen"/>
              </a:rPr>
              <a:t>УАМ-500</a:t>
            </a:r>
            <a:r>
              <a:rPr lang="ka-GE" sz="1600" i="1" dirty="0">
                <a:ea typeface="Times New Roman"/>
                <a:cs typeface="Sylfaen"/>
              </a:rPr>
              <a:t> </a:t>
            </a:r>
            <a:r>
              <a:rPr lang="ka-GE" sz="1600" i="1" dirty="0">
                <a:ea typeface="Times New Roman"/>
              </a:rPr>
              <a:t> </a:t>
            </a:r>
            <a:r>
              <a:rPr lang="ka-GE" sz="1600" i="1" dirty="0">
                <a:ea typeface="Times New Roman"/>
                <a:cs typeface="Sylfaen"/>
              </a:rPr>
              <a:t>&gt;W </a:t>
            </a:r>
            <a:r>
              <a:rPr lang="ka-GE" sz="1600" i="1" baseline="-25000" dirty="0">
                <a:ea typeface="Times New Roman"/>
                <a:cs typeface="Sylfaen"/>
              </a:rPr>
              <a:t>УАМ-300</a:t>
            </a:r>
            <a:r>
              <a:rPr lang="ka-GE" sz="1600" i="1" dirty="0">
                <a:ea typeface="Times New Roman"/>
                <a:cs typeface="Sylfaen"/>
              </a:rPr>
              <a:t>  </a:t>
            </a:r>
            <a:r>
              <a:rPr lang="ka-GE" sz="1600" i="1" dirty="0">
                <a:ea typeface="Times New Roman"/>
              </a:rPr>
              <a:t>&gt;</a:t>
            </a:r>
            <a:r>
              <a:rPr lang="ka-GE" sz="1600" i="1" dirty="0">
                <a:ea typeface="Times New Roman"/>
                <a:cs typeface="Sylfaen"/>
              </a:rPr>
              <a:t> W</a:t>
            </a:r>
            <a:r>
              <a:rPr lang="ka-GE" sz="1600" i="1" baseline="-25000" dirty="0">
                <a:ea typeface="Times New Roman"/>
                <a:cs typeface="Sylfaen"/>
              </a:rPr>
              <a:t>Халипор-1 </a:t>
            </a:r>
            <a:r>
              <a:rPr lang="ka-GE" sz="1600" i="1" dirty="0">
                <a:ea typeface="Times New Roman"/>
              </a:rPr>
              <a:t> &gt;</a:t>
            </a:r>
            <a:r>
              <a:rPr lang="ka-GE" sz="1600" i="1" dirty="0">
                <a:ea typeface="Times New Roman"/>
                <a:cs typeface="Sylfaen"/>
              </a:rPr>
              <a:t> W</a:t>
            </a:r>
            <a:r>
              <a:rPr lang="ka-GE" sz="1600" i="1" baseline="-25000" dirty="0">
                <a:ea typeface="Times New Roman"/>
                <a:cs typeface="Sylfaen"/>
              </a:rPr>
              <a:t>Халипор-2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srgbClr val="FFFF00"/>
                </a:solidFill>
                <a:ea typeface="Times New Roman"/>
              </a:rPr>
              <a:t>       ბოსტნეული წვენებისათვის : </a:t>
            </a:r>
            <a:r>
              <a:rPr lang="ka-GE" sz="1600" i="1" dirty="0">
                <a:ea typeface="Times New Roman"/>
                <a:cs typeface="Sylfaen"/>
              </a:rPr>
              <a:t>W </a:t>
            </a:r>
            <a:r>
              <a:rPr lang="ka-GE" sz="1600" i="1" baseline="-25000" dirty="0">
                <a:ea typeface="Times New Roman"/>
                <a:cs typeface="Sylfaen"/>
              </a:rPr>
              <a:t>УАМ-500</a:t>
            </a:r>
            <a:r>
              <a:rPr lang="ka-GE" sz="1600" i="1" dirty="0">
                <a:ea typeface="Times New Roman"/>
                <a:cs typeface="Sylfaen"/>
              </a:rPr>
              <a:t> </a:t>
            </a:r>
            <a:r>
              <a:rPr lang="ka-GE" sz="1600" i="1" dirty="0">
                <a:ea typeface="Times New Roman"/>
              </a:rPr>
              <a:t> </a:t>
            </a:r>
            <a:r>
              <a:rPr lang="ka-GE" sz="1600" i="1" dirty="0">
                <a:ea typeface="Times New Roman"/>
                <a:cs typeface="Sylfaen"/>
              </a:rPr>
              <a:t>&gt;W </a:t>
            </a:r>
            <a:r>
              <a:rPr lang="ka-GE" sz="1600" i="1" baseline="-25000" dirty="0">
                <a:ea typeface="Times New Roman"/>
                <a:cs typeface="Sylfaen"/>
              </a:rPr>
              <a:t>УАМ-300</a:t>
            </a:r>
            <a:r>
              <a:rPr lang="ka-GE" sz="1600" i="1" dirty="0">
                <a:ea typeface="Times New Roman"/>
                <a:cs typeface="Sylfaen"/>
              </a:rPr>
              <a:t>  </a:t>
            </a:r>
            <a:r>
              <a:rPr lang="ka-GE" sz="1600" i="1" dirty="0">
                <a:ea typeface="Times New Roman"/>
              </a:rPr>
              <a:t>&gt;</a:t>
            </a:r>
            <a:r>
              <a:rPr lang="ka-GE" sz="1600" i="1" dirty="0">
                <a:ea typeface="Times New Roman"/>
                <a:cs typeface="Sylfaen"/>
              </a:rPr>
              <a:t> W</a:t>
            </a:r>
            <a:r>
              <a:rPr lang="ka-GE" sz="1600" i="1" baseline="-25000" dirty="0">
                <a:ea typeface="Times New Roman"/>
                <a:cs typeface="Sylfaen"/>
              </a:rPr>
              <a:t>Халипор-2 </a:t>
            </a:r>
            <a:r>
              <a:rPr lang="ka-GE" sz="1600" i="1" dirty="0">
                <a:ea typeface="Times New Roman"/>
              </a:rPr>
              <a:t> &gt;</a:t>
            </a:r>
            <a:r>
              <a:rPr lang="ka-GE" sz="1600" i="1" dirty="0">
                <a:ea typeface="Times New Roman"/>
                <a:cs typeface="Sylfaen"/>
              </a:rPr>
              <a:t> </a:t>
            </a:r>
            <a:r>
              <a:rPr lang="ka-GE" sz="1600" i="1" dirty="0" smtClean="0">
                <a:ea typeface="Times New Roman"/>
                <a:cs typeface="Sylfaen"/>
              </a:rPr>
              <a:t>W</a:t>
            </a:r>
            <a:r>
              <a:rPr lang="ka-GE" sz="1600" i="1" baseline="-25000" dirty="0" smtClean="0">
                <a:ea typeface="Times New Roman"/>
                <a:cs typeface="Sylfaen"/>
              </a:rPr>
              <a:t>Халипор-1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</a:rPr>
              <a:t>დადგენილია</a:t>
            </a:r>
            <a:r>
              <a:rPr lang="ka-GE" sz="1600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ka-GE" sz="1600" dirty="0">
                <a:ea typeface="Times New Roman"/>
              </a:rPr>
              <a:t> </a:t>
            </a:r>
            <a:r>
              <a:rPr lang="ka-GE" sz="1600" i="1" dirty="0" smtClean="0">
                <a:solidFill>
                  <a:srgbClr val="FF0000"/>
                </a:solidFill>
                <a:ea typeface="Times New Roman"/>
              </a:rPr>
              <a:t>:  </a:t>
            </a:r>
            <a:r>
              <a:rPr lang="de-DE" sz="1600" dirty="0" err="1" smtClean="0">
                <a:latin typeface="Sylfaen"/>
                <a:ea typeface="Times New Roman"/>
              </a:rPr>
              <a:t>წვე</a:t>
            </a:r>
            <a:r>
              <a:rPr lang="ka-GE" sz="1600" dirty="0">
                <a:ea typeface="Times New Roman"/>
              </a:rPr>
              <a:t>­</a:t>
            </a:r>
            <a:r>
              <a:rPr lang="de-DE" sz="1600" dirty="0">
                <a:latin typeface="Sylfaen"/>
                <a:ea typeface="Times New Roman"/>
              </a:rPr>
              <a:t>ნ</a:t>
            </a:r>
            <a:r>
              <a:rPr lang="ka-GE" sz="1600" dirty="0">
                <a:ea typeface="Times New Roman"/>
              </a:rPr>
              <a:t>ე­ბის </a:t>
            </a:r>
            <a:r>
              <a:rPr lang="de-DE" sz="1600" dirty="0" err="1">
                <a:latin typeface="Sylfaen"/>
                <a:ea typeface="Times New Roman"/>
              </a:rPr>
              <a:t>პროცესის</a:t>
            </a:r>
            <a:r>
              <a:rPr lang="de-DE" sz="1600" dirty="0">
                <a:latin typeface="Sylfaen"/>
                <a:ea typeface="Times New Roman"/>
              </a:rPr>
              <a:t> </a:t>
            </a:r>
            <a:r>
              <a:rPr lang="de-DE" sz="1600" dirty="0" err="1">
                <a:latin typeface="Sylfaen"/>
                <a:ea typeface="Times New Roman"/>
              </a:rPr>
              <a:t>მწარმოებლურობ</a:t>
            </a:r>
            <a:r>
              <a:rPr lang="ka-GE" sz="1600" dirty="0">
                <a:ea typeface="Times New Roman"/>
              </a:rPr>
              <a:t>ის პირდაპირპროპორციუ­ლი დამო­კიდებულება </a:t>
            </a:r>
            <a:r>
              <a:rPr lang="de-DE" sz="1600" dirty="0" err="1">
                <a:latin typeface="Sylfaen"/>
                <a:ea typeface="Times New Roman"/>
              </a:rPr>
              <a:t>წვენ</a:t>
            </a:r>
            <a:r>
              <a:rPr lang="ka-GE" sz="1600" dirty="0">
                <a:ea typeface="Times New Roman"/>
              </a:rPr>
              <a:t>ების </a:t>
            </a:r>
            <a:r>
              <a:rPr lang="de-DE" sz="1600" dirty="0" err="1">
                <a:latin typeface="Sylfaen"/>
                <a:ea typeface="Times New Roman"/>
              </a:rPr>
              <a:t>მჟავიანობაზე</a:t>
            </a:r>
            <a:r>
              <a:rPr lang="ka-GE" sz="1600" dirty="0">
                <a:ea typeface="Times New Roman"/>
              </a:rPr>
              <a:t> - მჟავიანობის გაზრდით პროცესის მწარმოებ­ლუ­­რობა მნიშვნელოვნად იზრდება : ყველაზე მაღალი მჟავიანობა  და შესაბა­მი­სად პროცესის მწარმოებლურობა მიღებულია ლიმონისა და  კიტრის წვენისათვის</a:t>
            </a:r>
            <a:r>
              <a:rPr lang="ka-GE" sz="1600" dirty="0" smtClean="0">
                <a:ea typeface="Times New Roman"/>
              </a:rPr>
              <a:t>;</a:t>
            </a:r>
            <a:endParaRPr lang="ka-GE" sz="1600" i="1" dirty="0" smtClean="0">
              <a:solidFill>
                <a:srgbClr val="92D050"/>
              </a:solidFill>
              <a:ea typeface="Times New Roman"/>
              <a:cs typeface="Sylfaen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 smtClean="0">
                <a:solidFill>
                  <a:srgbClr val="92D050"/>
                </a:solidFill>
                <a:ea typeface="Times New Roman"/>
                <a:cs typeface="Sylfaen"/>
              </a:rPr>
              <a:t>W </a:t>
            </a:r>
            <a:r>
              <a:rPr lang="ka-GE" sz="1600" i="1" dirty="0">
                <a:solidFill>
                  <a:srgbClr val="92D050"/>
                </a:solidFill>
                <a:ea typeface="Times New Roman"/>
                <a:cs typeface="Sylfaen"/>
              </a:rPr>
              <a:t>( ლიმონის) </a:t>
            </a:r>
            <a:r>
              <a:rPr lang="ka-GE" sz="1600" i="1" dirty="0">
                <a:solidFill>
                  <a:srgbClr val="92D050"/>
                </a:solidFill>
                <a:ea typeface="Times New Roman"/>
              </a:rPr>
              <a:t>&gt;</a:t>
            </a:r>
            <a:r>
              <a:rPr lang="ka-GE" sz="1600" i="1" dirty="0">
                <a:solidFill>
                  <a:srgbClr val="92D050"/>
                </a:solidFill>
                <a:ea typeface="Times New Roman"/>
                <a:cs typeface="Sylfaen"/>
              </a:rPr>
              <a:t> W ( მანდარინის)  </a:t>
            </a:r>
            <a:r>
              <a:rPr lang="ka-GE" sz="1600" i="1" dirty="0">
                <a:solidFill>
                  <a:srgbClr val="92D050"/>
                </a:solidFill>
                <a:ea typeface="Times New Roman"/>
              </a:rPr>
              <a:t>&gt;</a:t>
            </a:r>
            <a:r>
              <a:rPr lang="ka-GE" sz="1600" i="1" dirty="0">
                <a:solidFill>
                  <a:srgbClr val="92D050"/>
                </a:solidFill>
                <a:ea typeface="Times New Roman"/>
                <a:cs typeface="Sylfaen"/>
              </a:rPr>
              <a:t> W ( ფორტოხლის) </a:t>
            </a:r>
            <a:endParaRPr lang="ka-GE" sz="1600" i="1" dirty="0" smtClean="0">
              <a:solidFill>
                <a:srgbClr val="92D050"/>
              </a:solidFill>
              <a:ea typeface="Times New Roman"/>
              <a:cs typeface="Sylfaen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 smtClean="0">
                <a:solidFill>
                  <a:srgbClr val="92D050"/>
                </a:solidFill>
                <a:ea typeface="Times New Roman"/>
                <a:cs typeface="Sylfaen"/>
              </a:rPr>
              <a:t> 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  <a:cs typeface="Sylfaen"/>
              </a:rPr>
              <a:t>W(კიტრის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) </a:t>
            </a:r>
            <a:r>
              <a:rPr lang="ka-GE" sz="1600" i="1" dirty="0">
                <a:solidFill>
                  <a:srgbClr val="FFFF00"/>
                </a:solidFill>
                <a:ea typeface="Times New Roman"/>
              </a:rPr>
              <a:t>&gt;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W(სტაფილოს) &gt;W(</a:t>
            </a:r>
            <a:r>
              <a:rPr lang="ka-GE" sz="1600" i="1" dirty="0">
                <a:solidFill>
                  <a:srgbClr val="FFFF00"/>
                </a:solidFill>
                <a:ea typeface="Times New Roman"/>
              </a:rPr>
              <a:t>ჭარხლის)&gt;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W(კომბოსტოს)</a:t>
            </a:r>
            <a:r>
              <a:rPr lang="ka-GE" sz="1600" i="1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</a:rPr>
              <a:t>&gt;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  <a:cs typeface="Sylfaen"/>
              </a:rPr>
              <a:t>W 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(ბოლოკის) </a:t>
            </a:r>
            <a:r>
              <a:rPr lang="ka-GE" sz="1600" i="1" dirty="0">
                <a:solidFill>
                  <a:srgbClr val="FFFF00"/>
                </a:solidFill>
                <a:ea typeface="Times New Roman"/>
              </a:rPr>
              <a:t>&gt;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 W (თალგამის</a:t>
            </a:r>
            <a:r>
              <a:rPr lang="ka-GE" sz="1400" i="1" dirty="0">
                <a:solidFill>
                  <a:srgbClr val="FFFF00"/>
                </a:solidFill>
                <a:ea typeface="Times New Roman"/>
                <a:cs typeface="Sylfaen"/>
              </a:rPr>
              <a:t>);</a:t>
            </a:r>
            <a:endParaRPr lang="ru-RU" sz="14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6632"/>
            <a:ext cx="2808312" cy="2880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დასკვნა 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96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0" y="0"/>
            <a:ext cx="9144000" cy="4653136"/>
          </a:xfrm>
          <a:prstGeom prst="irregularSeal2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მემბრანული პროცესების გამოყენება საკვები პროდუქტების წარმოებაში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27684" y="4949417"/>
            <a:ext cx="5688632" cy="151216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ka-GE" sz="2800" b="1" i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სამეცნიერო ანგარიში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ka-GE" sz="2800" b="1" i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პროფესორი </a:t>
            </a:r>
            <a:r>
              <a:rPr lang="ka-GE" sz="2800" b="1" i="1" dirty="0" smtClean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ka-GE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ირინა </a:t>
            </a:r>
            <a:r>
              <a:rPr lang="ka-GE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ბეჟანიძე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ka-GE" sz="2800" b="1" i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2018წ.</a:t>
            </a:r>
            <a:endParaRPr lang="ru-RU" sz="2800" b="1" i="1" dirty="0">
              <a:solidFill>
                <a:srgbClr val="A7EA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06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დადგენილია : </a:t>
            </a:r>
            <a:r>
              <a:rPr lang="ka-GE" sz="1600" dirty="0">
                <a:ea typeface="Times New Roman"/>
                <a:cs typeface="Sylfaen"/>
              </a:rPr>
              <a:t>ულტრაფილტრაციული პროცესის მწარმოებლურობა აგრეთვე დამოკი­დე­ბულია მემბრანის სახეობაზე და</a:t>
            </a:r>
            <a:r>
              <a:rPr lang="ka-GE" sz="1600" baseline="-25000" dirty="0">
                <a:ea typeface="Times New Roman"/>
                <a:cs typeface="Sylfaen"/>
              </a:rPr>
              <a:t> </a:t>
            </a:r>
            <a:r>
              <a:rPr lang="ka-GE" sz="1600" dirty="0">
                <a:ea typeface="Times New Roman"/>
                <a:cs typeface="Sylfaen"/>
              </a:rPr>
              <a:t> გაფილტვ­რის მწარმაოებლუ­რობის  შემცირე­ბის  მიხედვის მემბ­რა­ნები განლაგდება შემდეგ რიგში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srgbClr val="92D050"/>
                </a:solidFill>
                <a:ea typeface="Times New Roman"/>
                <a:cs typeface="Sylfaen"/>
              </a:rPr>
              <a:t>            ციტრუსოვანთა წვენებისათვის:</a:t>
            </a:r>
            <a:endParaRPr lang="ru-RU" sz="1600" dirty="0">
              <a:solidFill>
                <a:srgbClr val="92D05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ea typeface="Times New Roman"/>
                <a:cs typeface="Sylfaen"/>
              </a:rPr>
              <a:t>АР-2,0  </a:t>
            </a:r>
            <a:r>
              <a:rPr lang="ka-GE" sz="1600" i="1" dirty="0">
                <a:ea typeface="Times New Roman"/>
              </a:rPr>
              <a:t>&gt; </a:t>
            </a:r>
            <a:r>
              <a:rPr lang="ka-GE" sz="1600" i="1" dirty="0">
                <a:ea typeface="Times New Roman"/>
                <a:cs typeface="Sylfaen"/>
              </a:rPr>
              <a:t>УПМ-П </a:t>
            </a:r>
            <a:r>
              <a:rPr lang="ka-GE" sz="1600" i="1" dirty="0">
                <a:ea typeface="Times New Roman"/>
              </a:rPr>
              <a:t>&gt; УАМ-500 &gt;Халипор-1 &gt;УАМ-300 &gt;Халипор-2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srgbClr val="FFFF00"/>
                </a:solidFill>
                <a:ea typeface="Times New Roman"/>
              </a:rPr>
              <a:t>          ბოსტნეული წვენებისათვის </a:t>
            </a:r>
            <a:r>
              <a:rPr lang="ka-GE" sz="1600" i="1" dirty="0">
                <a:ea typeface="Times New Roman"/>
              </a:rPr>
              <a:t>: 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ea typeface="Times New Roman"/>
                <a:cs typeface="Sylfaen"/>
              </a:rPr>
              <a:t>УПМ-П </a:t>
            </a:r>
            <a:r>
              <a:rPr lang="ka-GE" sz="1600" i="1" dirty="0">
                <a:ea typeface="Times New Roman"/>
              </a:rPr>
              <a:t>&gt; УАМ-500</a:t>
            </a:r>
            <a:r>
              <a:rPr lang="ka-GE" sz="1600" i="1" dirty="0">
                <a:latin typeface="Times New Roman"/>
                <a:ea typeface="Times New Roman"/>
              </a:rPr>
              <a:t> </a:t>
            </a:r>
            <a:r>
              <a:rPr lang="ka-GE" sz="1600" i="1" dirty="0">
                <a:ea typeface="Times New Roman"/>
              </a:rPr>
              <a:t>&gt;</a:t>
            </a:r>
            <a:r>
              <a:rPr lang="ka-GE" sz="1600" i="1" dirty="0">
                <a:latin typeface="Times New Roman"/>
                <a:ea typeface="Times New Roman"/>
              </a:rPr>
              <a:t> </a:t>
            </a:r>
            <a:r>
              <a:rPr lang="ka-GE" sz="1600" i="1" dirty="0">
                <a:ea typeface="Times New Roman"/>
              </a:rPr>
              <a:t>УАМ-300</a:t>
            </a:r>
            <a:r>
              <a:rPr lang="ka-GE" sz="1600" i="1" dirty="0">
                <a:latin typeface="Times New Roman"/>
                <a:ea typeface="Times New Roman"/>
              </a:rPr>
              <a:t> </a:t>
            </a:r>
            <a:r>
              <a:rPr lang="ka-GE" sz="1600" i="1" dirty="0">
                <a:ea typeface="Times New Roman"/>
              </a:rPr>
              <a:t>&gt;</a:t>
            </a:r>
            <a:r>
              <a:rPr lang="ka-GE" sz="1600" i="1" dirty="0">
                <a:latin typeface="Times New Roman"/>
                <a:ea typeface="Times New Roman"/>
              </a:rPr>
              <a:t> </a:t>
            </a:r>
            <a:r>
              <a:rPr lang="ka-GE" sz="1600" i="1" dirty="0">
                <a:ea typeface="Times New Roman"/>
              </a:rPr>
              <a:t>Халипор</a:t>
            </a:r>
            <a:r>
              <a:rPr lang="ka-GE" sz="1600" i="1" dirty="0">
                <a:latin typeface="Times New Roman"/>
                <a:ea typeface="Times New Roman"/>
              </a:rPr>
              <a:t>-2</a:t>
            </a:r>
            <a:r>
              <a:rPr lang="ka-GE" sz="1600" i="1" dirty="0">
                <a:ea typeface="Times New Roman"/>
              </a:rPr>
              <a:t> &gt; </a:t>
            </a:r>
            <a:r>
              <a:rPr lang="ka-GE" sz="1600" i="1" dirty="0" smtClean="0">
                <a:ea typeface="Times New Roman"/>
              </a:rPr>
              <a:t>Халипор-1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ka-GE" sz="1600" dirty="0">
                <a:ea typeface="Times New Roman"/>
                <a:cs typeface="Sylfaen"/>
              </a:rPr>
              <a:t>ღრუ ბოჭკოებში, დინამიური რეჟიმის პირობებში, ბოსრნეული წვენების გაფილტვრი­სას მიღებულია, რომ  ულტრაფილტრაციული პროცესის მწარმო­ებლურობა  2ჯერ უფრო მაღალია, ვიდრე სტატიკურ რეჟიმში და მწარმოებლურობის შემცირების მიხედვით მემბრანები განლაგდება რიგში: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ea typeface="Times New Roman"/>
                <a:cs typeface="Sylfaen"/>
              </a:rPr>
              <a:t>АР-2,0  </a:t>
            </a:r>
            <a:r>
              <a:rPr lang="ka-GE" sz="1600" i="1" dirty="0">
                <a:ea typeface="Times New Roman"/>
              </a:rPr>
              <a:t>&gt; </a:t>
            </a:r>
            <a:r>
              <a:rPr lang="ka-GE" sz="1600" i="1" dirty="0">
                <a:ea typeface="Times New Roman"/>
                <a:cs typeface="Sylfaen"/>
              </a:rPr>
              <a:t>W </a:t>
            </a:r>
            <a:r>
              <a:rPr lang="ka-GE" sz="1600" i="1" baseline="-25000" dirty="0">
                <a:ea typeface="Times New Roman"/>
                <a:cs typeface="Sylfaen"/>
              </a:rPr>
              <a:t>УАМ-500</a:t>
            </a:r>
            <a:r>
              <a:rPr lang="ka-GE" sz="1600" i="1" dirty="0">
                <a:ea typeface="Times New Roman"/>
                <a:cs typeface="Sylfaen"/>
              </a:rPr>
              <a:t> </a:t>
            </a:r>
            <a:r>
              <a:rPr lang="ka-GE" sz="1600" i="1" dirty="0">
                <a:ea typeface="Times New Roman"/>
              </a:rPr>
              <a:t> </a:t>
            </a:r>
            <a:r>
              <a:rPr lang="ka-GE" sz="1600" i="1" dirty="0">
                <a:ea typeface="Times New Roman"/>
                <a:cs typeface="Sylfaen"/>
              </a:rPr>
              <a:t>&gt;W </a:t>
            </a:r>
            <a:r>
              <a:rPr lang="ka-GE" sz="1600" i="1" baseline="-25000" dirty="0">
                <a:ea typeface="Times New Roman"/>
                <a:cs typeface="Sylfaen"/>
              </a:rPr>
              <a:t>УАМ-300</a:t>
            </a:r>
            <a:r>
              <a:rPr lang="ka-GE" sz="1600" i="1" dirty="0">
                <a:ea typeface="Times New Roman"/>
                <a:cs typeface="Sylfaen"/>
              </a:rPr>
              <a:t>  </a:t>
            </a:r>
            <a:r>
              <a:rPr lang="ka-GE" sz="1600" i="1" dirty="0">
                <a:ea typeface="Times New Roman"/>
              </a:rPr>
              <a:t>&gt;</a:t>
            </a:r>
            <a:r>
              <a:rPr lang="ka-GE" sz="1600" i="1" dirty="0">
                <a:ea typeface="Times New Roman"/>
                <a:cs typeface="Sylfaen"/>
              </a:rPr>
              <a:t> W</a:t>
            </a:r>
            <a:r>
              <a:rPr lang="ka-GE" sz="1600" i="1" baseline="-25000" dirty="0">
                <a:ea typeface="Times New Roman"/>
                <a:cs typeface="Sylfaen"/>
              </a:rPr>
              <a:t>Халипор-2 </a:t>
            </a:r>
            <a:r>
              <a:rPr lang="ka-GE" sz="1600" i="1" dirty="0">
                <a:ea typeface="Times New Roman"/>
              </a:rPr>
              <a:t> &gt;</a:t>
            </a:r>
            <a:r>
              <a:rPr lang="ka-GE" sz="1600" i="1" dirty="0">
                <a:ea typeface="Times New Roman"/>
                <a:cs typeface="Sylfaen"/>
              </a:rPr>
              <a:t> </a:t>
            </a:r>
            <a:r>
              <a:rPr lang="ka-GE" sz="1600" i="1" dirty="0" smtClean="0">
                <a:ea typeface="Times New Roman"/>
                <a:cs typeface="Sylfaen"/>
              </a:rPr>
              <a:t>W</a:t>
            </a:r>
            <a:r>
              <a:rPr lang="ka-GE" sz="1600" i="1" baseline="-25000" dirty="0" smtClean="0">
                <a:ea typeface="Times New Roman"/>
                <a:cs typeface="Sylfaen"/>
              </a:rPr>
              <a:t>Халипор-1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Wingdings"/>
              <a:buChar char=""/>
              <a:tabLst>
                <a:tab pos="4953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დადგენილია,</a:t>
            </a:r>
            <a:r>
              <a:rPr lang="ka-GE" sz="1600" dirty="0">
                <a:solidFill>
                  <a:srgbClr val="FF0000"/>
                </a:solidFill>
                <a:ea typeface="Times New Roman"/>
                <a:cs typeface="Sylfaen"/>
              </a:rPr>
              <a:t> </a:t>
            </a:r>
            <a:r>
              <a:rPr lang="ka-GE" sz="1600" dirty="0">
                <a:ea typeface="Times New Roman"/>
                <a:cs typeface="Sylfaen"/>
              </a:rPr>
              <a:t>რომ ზოგადი მჟავიანობა ( 1,17%), სიმკვრივე ( 1,038 გ/სმ</a:t>
            </a:r>
            <a:r>
              <a:rPr lang="ka-GE" sz="1600" baseline="30000" dirty="0">
                <a:ea typeface="Times New Roman"/>
                <a:cs typeface="Sylfaen"/>
              </a:rPr>
              <a:t>3</a:t>
            </a:r>
            <a:r>
              <a:rPr lang="ka-GE" sz="1600" dirty="0">
                <a:ea typeface="Times New Roman"/>
                <a:cs typeface="Sylfaen"/>
              </a:rPr>
              <a:t>), მშრა­ლი ნივთიერებების შემცველობა (9,9%), შაქრები (7,8%), მათ შორის ინვერტუ­ლი(7,2%), ნაცარი( 0,26%), ვიტამინ С ( 20მგ/ 100გრ.) მანდარინის წვენის ულტ­რა­ფი­ლტ­­რაციის შემდეგ უცვლელი რჩება. სიბლანტე, უჯრედისის, პექტინის და კაროტი­ნის რაოდენობა გაკამკამებულ წვენებში </a:t>
            </a:r>
            <a:r>
              <a:rPr lang="ka-GE" sz="1600" dirty="0" smtClean="0">
                <a:ea typeface="Times New Roman"/>
                <a:cs typeface="Sylfaen"/>
              </a:rPr>
              <a:t>მცირდება.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421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-108520" y="2163"/>
            <a:ext cx="9252520" cy="1484784"/>
          </a:xfrm>
          <a:prstGeom prst="irregularSeal1">
            <a:avLst/>
          </a:prstGeom>
          <a:ln w="57150">
            <a:solidFill>
              <a:srgbClr val="FF0000"/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C17529">
                <a:shade val="60000"/>
                <a:satMod val="110000"/>
              </a:srgbClr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/>
                <a:ea typeface="+mn-ea"/>
                <a:cs typeface="+mn-cs"/>
              </a:rPr>
              <a:t>დასკვნა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916832"/>
            <a:ext cx="8784976" cy="4464496"/>
          </a:xfrm>
          <a:prstGeom prst="roundRect">
            <a:avLst/>
          </a:prstGeom>
          <a:ln w="57150" cap="flat" cmpd="sng" algn="ctr">
            <a:solidFill>
              <a:srgbClr val="FF000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ka-GE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წვენები</a:t>
            </a:r>
            <a:r>
              <a:rPr kumimoji="0" lang="ka-GE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ka-G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უნდა გაიფილტროს </a:t>
            </a:r>
            <a:r>
              <a:rPr kumimoji="0" lang="ka-GE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kumimoji="0" lang="ka-GE" sz="24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Sylfae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ka-GE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ღრუ </a:t>
            </a:r>
            <a:r>
              <a:rPr kumimoji="0" lang="ka-G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ბოჭკოებში, 1,8 მპა წნევაზე. ასეთ პირობებში მიღებული წვენი იქნება </a:t>
            </a:r>
            <a:r>
              <a:rPr kumimoji="0" lang="de-D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lfaen" pitchFamily="18" charset="0"/>
                <a:ea typeface="Times New Roman" pitchFamily="18" charset="0"/>
                <a:cs typeface="Arial" pitchFamily="34" charset="0"/>
              </a:rPr>
              <a:t>მაღალხარისხოვანი</a:t>
            </a:r>
            <a:r>
              <a:rPr kumimoji="0" lang="ka-G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lfaen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ka-G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სტერილური, მდგრადი  ნალექის გამოყოფის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ა</a:t>
            </a:r>
            <a:r>
              <a:rPr kumimoji="0" lang="ka-G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 და სიმღვრივის  წარმოქმნისადმი; მას ექნება ხანგრძლივი შენახვის ვადა, ნატურალური </a:t>
            </a:r>
            <a:r>
              <a:rPr kumimoji="0" lang="ka-GE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წვენის ორგანოლე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ფ</a:t>
            </a:r>
            <a:r>
              <a:rPr kumimoji="0" lang="ka-G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Sylfaen" pitchFamily="18" charset="0"/>
              </a:rPr>
              <a:t>ტიკური თვისებები და  მაღალი საკვები ღირებულება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2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0" y="0"/>
            <a:ext cx="9144000" cy="7029624"/>
            <a:chOff x="1716" y="1896"/>
            <a:chExt cx="7765" cy="10869"/>
          </a:xfrm>
        </p:grpSpPr>
        <p:sp>
          <p:nvSpPr>
            <p:cNvPr id="4" name="AutoShape 62"/>
            <p:cNvSpPr>
              <a:spLocks noChangeAspect="1" noChangeArrowheads="1" noTextEdit="1"/>
            </p:cNvSpPr>
            <p:nvPr/>
          </p:nvSpPr>
          <p:spPr bwMode="auto">
            <a:xfrm>
              <a:off x="1716" y="1896"/>
              <a:ext cx="7765" cy="10869"/>
            </a:xfrm>
            <a:prstGeom prst="rect">
              <a:avLst/>
            </a:prstGeom>
            <a:solidFill>
              <a:srgbClr val="FFFFFF"/>
            </a:solidFill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5" name="Line 61"/>
            <p:cNvSpPr>
              <a:spLocks noChangeShapeType="1"/>
            </p:cNvSpPr>
            <p:nvPr/>
          </p:nvSpPr>
          <p:spPr bwMode="auto">
            <a:xfrm>
              <a:off x="6093" y="25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60"/>
            <p:cNvSpPr>
              <a:spLocks noChangeShapeType="1"/>
            </p:cNvSpPr>
            <p:nvPr/>
          </p:nvSpPr>
          <p:spPr bwMode="auto">
            <a:xfrm>
              <a:off x="5669" y="2314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140" y="2453"/>
              <a:ext cx="2117" cy="41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ანარჩენი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58"/>
            <p:cNvSpPr>
              <a:spLocks noChangeShapeType="1"/>
            </p:cNvSpPr>
            <p:nvPr/>
          </p:nvSpPr>
          <p:spPr bwMode="auto">
            <a:xfrm>
              <a:off x="5669" y="3289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57"/>
            <p:cNvSpPr txBox="1">
              <a:spLocks noChangeArrowheads="1"/>
            </p:cNvSpPr>
            <p:nvPr/>
          </p:nvSpPr>
          <p:spPr bwMode="auto">
            <a:xfrm>
              <a:off x="4540" y="3568"/>
              <a:ext cx="2400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დაქუცმაცება</a:t>
              </a:r>
              <a:endParaRPr kumimoji="0" lang="ka-GE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>
              <a:off x="5669" y="3986"/>
              <a:ext cx="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4540" y="4404"/>
              <a:ext cx="2400" cy="4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დაწურვა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4822" y="5240"/>
              <a:ext cx="1553" cy="41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ანარჩენი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1857" y="5101"/>
              <a:ext cx="2398" cy="4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პექტინის იზოლატი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2987" y="5519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1857" y="5937"/>
              <a:ext cx="3953" cy="4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დაკონცენტრირება  ულტრაფილტრაციით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7222" y="733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2987" y="6355"/>
              <a:ext cx="2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>
              <a:off x="6093" y="942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3975" y="8306"/>
              <a:ext cx="2118" cy="41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5 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OH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( CaCI</a:t>
              </a:r>
              <a:r>
                <a:rPr kumimoji="0" lang="ka-GE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857" y="8306"/>
              <a:ext cx="169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ექსტრაქტი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1857" y="9142"/>
              <a:ext cx="1695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 კოაგულატი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2845" y="9560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1857" y="9978"/>
              <a:ext cx="169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 ფილტრაცია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2845" y="10396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2140" y="12068"/>
              <a:ext cx="7200" cy="418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ნაყოფების გადამუშავების  კომპლექსური ტექნოლგიური  სქემა</a:t>
              </a:r>
              <a:endParaRPr kumimoji="0" lang="ka-G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2845" y="8724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5669" y="4822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 flipH="1">
              <a:off x="3693" y="4822"/>
              <a:ext cx="1695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7363" y="5240"/>
              <a:ext cx="1832" cy="4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დაწურვა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6799" y="5937"/>
              <a:ext cx="2393" cy="4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პექტინის იზოლატი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 flipH="1" flipV="1">
              <a:off x="5810" y="6076"/>
              <a:ext cx="98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6375" y="5519"/>
              <a:ext cx="9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8069" y="5658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8352" y="5658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8352" y="635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7363" y="6634"/>
              <a:ext cx="1836" cy="41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ანარჩენი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29"/>
            <p:cNvSpPr>
              <a:spLocks noChangeArrowheads="1"/>
            </p:cNvSpPr>
            <p:nvPr/>
          </p:nvSpPr>
          <p:spPr bwMode="auto">
            <a:xfrm>
              <a:off x="1857" y="6912"/>
              <a:ext cx="2400" cy="838"/>
            </a:xfrm>
            <a:prstGeom prst="wedgeEllipseCallout">
              <a:avLst>
                <a:gd name="adj1" fmla="val 15194"/>
                <a:gd name="adj2" fmla="val 120639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კონცენტრატი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>
              <a:off x="1716" y="3429"/>
              <a:ext cx="2259" cy="697"/>
            </a:xfrm>
            <a:prstGeom prst="wedgeRoundRectCallout">
              <a:avLst>
                <a:gd name="adj1" fmla="val 74481"/>
                <a:gd name="adj2" fmla="val 20556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ექსტრაგირება</a:t>
              </a: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№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ka-G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ka-G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1000" b="1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O + HCI (1 : 5 : 0.05)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4681" y="6773"/>
              <a:ext cx="2260" cy="767"/>
            </a:xfrm>
            <a:prstGeom prst="wedgeRoundRectCallout">
              <a:avLst>
                <a:gd name="adj1" fmla="val 68736"/>
                <a:gd name="adj2" fmla="val -29611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ექსტრაგირება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3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10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O + HCI (1 : 5 : 0.05)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>
              <a:off x="7081" y="4404"/>
              <a:ext cx="2262" cy="558"/>
            </a:xfrm>
            <a:prstGeom prst="wedgeRoundRectCallout">
              <a:avLst>
                <a:gd name="adj1" fmla="val -80130"/>
                <a:gd name="adj2" fmla="val 115833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ექსტრაგირება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2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10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O + HCI (1 : 5 : 0.05)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8352" y="7052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7363" y="7331"/>
              <a:ext cx="1836" cy="4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დაწურვა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7928" y="7749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6799" y="8167"/>
              <a:ext cx="2393" cy="4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პექტინის იზოლატი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H="1">
              <a:off x="4398" y="7888"/>
              <a:ext cx="28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H="1" flipV="1">
              <a:off x="4398" y="6355"/>
              <a:ext cx="1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1716" y="10814"/>
              <a:ext cx="2259" cy="698"/>
            </a:xfrm>
            <a:prstGeom prst="wedgeEllipseCallout">
              <a:avLst>
                <a:gd name="adj1" fmla="val 123472"/>
                <a:gd name="adj2" fmla="val 16481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პექტინი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7222" y="7888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3551" y="9978"/>
              <a:ext cx="7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257" y="9839"/>
              <a:ext cx="1977" cy="41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ანარჩენი </a:t>
              </a: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№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4257" y="9142"/>
              <a:ext cx="155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O + NaOH 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5104" y="956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13"/>
            <p:cNvSpPr>
              <a:spLocks noChangeArrowheads="1"/>
            </p:cNvSpPr>
            <p:nvPr/>
          </p:nvSpPr>
          <p:spPr bwMode="auto">
            <a:xfrm>
              <a:off x="6798" y="9281"/>
              <a:ext cx="2542" cy="836"/>
            </a:xfrm>
            <a:prstGeom prst="wedgeEllipseCallout">
              <a:avLst>
                <a:gd name="adj1" fmla="val -83324"/>
                <a:gd name="adj2" fmla="val 16631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P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– ვიტამინის 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გამოყოფა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>
              <a:off x="4822" y="1896"/>
              <a:ext cx="2259" cy="557"/>
            </a:xfrm>
            <a:prstGeom prst="cloudCallout">
              <a:avLst>
                <a:gd name="adj1" fmla="val -44931"/>
                <a:gd name="adj2" fmla="val 65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ნაყოფი</a:t>
              </a:r>
              <a:endParaRPr kumimoji="0" lang="ka-GE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5246" y="9421"/>
              <a:ext cx="183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H="1" flipV="1">
              <a:off x="3834" y="7609"/>
              <a:ext cx="564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AutoShape 9"/>
            <p:cNvSpPr>
              <a:spLocks noChangeArrowheads="1"/>
            </p:cNvSpPr>
            <p:nvPr/>
          </p:nvSpPr>
          <p:spPr bwMode="auto">
            <a:xfrm>
              <a:off x="5528" y="11093"/>
              <a:ext cx="1271" cy="556"/>
            </a:xfrm>
            <a:prstGeom prst="wedgeRoundRectCallout">
              <a:avLst>
                <a:gd name="adj1" fmla="val 144079"/>
                <a:gd name="adj2" fmla="val 60028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შრობა</a:t>
              </a:r>
              <a:endParaRPr kumimoji="0" lang="ka-GE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AutoShape 8"/>
            <p:cNvSpPr>
              <a:spLocks noChangeArrowheads="1"/>
            </p:cNvSpPr>
            <p:nvPr/>
          </p:nvSpPr>
          <p:spPr bwMode="auto">
            <a:xfrm>
              <a:off x="7928" y="11232"/>
              <a:ext cx="1129" cy="558"/>
            </a:xfrm>
            <a:prstGeom prst="wedgeRoundRectCallout">
              <a:avLst>
                <a:gd name="adj1" fmla="val -51042"/>
                <a:gd name="adj2" fmla="val 37935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შენახვა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7081" y="2175"/>
              <a:ext cx="141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6"/>
            <p:cNvSpPr>
              <a:spLocks noChangeArrowheads="1"/>
            </p:cNvSpPr>
            <p:nvPr/>
          </p:nvSpPr>
          <p:spPr bwMode="auto">
            <a:xfrm>
              <a:off x="7504" y="2453"/>
              <a:ext cx="1977" cy="559"/>
            </a:xfrm>
            <a:prstGeom prst="wedgeEllipseCallout">
              <a:avLst>
                <a:gd name="adj1" fmla="val -37662"/>
                <a:gd name="adj2" fmla="val 12396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წვენი</a:t>
              </a:r>
              <a:endParaRPr kumimoji="0" lang="ka-GE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5"/>
            <p:cNvSpPr txBox="1">
              <a:spLocks noChangeArrowheads="1"/>
            </p:cNvSpPr>
            <p:nvPr/>
          </p:nvSpPr>
          <p:spPr bwMode="auto">
            <a:xfrm>
              <a:off x="4540" y="2871"/>
              <a:ext cx="2400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   ელექტროპლაზმოლიზატორი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 flipH="1">
              <a:off x="3410" y="2175"/>
              <a:ext cx="141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4540" y="2871"/>
              <a:ext cx="2400" cy="41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ელექტროპლაზმოლიზი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7081" y="3429"/>
              <a:ext cx="2259" cy="69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გაკამკამება</a:t>
              </a:r>
              <a:r>
                <a:rPr kumimoji="0" lang="ka-G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</a:t>
              </a:r>
              <a:r>
                <a:rPr kumimoji="0" lang="ka-GE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ულტრაფილტრაციით</a:t>
              </a:r>
              <a:endParaRPr kumimoji="0" lang="ka-G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28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48680"/>
            <a:ext cx="7488832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233311" y="152309"/>
            <a:ext cx="8894123" cy="6854678"/>
            <a:chOff x="1678" y="2203"/>
            <a:chExt cx="7847" cy="11088"/>
          </a:xfrm>
        </p:grpSpPr>
        <p:sp>
          <p:nvSpPr>
            <p:cNvPr id="5" name="AutoShape 57"/>
            <p:cNvSpPr>
              <a:spLocks noChangeAspect="1" noChangeArrowheads="1" noTextEdit="1"/>
            </p:cNvSpPr>
            <p:nvPr/>
          </p:nvSpPr>
          <p:spPr bwMode="auto">
            <a:xfrm>
              <a:off x="1712" y="2203"/>
              <a:ext cx="7813" cy="11088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FFC000"/>
              </a:solidFill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>
              <a:off x="6093" y="2593"/>
              <a:ext cx="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53"/>
            <p:cNvSpPr txBox="1">
              <a:spLocks noChangeArrowheads="1"/>
            </p:cNvSpPr>
            <p:nvPr/>
          </p:nvSpPr>
          <p:spPr bwMode="auto">
            <a:xfrm>
              <a:off x="4475" y="4799"/>
              <a:ext cx="2399" cy="699"/>
            </a:xfrm>
            <a:prstGeom prst="rect">
              <a:avLst/>
            </a:prstGeom>
            <a:ln w="38100">
              <a:solidFill>
                <a:srgbClr val="FFC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   </a:t>
              </a: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დეზინტეგრატორი 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a-G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939" y="6223"/>
              <a:ext cx="1553" cy="8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1002">
              <a:schemeClr val="lt2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ექსტრაქტორი</a:t>
              </a:r>
              <a:endParaRPr kumimoji="0" lang="ka-G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1678" y="4775"/>
              <a:ext cx="2155" cy="72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აქტივირებული წყალი</a:t>
              </a:r>
              <a:r>
                <a:rPr kumimoji="0" lang="ka-GE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</a:t>
              </a:r>
              <a:endParaRPr kumimoji="0" lang="ka-G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7222" y="7331"/>
              <a:ext cx="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 flipV="1">
              <a:off x="6551" y="6647"/>
              <a:ext cx="0" cy="1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7291" y="4669"/>
              <a:ext cx="1839" cy="95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მჟავას დამატება 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1:2  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Sylfaen" pitchFamily="18" charset="0"/>
                </a:rPr>
                <a:t>(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160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  <a:ea typeface="Times New Roman" pitchFamily="18" charset="0"/>
                  <a:cs typeface="Arial" pitchFamily="34" charset="0"/>
                </a:rPr>
                <a:t>O )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" name="Line 30"/>
            <p:cNvSpPr>
              <a:spLocks noChangeShapeType="1"/>
            </p:cNvSpPr>
            <p:nvPr/>
          </p:nvSpPr>
          <p:spPr bwMode="auto">
            <a:xfrm>
              <a:off x="5710" y="7037"/>
              <a:ext cx="0" cy="83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3" name="Oval 29"/>
            <p:cNvSpPr>
              <a:spLocks noChangeArrowheads="1"/>
            </p:cNvSpPr>
            <p:nvPr/>
          </p:nvSpPr>
          <p:spPr bwMode="auto">
            <a:xfrm>
              <a:off x="4475" y="7873"/>
              <a:ext cx="2495" cy="11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ka-GE" i="1" dirty="0" smtClean="0"/>
                <a:t>საკვები ბოკოები</a:t>
              </a:r>
              <a:endParaRPr lang="ru-RU" i="1" dirty="0"/>
            </a:p>
          </p:txBody>
        </p:sp>
        <p:sp>
          <p:nvSpPr>
            <p:cNvPr id="8196" name="Line 27"/>
            <p:cNvSpPr>
              <a:spLocks noChangeShapeType="1"/>
            </p:cNvSpPr>
            <p:nvPr/>
          </p:nvSpPr>
          <p:spPr bwMode="auto">
            <a:xfrm>
              <a:off x="6093" y="9421"/>
              <a:ext cx="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7" name="Text Box 26"/>
            <p:cNvSpPr txBox="1">
              <a:spLocks noChangeArrowheads="1"/>
            </p:cNvSpPr>
            <p:nvPr/>
          </p:nvSpPr>
          <p:spPr bwMode="auto">
            <a:xfrm>
              <a:off x="7675" y="7329"/>
              <a:ext cx="1553" cy="75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C</a:t>
              </a:r>
              <a:r>
                <a:rPr kumimoji="0" lang="en-US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r>
                <a: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OH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8" name="Line 25"/>
            <p:cNvSpPr>
              <a:spLocks noChangeShapeType="1"/>
            </p:cNvSpPr>
            <p:nvPr/>
          </p:nvSpPr>
          <p:spPr bwMode="auto">
            <a:xfrm>
              <a:off x="8640" y="8143"/>
              <a:ext cx="1" cy="95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0" name="Text Box 23"/>
            <p:cNvSpPr txBox="1">
              <a:spLocks noChangeArrowheads="1"/>
            </p:cNvSpPr>
            <p:nvPr/>
          </p:nvSpPr>
          <p:spPr bwMode="auto">
            <a:xfrm>
              <a:off x="6902" y="8905"/>
              <a:ext cx="1213" cy="51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ექსტრაქტი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Text Box 22"/>
            <p:cNvSpPr txBox="1">
              <a:spLocks noChangeArrowheads="1"/>
            </p:cNvSpPr>
            <p:nvPr/>
          </p:nvSpPr>
          <p:spPr bwMode="auto">
            <a:xfrm>
              <a:off x="6375" y="9839"/>
              <a:ext cx="2400" cy="693"/>
            </a:xfrm>
            <a:prstGeom prst="rect">
              <a:avLst/>
            </a:prstGeom>
            <a:ln w="38100">
              <a:solidFill>
                <a:srgbClr val="FFC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           </a:t>
              </a:r>
              <a:r>
                <a:rPr kumimoji="0" lang="ka-GE" sz="16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კოაგულატი</a:t>
              </a:r>
              <a:endParaRPr kumimoji="0" lang="ka-GE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Line 21"/>
            <p:cNvSpPr>
              <a:spLocks noChangeShapeType="1"/>
            </p:cNvSpPr>
            <p:nvPr/>
          </p:nvSpPr>
          <p:spPr bwMode="auto">
            <a:xfrm flipH="1">
              <a:off x="7502" y="10532"/>
              <a:ext cx="4" cy="58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3" name="Text Box 20"/>
            <p:cNvSpPr txBox="1">
              <a:spLocks noChangeArrowheads="1"/>
            </p:cNvSpPr>
            <p:nvPr/>
          </p:nvSpPr>
          <p:spPr bwMode="auto">
            <a:xfrm>
              <a:off x="6375" y="11114"/>
              <a:ext cx="2400" cy="64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          </a:t>
              </a:r>
              <a:r>
                <a:rPr kumimoji="0" lang="ka-GE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ფილტრაცია</a:t>
              </a:r>
              <a:endParaRPr kumimoji="0" lang="ka-G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" name="Line 19"/>
            <p:cNvSpPr>
              <a:spLocks noChangeShapeType="1"/>
            </p:cNvSpPr>
            <p:nvPr/>
          </p:nvSpPr>
          <p:spPr bwMode="auto">
            <a:xfrm>
              <a:off x="7505" y="11758"/>
              <a:ext cx="1" cy="279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5" name="Oval 18"/>
            <p:cNvSpPr>
              <a:spLocks noChangeArrowheads="1"/>
            </p:cNvSpPr>
            <p:nvPr/>
          </p:nvSpPr>
          <p:spPr bwMode="auto">
            <a:xfrm>
              <a:off x="6375" y="12068"/>
              <a:ext cx="2259" cy="9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პექტინი</a:t>
              </a:r>
              <a:endPara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 flipH="1">
              <a:off x="5810" y="12518"/>
              <a:ext cx="565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4681" y="12208"/>
              <a:ext cx="1129" cy="6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</a:t>
              </a: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შრობა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 flipH="1">
              <a:off x="4257" y="12454"/>
              <a:ext cx="424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0" name="Text Box 13"/>
            <p:cNvSpPr txBox="1">
              <a:spLocks noChangeArrowheads="1"/>
            </p:cNvSpPr>
            <p:nvPr/>
          </p:nvSpPr>
          <p:spPr bwMode="auto">
            <a:xfrm>
              <a:off x="2987" y="12208"/>
              <a:ext cx="1270" cy="6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a-GE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    </a:t>
              </a: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შენახვა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 flipH="1">
              <a:off x="5810" y="9003"/>
              <a:ext cx="0" cy="167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2" name="Line 11"/>
            <p:cNvSpPr>
              <a:spLocks noChangeShapeType="1"/>
            </p:cNvSpPr>
            <p:nvPr/>
          </p:nvSpPr>
          <p:spPr bwMode="auto">
            <a:xfrm flipH="1">
              <a:off x="4681" y="10675"/>
              <a:ext cx="1129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>
              <a:off x="1678" y="10396"/>
              <a:ext cx="3003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P </a:t>
              </a: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ვიტამინის  და  საკვები ბოჭკოების  საწარმოო  ხაზი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4" name="Text Box 9"/>
            <p:cNvSpPr txBox="1">
              <a:spLocks noChangeArrowheads="1"/>
            </p:cNvSpPr>
            <p:nvPr/>
          </p:nvSpPr>
          <p:spPr bwMode="auto">
            <a:xfrm>
              <a:off x="1678" y="8306"/>
              <a:ext cx="2095" cy="1394"/>
            </a:xfrm>
            <a:prstGeom prst="rect">
              <a:avLst/>
            </a:prstGeom>
            <a:ln w="38100">
              <a:solidFill>
                <a:srgbClr val="FFC000"/>
              </a:solidFill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 </a:t>
              </a:r>
              <a:r>
                <a:rPr kumimoji="0" lang="ka-GE" sz="160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ylfaen" pitchFamily="18" charset="0"/>
                  <a:ea typeface="Times New Roman" pitchFamily="18" charset="0"/>
                  <a:cs typeface="Arial" pitchFamily="34" charset="0"/>
                </a:rPr>
                <a:t>ვიტამინისა და                                            პექტინის მიღების           ტექნოლოგიური  სქემა</a:t>
              </a:r>
              <a:endParaRPr kumimoji="0" lang="ka-G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6" name="Line 7"/>
            <p:cNvSpPr>
              <a:spLocks noChangeShapeType="1"/>
            </p:cNvSpPr>
            <p:nvPr/>
          </p:nvSpPr>
          <p:spPr bwMode="auto">
            <a:xfrm>
              <a:off x="6948" y="8449"/>
              <a:ext cx="556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7" name="Line 6"/>
            <p:cNvSpPr>
              <a:spLocks noChangeShapeType="1"/>
            </p:cNvSpPr>
            <p:nvPr/>
          </p:nvSpPr>
          <p:spPr bwMode="auto">
            <a:xfrm flipH="1">
              <a:off x="7504" y="8414"/>
              <a:ext cx="0" cy="589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8" name="Line 5"/>
            <p:cNvSpPr>
              <a:spLocks noChangeShapeType="1"/>
            </p:cNvSpPr>
            <p:nvPr/>
          </p:nvSpPr>
          <p:spPr bwMode="auto">
            <a:xfrm flipH="1">
              <a:off x="7502" y="9380"/>
              <a:ext cx="2" cy="459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9" name="Line 4"/>
            <p:cNvSpPr>
              <a:spLocks noChangeShapeType="1"/>
            </p:cNvSpPr>
            <p:nvPr/>
          </p:nvSpPr>
          <p:spPr bwMode="auto">
            <a:xfrm flipH="1">
              <a:off x="8115" y="9098"/>
              <a:ext cx="526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20" name="Пятно 1 8219"/>
          <p:cNvSpPr/>
          <p:nvPr/>
        </p:nvSpPr>
        <p:spPr>
          <a:xfrm>
            <a:off x="2809614" y="118255"/>
            <a:ext cx="3854678" cy="887760"/>
          </a:xfrm>
          <a:prstGeom prst="irregularSeal1">
            <a:avLst/>
          </a:prstGeom>
          <a:ln w="38100"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2000" i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ანარჩენები</a:t>
            </a:r>
            <a:endParaRPr lang="ka-GE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22" name="Соединительная линия уступом 8221"/>
          <p:cNvCxnSpPr/>
          <p:nvPr/>
        </p:nvCxnSpPr>
        <p:spPr>
          <a:xfrm rot="16200000" flipH="1">
            <a:off x="4293923" y="1166314"/>
            <a:ext cx="926298" cy="107150"/>
          </a:xfrm>
          <a:prstGeom prst="bentConnector3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5" name="Соединительная линия уступом 8234"/>
          <p:cNvCxnSpPr/>
          <p:nvPr/>
        </p:nvCxnSpPr>
        <p:spPr>
          <a:xfrm>
            <a:off x="864757" y="2199832"/>
            <a:ext cx="3064710" cy="749908"/>
          </a:xfrm>
          <a:prstGeom prst="bentConnector3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3" name="Соединительная линия уступом 8252"/>
          <p:cNvCxnSpPr/>
          <p:nvPr/>
        </p:nvCxnSpPr>
        <p:spPr>
          <a:xfrm rot="10800000" flipV="1">
            <a:off x="5756576" y="2269667"/>
            <a:ext cx="2260378" cy="669542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8" name="Прямая со стрелкой 8257"/>
          <p:cNvCxnSpPr>
            <a:stCxn id="9" idx="2"/>
          </p:cNvCxnSpPr>
          <p:nvPr/>
        </p:nvCxnSpPr>
        <p:spPr>
          <a:xfrm>
            <a:off x="4763116" y="2189301"/>
            <a:ext cx="11538" cy="38548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6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 молекулы пектина. 38,2 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42798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107504" y="0"/>
            <a:ext cx="442849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Arial"/>
              </a:rPr>
              <a:t>პექტინი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+mj-ea"/>
              <a:cs typeface="Arial"/>
            </a:endParaRPr>
          </a:p>
        </p:txBody>
      </p:sp>
      <p:pic>
        <p:nvPicPr>
          <p:cNvPr id="4" name="Picture 4" descr="Строение стенки клетки растени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16632"/>
            <a:ext cx="457200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Рис.1 Высокометоксилированный пектин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856984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94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049503"/>
              </p:ext>
            </p:extLst>
          </p:nvPr>
        </p:nvGraphicFramePr>
        <p:xfrm>
          <a:off x="107504" y="116632"/>
          <a:ext cx="45365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013863"/>
              </p:ext>
            </p:extLst>
          </p:nvPr>
        </p:nvGraphicFramePr>
        <p:xfrm>
          <a:off x="4788024" y="116632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53912"/>
              </p:ext>
            </p:extLst>
          </p:nvPr>
        </p:nvGraphicFramePr>
        <p:xfrm>
          <a:off x="107504" y="3457575"/>
          <a:ext cx="4536504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750015"/>
              </p:ext>
            </p:extLst>
          </p:nvPr>
        </p:nvGraphicFramePr>
        <p:xfrm>
          <a:off x="4788024" y="3429000"/>
          <a:ext cx="4160143" cy="332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123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384019"/>
              </p:ext>
            </p:extLst>
          </p:nvPr>
        </p:nvGraphicFramePr>
        <p:xfrm>
          <a:off x="107504" y="116632"/>
          <a:ext cx="435292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347048"/>
              </p:ext>
            </p:extLst>
          </p:nvPr>
        </p:nvGraphicFramePr>
        <p:xfrm>
          <a:off x="4644008" y="116633"/>
          <a:ext cx="428625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274263"/>
              </p:ext>
            </p:extLst>
          </p:nvPr>
        </p:nvGraphicFramePr>
        <p:xfrm>
          <a:off x="107504" y="3573016"/>
          <a:ext cx="4391025" cy="318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39590"/>
              </p:ext>
            </p:extLst>
          </p:nvPr>
        </p:nvGraphicFramePr>
        <p:xfrm>
          <a:off x="4630064" y="3573016"/>
          <a:ext cx="43344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816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и по запросу картинки помел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55976" cy="329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артинки помел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205"/>
            <a:ext cx="4660540" cy="32691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Картинки по запросу картинки помел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9404"/>
            <a:ext cx="4346494" cy="3528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4" descr="Картинки по запросу pomelo fruit pho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9405"/>
            <a:ext cx="446449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1541" y="3140968"/>
            <a:ext cx="4274435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პომელო</a:t>
            </a:r>
            <a:endParaRPr lang="ru-RU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3998" y="3140968"/>
            <a:ext cx="446449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გრეიფრუტი</a:t>
            </a:r>
            <a:endParaRPr lang="ru-RU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68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52364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400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81000" algn="ctr">
              <a:lnSpc>
                <a:spcPts val="1875"/>
              </a:lnSpc>
              <a:spcAft>
                <a:spcPts val="375"/>
              </a:spcAft>
            </a:pPr>
            <a:r>
              <a:rPr lang="ka-GE" sz="2800" b="1" i="1" dirty="0">
                <a:latin typeface="Sylfaen"/>
                <a:ea typeface="Times New Roman"/>
              </a:rPr>
              <a:t>ციტრუსოვანთა პექტინების ფიზიკურ</a:t>
            </a:r>
            <a:r>
              <a:rPr lang="ka-GE" sz="2800" b="1" i="1" dirty="0" smtClean="0">
                <a:latin typeface="Sylfaen"/>
                <a:ea typeface="Times New Roman"/>
              </a:rPr>
              <a:t>–</a:t>
            </a:r>
            <a:br>
              <a:rPr lang="ka-GE" sz="2800" b="1" i="1" dirty="0" smtClean="0">
                <a:latin typeface="Sylfaen"/>
                <a:ea typeface="Times New Roman"/>
              </a:rPr>
            </a:br>
            <a:r>
              <a:rPr lang="ka-GE" sz="2800" b="1" i="1" dirty="0">
                <a:latin typeface="Sylfaen"/>
                <a:ea typeface="Times New Roman"/>
              </a:rPr>
              <a:t/>
            </a:r>
            <a:br>
              <a:rPr lang="ka-GE" sz="2800" b="1" i="1" dirty="0">
                <a:latin typeface="Sylfaen"/>
                <a:ea typeface="Times New Roman"/>
              </a:rPr>
            </a:br>
            <a:r>
              <a:rPr lang="ka-GE" sz="2800" b="1" i="1" dirty="0" smtClean="0">
                <a:latin typeface="Sylfaen"/>
                <a:ea typeface="Times New Roman"/>
              </a:rPr>
              <a:t>ქიმიური </a:t>
            </a:r>
            <a:r>
              <a:rPr lang="ka-GE" sz="2800" b="1" i="1" dirty="0">
                <a:latin typeface="Sylfaen"/>
                <a:ea typeface="Times New Roman"/>
              </a:rPr>
              <a:t>თვისებები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40418"/>
              </p:ext>
            </p:extLst>
          </p:nvPr>
        </p:nvGraphicFramePr>
        <p:xfrm>
          <a:off x="395536" y="1556791"/>
          <a:ext cx="8640960" cy="51109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670167"/>
                <a:gridCol w="4030135"/>
                <a:gridCol w="1314771"/>
                <a:gridCol w="1479116"/>
                <a:gridCol w="1146771"/>
              </a:tblGrid>
              <a:tr h="144016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</a:rPr>
                        <a:t>№/№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 </a:t>
                      </a:r>
                      <a:endParaRPr lang="ru-RU" sz="18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მაჩვენებლები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 </a:t>
                      </a:r>
                      <a:endParaRPr lang="ru-RU" sz="18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ლიმონი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 </a:t>
                      </a:r>
                      <a:endParaRPr lang="ru-RU" sz="1800" i="1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ფორთოხა–</a:t>
                      </a:r>
                      <a:endParaRPr lang="ru-RU" sz="1800" i="1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ლი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 </a:t>
                      </a:r>
                      <a:endParaRPr lang="ru-RU" sz="1800" i="1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მანდარინი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გამოსავლიანობა,%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ტენიანობა,%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ნაცარი,%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2,82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2,85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ლაბის წარმოქმნის უნარი,</a:t>
                      </a:r>
                      <a:r>
                        <a:rPr lang="ka-GE" sz="1800" i="1" baseline="30000" dirty="0">
                          <a:effectLst/>
                        </a:rPr>
                        <a:t> 0</a:t>
                      </a:r>
                      <a:r>
                        <a:rPr lang="ka-GE" sz="1800" i="1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ТБ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ლაბის წარმოქმნის ხანგრძლივობა,წთ.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ეთერიფიკაციის ხარისხი,%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ექვივალენტური მასა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1462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მეტოქსილური ჯგუფები,%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8,62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7,73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ანჰიდროურონული მჟავები,%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აცეტილური ჯგუფები, 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0,32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0,55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—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მოლეკულური მასა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92 600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67 000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72 700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81000" algn="ctr">
              <a:lnSpc>
                <a:spcPts val="1875"/>
              </a:lnSpc>
              <a:spcAft>
                <a:spcPts val="375"/>
              </a:spcAft>
            </a:pPr>
            <a:endParaRPr lang="ka-GE" sz="2400" b="1" i="1" dirty="0" smtClean="0">
              <a:ea typeface="Times New Roman"/>
            </a:endParaRPr>
          </a:p>
          <a:p>
            <a:pPr indent="381000" algn="ctr">
              <a:lnSpc>
                <a:spcPts val="1875"/>
              </a:lnSpc>
              <a:spcAft>
                <a:spcPts val="375"/>
              </a:spcAft>
            </a:pPr>
            <a:r>
              <a:rPr lang="ka-GE" sz="2400" b="1" i="1" dirty="0" smtClean="0">
                <a:ea typeface="Times New Roman"/>
              </a:rPr>
              <a:t>ციტრუსოვანთა </a:t>
            </a:r>
            <a:r>
              <a:rPr lang="ka-GE" sz="2400" b="1" i="1" dirty="0">
                <a:ea typeface="Times New Roman"/>
              </a:rPr>
              <a:t>პექტინების ფიზიკურ–ქიმიური </a:t>
            </a:r>
            <a:endParaRPr lang="ka-GE" sz="2400" b="1" i="1" dirty="0" smtClean="0">
              <a:ea typeface="Times New Roman"/>
            </a:endParaRPr>
          </a:p>
          <a:p>
            <a:pPr indent="381000" algn="ctr">
              <a:lnSpc>
                <a:spcPts val="1875"/>
              </a:lnSpc>
              <a:spcAft>
                <a:spcPts val="375"/>
              </a:spcAft>
            </a:pPr>
            <a:r>
              <a:rPr lang="ka-GE" sz="2400" b="1" i="1" dirty="0" smtClean="0">
                <a:ea typeface="Times New Roman"/>
              </a:rPr>
              <a:t>თვისებები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ka-GE" sz="2400" i="1" dirty="0"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6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115616" y="260648"/>
            <a:ext cx="6480720" cy="1872208"/>
          </a:xfrm>
          <a:prstGeom prst="irregularSeal1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მემბრანული მეთოდები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51720" y="1628800"/>
            <a:ext cx="1368152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76056" y="1844824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0" y="3429000"/>
            <a:ext cx="4427984" cy="1080120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ელექტომემბრანული 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3203848" y="2132856"/>
            <a:ext cx="6300192" cy="1656184"/>
          </a:xfrm>
          <a:prstGeom prst="irregularSeal2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ბარომემბრანული 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43600" y="6237312"/>
            <a:ext cx="3600400" cy="620688"/>
          </a:xfrm>
          <a:prstGeom prst="roundRect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ულტრაფილტრაცია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1619672" y="5013176"/>
            <a:ext cx="1152128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Explosion 2 19"/>
          <p:cNvSpPr/>
          <p:nvPr/>
        </p:nvSpPr>
        <p:spPr>
          <a:xfrm>
            <a:off x="0" y="5301208"/>
            <a:ext cx="6084168" cy="1368152"/>
          </a:xfrm>
          <a:prstGeom prst="irregularSeal2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ელექტროდიალიზი</a:t>
            </a:r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6624228" y="3537012"/>
            <a:ext cx="648072" cy="2880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804248" y="4005064"/>
            <a:ext cx="1944216" cy="504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prstClr val="white"/>
                </a:solidFill>
              </a:rPr>
              <a:t>უკუოსმოსი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5544108" y="3969060"/>
            <a:ext cx="1296144" cy="36004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228184" y="4797152"/>
            <a:ext cx="2736304" cy="576064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prstClr val="white"/>
                </a:solidFill>
              </a:rPr>
              <a:t>მიკროფილტრაცია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4860032" y="4437112"/>
            <a:ext cx="1944216" cy="36004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012160" y="5517232"/>
            <a:ext cx="29523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prstClr val="white"/>
                </a:solidFill>
              </a:rPr>
              <a:t>ნანოფილტრაცია 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cxnSp>
        <p:nvCxnSpPr>
          <p:cNvPr id="37" name="Elbow Connector 36"/>
          <p:cNvCxnSpPr/>
          <p:nvPr/>
        </p:nvCxnSpPr>
        <p:spPr>
          <a:xfrm rot="16200000" flipH="1">
            <a:off x="4139952" y="4725144"/>
            <a:ext cx="2664296" cy="360040"/>
          </a:xfrm>
          <a:prstGeom prst="bentConnector3">
            <a:avLst>
              <a:gd name="adj1" fmla="val 50000"/>
            </a:avLst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152128"/>
          </a:xfrm>
        </p:spPr>
        <p:txBody>
          <a:bodyPr/>
          <a:lstStyle/>
          <a:p>
            <a:pPr lvl="0" indent="381000" algn="ctr" fontAlgn="base">
              <a:spcAft>
                <a:spcPct val="0"/>
              </a:spcAft>
            </a:pPr>
            <a:r>
              <a:rPr lang="ru-RU" sz="1800" spc="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spc="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800" spc="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800" spc="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a-GE" sz="2800" b="1" i="1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ციტრუსოვანთა პექტინების ფიზიკურ–ქიმიური თვისებები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01983"/>
              </p:ext>
            </p:extLst>
          </p:nvPr>
        </p:nvGraphicFramePr>
        <p:xfrm>
          <a:off x="611559" y="1412776"/>
          <a:ext cx="8064897" cy="5227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625489"/>
                <a:gridCol w="3118928"/>
                <a:gridCol w="1368152"/>
                <a:gridCol w="1115058"/>
                <a:gridCol w="997035"/>
                <a:gridCol w="840235"/>
              </a:tblGrid>
              <a:tr h="899883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№/№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i="1" dirty="0">
                          <a:effectLst/>
                        </a:rPr>
                        <a:t> </a:t>
                      </a:r>
                      <a:endParaRPr lang="ru-RU" sz="20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i="1" dirty="0">
                          <a:effectLst/>
                        </a:rPr>
                        <a:t>მაჩვენებლები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i="1" dirty="0">
                          <a:effectLst/>
                        </a:rPr>
                        <a:t> </a:t>
                      </a:r>
                      <a:endParaRPr lang="ru-RU" sz="20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C</a:t>
                      </a:r>
                      <a:r>
                        <a:rPr lang="en-US" sz="2000" i="1" baseline="-25000" dirty="0">
                          <a:effectLst/>
                        </a:rPr>
                        <a:t>2</a:t>
                      </a:r>
                      <a:r>
                        <a:rPr lang="en-US" sz="2000" i="1" dirty="0">
                          <a:effectLst/>
                        </a:rPr>
                        <a:t>H</a:t>
                      </a:r>
                      <a:r>
                        <a:rPr lang="en-US" sz="2000" i="1" baseline="-25000" dirty="0">
                          <a:effectLst/>
                        </a:rPr>
                        <a:t>5</a:t>
                      </a:r>
                      <a:r>
                        <a:rPr lang="en-US" sz="2000" i="1" dirty="0">
                          <a:effectLst/>
                        </a:rPr>
                        <a:t>OH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i="1" dirty="0">
                          <a:effectLst/>
                        </a:rPr>
                        <a:t> </a:t>
                      </a:r>
                      <a:endParaRPr lang="ru-RU" sz="20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C</a:t>
                      </a:r>
                      <a:r>
                        <a:rPr lang="en-US" sz="2000" i="1" baseline="-25000" dirty="0">
                          <a:effectLst/>
                        </a:rPr>
                        <a:t>2</a:t>
                      </a:r>
                      <a:r>
                        <a:rPr lang="en-US" sz="2000" i="1" dirty="0">
                          <a:effectLst/>
                        </a:rPr>
                        <a:t>H</a:t>
                      </a:r>
                      <a:r>
                        <a:rPr lang="en-US" sz="2000" i="1" baseline="-25000" dirty="0">
                          <a:effectLst/>
                        </a:rPr>
                        <a:t>5</a:t>
                      </a:r>
                      <a:r>
                        <a:rPr lang="en-US" sz="2000" i="1" dirty="0">
                          <a:effectLst/>
                        </a:rPr>
                        <a:t>OH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i="1" dirty="0">
                          <a:effectLst/>
                        </a:rPr>
                        <a:t> </a:t>
                      </a:r>
                      <a:endParaRPr lang="ru-RU" sz="20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AICI</a:t>
                      </a:r>
                      <a:r>
                        <a:rPr lang="en-US" sz="2000" i="1" baseline="-25000" dirty="0">
                          <a:effectLst/>
                        </a:rPr>
                        <a:t>3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i="1" dirty="0">
                          <a:effectLst/>
                        </a:rPr>
                        <a:t> </a:t>
                      </a:r>
                      <a:endParaRPr lang="ru-RU" sz="20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CaCI</a:t>
                      </a:r>
                      <a:r>
                        <a:rPr lang="en-US" sz="2000" i="1" baseline="-25000" dirty="0">
                          <a:effectLst/>
                        </a:rPr>
                        <a:t>2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рН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ტემპერატურა</a:t>
                      </a:r>
                      <a:r>
                        <a:rPr lang="en-US" sz="1800" i="1" dirty="0">
                          <a:effectLst/>
                        </a:rPr>
                        <a:t>, °С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ექსტრაგირების ხანგრძლივობა, სთ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ჰიდრომოდული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ანჰიდროურონული მჟავები,%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მეტოქსილური ჯგუფები,%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აცეტილური ჯგუფები, %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0,85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0,85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>
                          <a:effectLst/>
                        </a:rPr>
                        <a:t>მოლეკულური მასა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r>
                        <a:rPr lang="en-US" sz="1800" baseline="300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·</a:t>
                      </a:r>
                      <a:r>
                        <a:rPr lang="en-US" sz="1800" baseline="300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</a:t>
                      </a:r>
                      <a:r>
                        <a:rPr lang="en-US" sz="1800" baseline="30000" dirty="0">
                          <a:effectLst/>
                        </a:rPr>
                        <a:t> </a:t>
                      </a:r>
                      <a:r>
                        <a:rPr lang="en-US" sz="1800" dirty="0">
                          <a:effectLst/>
                        </a:rPr>
                        <a:t>·</a:t>
                      </a:r>
                      <a:r>
                        <a:rPr lang="en-US" sz="1800" baseline="30000" dirty="0">
                          <a:effectLst/>
                        </a:rPr>
                        <a:t> </a:t>
                      </a: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r>
                        <a:rPr lang="en-US" sz="1800" baseline="300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·</a:t>
                      </a:r>
                      <a:r>
                        <a:rPr lang="en-US" sz="1800" baseline="300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r>
                        <a:rPr lang="en-US" sz="1800" baseline="300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·</a:t>
                      </a:r>
                      <a:r>
                        <a:rPr lang="en-US" sz="1800" baseline="300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i="1" dirty="0" smtClean="0">
                          <a:effectLst/>
                        </a:rPr>
                        <a:t>ჟელეს </a:t>
                      </a:r>
                      <a:r>
                        <a:rPr lang="ka-GE" sz="1800" i="1" dirty="0">
                          <a:effectLst/>
                        </a:rPr>
                        <a:t>მდგრადობა, კპა</a:t>
                      </a:r>
                      <a:endParaRPr lang="ru-RU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70,66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55,99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70,66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53,33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5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" y="58531"/>
            <a:ext cx="3582820" cy="229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22" y="123587"/>
            <a:ext cx="2900656" cy="222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 descr="C:\Users\Администратор\Desktop\pomelo, tihrebi I plod 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" y="2348881"/>
            <a:ext cx="3129067" cy="219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ятно 1 6"/>
          <p:cNvSpPr/>
          <p:nvPr/>
        </p:nvSpPr>
        <p:spPr>
          <a:xfrm>
            <a:off x="237186" y="1484784"/>
            <a:ext cx="6768752" cy="11521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პექტინის ნიმუშები</a:t>
            </a:r>
            <a:endParaRPr lang="ru-RU" sz="2400" dirty="0"/>
          </a:p>
        </p:txBody>
      </p:sp>
      <p:pic>
        <p:nvPicPr>
          <p:cNvPr id="8" name="Picture 2" descr="C:\Users\ira\Desktop\Сним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" y="4437112"/>
            <a:ext cx="3337305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Администратор\Desktop\pomelo, tihrebi IV plod 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8913" y="4437112"/>
            <a:ext cx="2887263" cy="239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Администратор\Desktop\GREIFRUT ALBEDO I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348881"/>
            <a:ext cx="273630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Администратор\Desktop\18361152_1878769252397335_784373552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2425475"/>
            <a:ext cx="3347864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Администратор\Desktop\pomelo, albedo IV plod 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513706"/>
            <a:ext cx="2880320" cy="222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Администратор\Desktop\pomelo, albedo I plod 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4378" y="140220"/>
            <a:ext cx="2542118" cy="21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709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0" y="0"/>
            <a:ext cx="8964488" cy="9087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ka-G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დამუშავებული ნედლეულიდან მიიღებოდა პექტინი და P- </a:t>
            </a:r>
            <a:r>
              <a:rPr lang="ka-G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ვიტამინი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6" y="836712"/>
            <a:ext cx="909024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 smtClean="0">
                <a:solidFill>
                  <a:srgbClr val="FF0000"/>
                </a:solidFill>
                <a:ea typeface="Times New Roman"/>
                <a:cs typeface="Sylfaen"/>
              </a:rPr>
              <a:t>პექტინი მიიღებოდა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ნედლი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ხილისა 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(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ციტრუსოვანთა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 :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ლიმონი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ფორთოხალი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მანდარი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­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ნი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)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,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 და ბოსტნეულის : სტაფილო, კომბოსტო, ჭარხალი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ნაყოფებიდან , წვენიდან 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და წვენის გამოწურვის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ანარჩენებიდან;</a:t>
            </a: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ისაზღვრებოდა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 პექტინისა და  </a:t>
            </a:r>
            <a:r>
              <a:rPr lang="ka-GE" sz="1600" dirty="0">
                <a:solidFill>
                  <a:prstClr val="white"/>
                </a:solidFill>
                <a:ea typeface="Times New Roman"/>
              </a:rPr>
              <a:t>P- ვიტამინის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იზოლატების მიღების პარამეტრე­­­ბი : ჰიდრომოდული (შეფარდება H</a:t>
            </a:r>
            <a:r>
              <a:rPr lang="ka-GE" sz="1600" baseline="-25000" dirty="0">
                <a:solidFill>
                  <a:prstClr val="white"/>
                </a:solidFill>
                <a:ea typeface="Times New Roman"/>
                <a:cs typeface="Sylfaen"/>
              </a:rPr>
              <a:t>2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O : HCI),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ექსტრაგირების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ხანგრძლივობა ( 2,4,8,-12,24 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­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და 48 სთ.),  დაკონცენტრირების ოპტიმალური პირობები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 :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  წნევა, მწარმოებლუ­რობა ( W)  და 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პროცესის</a:t>
            </a:r>
            <a:r>
              <a:rPr lang="en-US" sz="1600" dirty="0">
                <a:solidFill>
                  <a:prstClr val="white"/>
                </a:solidFill>
                <a:latin typeface="Sylfaen"/>
                <a:ea typeface="Times New Roman"/>
                <a:cs typeface="Sylfaen"/>
              </a:rPr>
              <a:t>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ხანგრძლივობა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დადგენილია,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რომ პექტინური იზოლატების დაკონცენტრირების პროცესის მწარმოებ­ლურობა უმნიშვნელოდ მცირდება დროში და დამოკიდებულია 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457200" algn="just">
              <a:lnSpc>
                <a:spcPct val="150000"/>
              </a:lnSpc>
            </a:pP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ნა­ყოფის სახეობასა და მოკრეფის დროზე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დამწიფებული ნაყოფების ანარჩე­ნიდან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 მიღებული იზოლატები დაკონცენტ­რირე­ბის ხანგრძ­ლივობის მიხედ­­ვით განლაგდება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რიგში: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</a:rPr>
              <a:t>  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  <a:cs typeface="Sylfaen"/>
              </a:rPr>
              <a:t>ფორთოხალი 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-&gt; ლიმონი-&gt;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  <a:cs typeface="Sylfaen"/>
              </a:rPr>
              <a:t>მანდარინი;</a:t>
            </a: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მწარმოებლურობის </a:t>
            </a:r>
            <a:r>
              <a:rPr lang="ka-GE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ზრდის მიხედვით 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ბოსტნეულის ანარჩენები განლაგდება რიგში :  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კომბოსტო -&gt; ჭარხალი -&gt; 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  <a:cs typeface="Sylfaen"/>
              </a:rPr>
              <a:t>სტაფილო</a:t>
            </a:r>
          </a:p>
          <a:p>
            <a:pPr marL="342900" indent="-342900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დადგენილია</a:t>
            </a:r>
            <a:r>
              <a:rPr lang="ka-GE" sz="1600" dirty="0">
                <a:solidFill>
                  <a:srgbClr val="FF0000"/>
                </a:solidFill>
                <a:ea typeface="Times New Roman"/>
                <a:cs typeface="Sylfaen"/>
              </a:rPr>
              <a:t>,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რომ  დაკონცენტრირების ხარისხი დამოკიდებულია ნაყოფების მოკრეფის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დროზე.</a:t>
            </a:r>
            <a:endParaRPr lang="ka-GE" sz="1600" dirty="0">
              <a:solidFill>
                <a:prstClr val="white"/>
              </a:solidFill>
              <a:ea typeface="Times New Roman"/>
              <a:cs typeface="Sylfae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ka-GE" sz="1600" i="1" dirty="0" smtClean="0">
              <a:solidFill>
                <a:srgbClr val="FFFF00"/>
              </a:solidFill>
              <a:ea typeface="Times New Roman"/>
              <a:cs typeface="Sylfae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ka-GE" sz="1600" i="1" dirty="0" smtClean="0">
              <a:solidFill>
                <a:srgbClr val="FFFF00"/>
              </a:solidFill>
              <a:ea typeface="Times New Roman"/>
              <a:cs typeface="Sylfaen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ka-GE" sz="2000" dirty="0" smtClean="0">
              <a:solidFill>
                <a:prstClr val="white"/>
              </a:solidFill>
              <a:ea typeface="Times New Roman"/>
              <a:cs typeface="Sylfae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ru-RU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endParaRPr lang="ru-RU" sz="20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43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ანარჩენებიდან  მიღებული  </a:t>
            </a:r>
            <a:r>
              <a:rPr lang="ka-GE" sz="1600" i="1" dirty="0" smtClean="0">
                <a:solidFill>
                  <a:srgbClr val="FF0000"/>
                </a:solidFill>
                <a:ea typeface="Times New Roman"/>
                <a:cs typeface="Sylfaen"/>
              </a:rPr>
              <a:t>იზოლატების </a:t>
            </a:r>
            <a:r>
              <a:rPr lang="ka-GE" sz="1600" i="1" dirty="0">
                <a:solidFill>
                  <a:srgbClr val="FF0000"/>
                </a:solidFill>
                <a:ea typeface="Times New Roman"/>
                <a:cs typeface="Sylfaen"/>
              </a:rPr>
              <a:t>დაკონცენტრირების ხარისხის ზრდის მიხედვით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ნაყოფები განლაგდება რიგში : 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ლიმონი -&gt; ფორთოხალი -&gt; მანდარინი 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ექსტრაგირების დრო­ის გაზრდით, პექტინის გამოყოფის სრულყოფა იზრდება და შესაბამისად  პროცესის მწარ­მოებლურობა - მცირდება;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 smtClean="0">
                <a:solidFill>
                  <a:srgbClr val="FF0000"/>
                </a:solidFill>
                <a:ea typeface="Times New Roman"/>
                <a:cs typeface="Sylfaen"/>
              </a:rPr>
              <a:t>დად­გენი­ლია :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 პექტინური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ნივთიერებების შემ­ცვე­ლობის ზრდის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მიხედვით დამოკიდებულების  შემდეგი 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რიგი :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 smtClean="0">
                <a:solidFill>
                  <a:prstClr val="white"/>
                </a:solidFill>
                <a:ea typeface="Times New Roman"/>
                <a:cs typeface="Sylfaen"/>
              </a:rPr>
              <a:t>ნადლ </a:t>
            </a: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მასაზე გადათვლით ( ხსნადი, საერთო და პრო­ტოპექტინი) :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კონცენტრატი -&gt; რბილობის ამონაწნეხი -&gt; კანი;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  </a:t>
            </a:r>
            <a:r>
              <a:rPr lang="ka-GE" sz="1600" i="1" dirty="0" smtClean="0">
                <a:solidFill>
                  <a:prstClr val="white"/>
                </a:solidFill>
                <a:ea typeface="Times New Roman"/>
                <a:cs typeface="Sylfaen"/>
              </a:rPr>
              <a:t>მშრალ </a:t>
            </a: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მასაზე გადათვლით :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 smtClean="0">
                <a:solidFill>
                  <a:prstClr val="white"/>
                </a:solidFill>
                <a:ea typeface="Times New Roman"/>
                <a:cs typeface="Sylfaen"/>
              </a:rPr>
              <a:t>   პროტოპექტინი </a:t>
            </a: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: 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კონცენტრატი -&gt;კანი -&gt; რბილობის ამონაწნეხი;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                           საერთო პექტინი : 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კონცენტრატი -&gt; რბილობის ამონაწნეხი -&gt; კანი;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                          ხსნადი პექტინი : </a:t>
            </a:r>
            <a:r>
              <a:rPr lang="ka-GE" sz="1600" i="1" dirty="0">
                <a:solidFill>
                  <a:srgbClr val="FFFF00"/>
                </a:solidFill>
                <a:ea typeface="Times New Roman"/>
                <a:cs typeface="Sylfaen"/>
              </a:rPr>
              <a:t>კონცენტრატი -&gt; </a:t>
            </a:r>
            <a:r>
              <a:rPr lang="ka-GE" sz="1600" i="1" dirty="0" smtClean="0">
                <a:solidFill>
                  <a:srgbClr val="FFFF00"/>
                </a:solidFill>
                <a:ea typeface="Times New Roman"/>
                <a:cs typeface="Sylfaen"/>
              </a:rPr>
              <a:t>კანი</a:t>
            </a: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პექტინური იზოლატის დაკონცენტრირების პროცესის მწარ­მოებ­ლუ­რობის ზრდის მიხედვით დადგენილია დამოკიდებულების შემდეგი რიგი :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ქობულეთი - ხელვაჩაური - სალიბაური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"/>
              <a:tabLst>
                <a:tab pos="270510" algn="l"/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i="1" dirty="0">
                <a:solidFill>
                  <a:prstClr val="white"/>
                </a:solidFill>
                <a:ea typeface="Times New Roman"/>
                <a:cs typeface="Sylfaen"/>
              </a:rPr>
              <a:t>დადგენილია,</a:t>
            </a:r>
            <a:r>
              <a:rPr lang="ka-GE" sz="1600" dirty="0">
                <a:solidFill>
                  <a:prstClr val="white"/>
                </a:solidFill>
                <a:ea typeface="Times New Roman"/>
                <a:cs typeface="Sylfaen"/>
              </a:rPr>
              <a:t> რომ პექტინის სრულყოფილი გამოყოფა შესაძლებელია ეთილის სპირტის </a:t>
            </a:r>
            <a:r>
              <a:rPr lang="ka-GE" sz="1600" dirty="0" smtClean="0">
                <a:solidFill>
                  <a:prstClr val="white"/>
                </a:solidFill>
                <a:ea typeface="Times New Roman"/>
                <a:cs typeface="Sylfaen"/>
              </a:rPr>
              <a:t>გამოყენებით.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514350" indent="-285750">
              <a:lnSpc>
                <a:spcPct val="150000"/>
              </a:lnSpc>
              <a:buFont typeface="Wingdings" pitchFamily="2" charset="2"/>
              <a:buChar char="v"/>
              <a:tabLst>
                <a:tab pos="27051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"/>
              <a:tabLst>
                <a:tab pos="457200" algn="l"/>
              </a:tabLst>
            </a:pP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2788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კვლევისათვის აღებული </a:t>
            </a: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პომელოს  ნაყოფების 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მასა მერყეობდა  670-1200 გრ. გრეიფრუტის 300 – 350 გ. ფარგლებში,  ნაყოფები განსხვავდება ტექნიკური სიმწიფით.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მიღებულია :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ოთხივე  </a:t>
            </a: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„პომელოს“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ნაყოფში რბილობის შემცველობა ჭარბობს და მერყეობს  62-77% -დე, ალბედოს რაოდენობა იცვლება 12.8 -22.5 % ფარგლებში, ფლავედო შეადგენს ნაყოფის  5.05-7.7%,  ტიხრები  2.6 -7.1%, თესლების  რაოდენობა ძალიან მცირეა და შეადგენს მხოლოდ 0.043%.  მორფოლოგიური შემცველობის მიხედვით  ნაყოფები განლაგდება რიგში: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</a:rPr>
              <a:t>              </a:t>
            </a: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რბილობი →ალბედო → ფლავედო →ტიხრები → თესლები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დადგენილია: 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ყველა ნაყოფის  რბილობი, წვენი და ფლავედო პრაქტიკულად არ შეიცავენ. პექტინს შეიცავს მხოლოდ ალბედო და ტიხრები.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a-G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დადგენილია :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პექტინი პრაქტიკულად გამოიყოფა სრულყოფილად 24 საათის განმავლობაში ანუ ეს დრო შეიძლება რეკომენდირებული იყოს პომელოს ნაყოფიდან პექტინის გამოყოფის ტექნოლოგიური პროცესის დასამუშავებლად.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a-G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დადგენილია:</a:t>
            </a: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გრეიფრუტის ნაყოფში</a:t>
            </a: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ჭარბობს რბილობი, ფლავედო და ტიხრების რაოდენობა პრაქტიკულად  თანაბარია, ალბედო შეადგენს რბილობის რაოდენობის    ≈ 30-35 %-ს.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მიღებულია :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გრეიფრუტის ნაყოფში</a:t>
            </a:r>
            <a:r>
              <a:rPr kumimoji="0" lang="ka-G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ka-G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პექტინს მცირე რაოდენობით შეიცავს მხოლოდ რბილობი და ტიხრები.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22141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" y="0"/>
            <a:ext cx="908016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258" y="116633"/>
            <a:ext cx="4272410" cy="6532488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rtlCol="0" anchor="ctr"/>
          <a:lstStyle/>
          <a:p>
            <a:pPr lvl="0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/>
                <a:ea typeface="Times New Roman"/>
                <a:cs typeface="Arial"/>
              </a:rPr>
              <a:t>ისაზღვრებოდა </a:t>
            </a:r>
            <a:r>
              <a:rPr lang="ka-GE" sz="2000" i="1" kern="0" dirty="0">
                <a:solidFill>
                  <a:srgbClr val="FF0000"/>
                </a:solidFill>
                <a:ea typeface="Times New Roman"/>
                <a:cs typeface="Arial"/>
              </a:rPr>
              <a:t>ფლავანოიდების </a:t>
            </a:r>
            <a:r>
              <a:rPr lang="ka-GE" sz="2000" i="1" kern="0" dirty="0" smtClean="0">
                <a:solidFill>
                  <a:srgbClr val="FF0000"/>
                </a:solidFill>
                <a:ea typeface="Times New Roman"/>
                <a:cs typeface="Arial"/>
              </a:rPr>
              <a:t>გამოყოფის შესაძლებლობა ანარჩენებიდან, კერძოდ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/>
                <a:ea typeface="Times New Roman"/>
                <a:cs typeface="Arial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Arial"/>
              </a:rPr>
              <a:t>გამოყოფილი 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Arial"/>
              </a:rPr>
              <a:t>ფლავანოიდების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Arial"/>
              </a:rPr>
              <a:t>მასა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დამოკიდებულებით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:</a:t>
            </a:r>
            <a:endParaRPr kumimoji="0" lang="ka-GE" sz="20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ylfaen"/>
              <a:ea typeface="Times New Roman"/>
              <a:cs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Arial"/>
              </a:rPr>
              <a:t>ნაყოფის სახეობაზე;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Arial"/>
              </a:rPr>
              <a:t>მოკრეფის დროზე;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საკვლევი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მასალის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აგრეგატულ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მდგომარეობაზე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(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სველი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და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მშრალი კანი 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და ტიხრები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)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;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ექსტრაქციის</a:t>
            </a:r>
            <a:r>
              <a:rPr kumimoji="0" lang="ka-GE" sz="20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Times New Roman"/>
              </a:rPr>
              <a:t> </a:t>
            </a:r>
            <a:r>
              <a:rPr kumimoji="0" lang="ka-GE" sz="20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lfaen"/>
                <a:ea typeface="Times New Roman"/>
                <a:cs typeface="Sylfaen"/>
              </a:rPr>
              <a:t>რაოდენობაზე</a:t>
            </a:r>
            <a:endParaRPr kumimoji="0" lang="ru-RU" sz="2000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26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-1689"/>
            <a:ext cx="4714082" cy="342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hart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" y="3425619"/>
            <a:ext cx="462561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0968"/>
            <a:ext cx="4466646" cy="339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hart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1506" y="3425620"/>
            <a:ext cx="4409149" cy="343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584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74"/>
            <a:ext cx="4716016" cy="33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art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32048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hart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9" y="3391272"/>
            <a:ext cx="4682547" cy="34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rt 1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871" y="3391272"/>
            <a:ext cx="4316625" cy="34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690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565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34266545_984171338416456_184757638964183040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680520" cy="326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34284549_984171361749787_836243476135595212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355976" cy="337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67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4398118_984171328416457_5662374601171140608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" y="121890"/>
            <a:ext cx="493427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34303540_984171315083125_1961927316917452800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890"/>
            <a:ext cx="3888432" cy="3329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34278711_984171398416450_36084815418412236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90038"/>
            <a:ext cx="3888432" cy="3451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" y="3510555"/>
            <a:ext cx="4934272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40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331640" y="31169"/>
            <a:ext cx="6984776" cy="2088231"/>
          </a:xfrm>
          <a:prstGeom prst="irregularSeal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წვენების და სასმელების წარმოება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690" y="2389785"/>
            <a:ext cx="4660338" cy="847024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4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ულტრაფილტრაცია </a:t>
            </a:r>
            <a:endParaRPr lang="ru-RU" sz="24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4148" y="2426194"/>
            <a:ext cx="3096344" cy="84702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უკუოსმოსი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0" y="3662972"/>
            <a:ext cx="3184174" cy="1145778"/>
          </a:xfrm>
          <a:prstGeom prst="irregularSeal1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გაკამკამება 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755575" y="4941168"/>
            <a:ext cx="6008441" cy="1368152"/>
          </a:xfrm>
          <a:prstGeom prst="irregularSeal1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დაკონცენტრირება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H="1">
            <a:off x="302687" y="3363072"/>
            <a:ext cx="642259" cy="497707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2591867" y="3829118"/>
            <a:ext cx="1996383" cy="811764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56926" y="4456249"/>
            <a:ext cx="714874" cy="91696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475656" y="1556792"/>
            <a:ext cx="2304256" cy="8329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04148" y="1484784"/>
            <a:ext cx="2052228" cy="9414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" idx="2"/>
            <a:endCxn id="10" idx="2"/>
          </p:cNvCxnSpPr>
          <p:nvPr/>
        </p:nvCxnSpPr>
        <p:spPr>
          <a:xfrm>
            <a:off x="7452320" y="32732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 rot="10800000" flipV="1">
            <a:off x="6561956" y="3290795"/>
            <a:ext cx="2258517" cy="2144557"/>
          </a:xfrm>
          <a:prstGeom prst="bentConnector3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77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ятно 2 1"/>
          <p:cNvSpPr/>
          <p:nvPr/>
        </p:nvSpPr>
        <p:spPr>
          <a:xfrm>
            <a:off x="-108520" y="1772816"/>
            <a:ext cx="10009112" cy="4824536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ფლავანოიდური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ნაერთების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გამოყოფა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უნდა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ჩატარდეს მემბრანული ტექნოლოგიით - ულტრაფილტრაციით დაკონცენტრირებული იზოლატებიდან, გამოყოფა ნატრიუმის ჰიდროქსიდის კონცენტრირებული ხსნარით მშრალი ტიხრებიდან.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7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-12441" y="5345832"/>
            <a:ext cx="2987824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>
                <a:solidFill>
                  <a:srgbClr val="FF0000"/>
                </a:solidFill>
              </a:rPr>
              <a:t>გმადლობთ ყურადღებისათვის</a:t>
            </a:r>
            <a:r>
              <a:rPr lang="ka-GE" dirty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683568" y="116632"/>
            <a:ext cx="7344816" cy="1800200"/>
          </a:xfrm>
          <a:prstGeom prst="irregularSeal1">
            <a:avLst/>
          </a:prstGeom>
          <a:ln w="76200"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წვენების ულტრაფილტრაცია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259632" y="1412776"/>
            <a:ext cx="2016224" cy="1512168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2924944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ციტრუსოვანთა წვენები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მანდარინის;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ფორთოხლის;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ლიმონის.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924944"/>
            <a:ext cx="4032448" cy="187220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ბოსტნეული წვენები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კიტრის;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სთაფილოს;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ჭარხლის: საკვები და შაქრის;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კომბოსტოს;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ბოლოკის;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თალგამის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508104" y="1340768"/>
            <a:ext cx="1944216" cy="1584176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43608" y="4387552"/>
            <a:ext cx="3600400" cy="11296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854282" y="4797152"/>
            <a:ext cx="1750166" cy="9628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ятно 2 20"/>
          <p:cNvSpPr/>
          <p:nvPr/>
        </p:nvSpPr>
        <p:spPr>
          <a:xfrm>
            <a:off x="395536" y="5301208"/>
            <a:ext cx="3096344" cy="1512168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პერმეატი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4572000" y="5301208"/>
            <a:ext cx="3456384" cy="1800200"/>
          </a:xfrm>
          <a:prstGeom prst="irregularSeal1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კონცენტრატი</a:t>
            </a:r>
            <a:endParaRPr lang="ru-RU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347864" y="4797152"/>
            <a:ext cx="1944216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7504" y="4387552"/>
            <a:ext cx="1512168" cy="13457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35" y="116632"/>
            <a:ext cx="8883961" cy="6647974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ka-GE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კვლევა წარმოებდა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 </a:t>
            </a:r>
            <a:r>
              <a:rPr lang="ka-G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ka-GE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ნატურალური და ულტრაფილტრაციით </a:t>
            </a:r>
            <a:r>
              <a:rPr lang="ka-GE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გაკამკამებულ ციტრუ­სო­­ვან­თა: </a:t>
            </a:r>
            <a:endParaRPr lang="ka-GE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Sylfae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ლიმონის;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მანდარინის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ფორთოხლის წვენებზე.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ka-GE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ნატურალურ </a:t>
            </a:r>
            <a:r>
              <a:rPr lang="ka-GE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და გაკამკამებულ ბოსტეულ </a:t>
            </a:r>
            <a:r>
              <a:rPr lang="ka-GE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წვენებზე: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კიტ­რის;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 სტაფილოს;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 ჭარხლის;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 ბოლოკის;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 თალგამის;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კომბოსტოს.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 </a:t>
            </a:r>
            <a:r>
              <a:rPr lang="ka-GE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წვენები წინასწარ არ იფილ­ტრებოდა</a:t>
            </a:r>
            <a:r>
              <a:rPr lang="ka-G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Sylfaen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endParaRPr lang="ru-RU" sz="2000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52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" y="63210"/>
            <a:ext cx="4860475" cy="340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ira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966"/>
            <a:ext cx="1228725" cy="224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ÐÐ°ÑÑÐ¸Ð½ÐºÐ¸ Ð¿Ð¾ Ð·Ð°Ð¿ÑÐ¾ÑÑ ÑÐ¾ÑÐ¾ mandarinovogo s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11" y="3422951"/>
            <a:ext cx="4366026" cy="3439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ÐÐ°ÑÑÐ¸Ð½ÐºÐ¸ Ð¿Ð¾ Ð·Ð°Ð¿ÑÐ¾ÑÑ ÑÐ¾ÑÐ¾ limonni s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82" y="75768"/>
            <a:ext cx="4195013" cy="32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ira\Desktop\Снимо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04"/>
            <a:ext cx="1241697" cy="2019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1 5"/>
          <p:cNvSpPr/>
          <p:nvPr/>
        </p:nvSpPr>
        <p:spPr>
          <a:xfrm>
            <a:off x="4716016" y="2636912"/>
            <a:ext cx="4427984" cy="1058416"/>
          </a:xfrm>
          <a:prstGeom prst="irregularSeal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srgbClr val="D6ECFF">
                    <a:lumMod val="25000"/>
                  </a:srgbClr>
                </a:solidFill>
              </a:rPr>
              <a:t>ლიმონის წვენი</a:t>
            </a:r>
            <a:endParaRPr lang="ru-RU" sz="2000" b="1" i="1" dirty="0">
              <a:solidFill>
                <a:srgbClr val="D6ECFF">
                  <a:lumMod val="25000"/>
                </a:srgbClr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076056" y="5926348"/>
            <a:ext cx="4067944" cy="931652"/>
          </a:xfrm>
          <a:prstGeom prst="irregularSeal1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srgbClr val="FF0000"/>
                </a:solidFill>
              </a:rPr>
              <a:t>მანდარინის წვენი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179512" y="2975281"/>
            <a:ext cx="4333646" cy="1080120"/>
          </a:xfrm>
          <a:prstGeom prst="irregularSeal1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>
                <a:solidFill>
                  <a:srgbClr val="FEB80A"/>
                </a:solidFill>
              </a:rPr>
              <a:t>ფორთოხლის წვენი</a:t>
            </a:r>
            <a:endParaRPr lang="ru-RU" b="1" i="1" dirty="0">
              <a:solidFill>
                <a:srgbClr val="FEB80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4837" y="32804"/>
            <a:ext cx="4032448" cy="58773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400" b="1" i="1" dirty="0">
                <a:solidFill>
                  <a:srgbClr val="FF0000"/>
                </a:solidFill>
              </a:rPr>
              <a:t>კვლევის  ობიექტები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" y="3861047"/>
            <a:ext cx="4778854" cy="3032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47 из 1368">
            <a:hlinkClick r:id="rId2" tgtFrame="_blank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85" y="0"/>
            <a:ext cx="3485799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4"/>
            <a:ext cx="4860032" cy="313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ira\Desktop\svekla\varenaia_svekl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1384"/>
            <a:ext cx="3474132" cy="316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0.liveinternet.ru/images/attach/c/1/60/687/60687744_hpim7130.jpg"/>
          <p:cNvPicPr/>
          <p:nvPr/>
        </p:nvPicPr>
        <p:blipFill>
          <a:blip r:embed="rId7" r:link="rId8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86" y="3680522"/>
            <a:ext cx="3037898" cy="317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ятно 1 7"/>
          <p:cNvSpPr/>
          <p:nvPr/>
        </p:nvSpPr>
        <p:spPr>
          <a:xfrm>
            <a:off x="107504" y="2564904"/>
            <a:ext cx="9007080" cy="158417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prstClr val="white"/>
                </a:solidFill>
              </a:rPr>
              <a:t>კვლევის  ობიექტები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75" y="3795606"/>
            <a:ext cx="2682044" cy="297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Картинки по запросу фото  сок редиса"/>
          <p:cNvPicPr>
            <a:picLocks noChangeAspect="1" noChangeArrowheads="1"/>
          </p:cNvPicPr>
          <p:nvPr/>
        </p:nvPicPr>
        <p:blipFill>
          <a:blip r:embed="rId10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58378"/>
            <a:ext cx="3232878" cy="279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541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-609"/>
            <a:ext cx="3086034" cy="314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ira\Desktop\svekla\images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29887"/>
            <a:ext cx="3054491" cy="265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гурцы пахта пить"/>
          <p:cNvPicPr/>
          <p:nvPr/>
        </p:nvPicPr>
        <p:blipFill>
          <a:blip r:embed="rId5" r:link="rId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4115780"/>
            <a:ext cx="32647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ятно 1 1"/>
          <p:cNvSpPr/>
          <p:nvPr/>
        </p:nvSpPr>
        <p:spPr>
          <a:xfrm>
            <a:off x="11088" y="2831039"/>
            <a:ext cx="8881392" cy="151216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prstClr val="white"/>
                </a:solidFill>
              </a:rPr>
              <a:t>ბოსტნეული წვენები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Картинки по запросу фото  сок редиса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451"/>
            <a:ext cx="2666933" cy="3085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age result for фото сок из репы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99" y="4129887"/>
            <a:ext cx="3057525" cy="2636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901</TotalTime>
  <Words>1905</Words>
  <Application>Microsoft Office PowerPoint</Application>
  <PresentationFormat>Экран (4:3)</PresentationFormat>
  <Paragraphs>434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Метро</vt:lpstr>
      <vt:lpstr>2_Трек</vt:lpstr>
      <vt:lpstr>3_Трек</vt:lpstr>
      <vt:lpstr>2_Метро</vt:lpstr>
      <vt:lpstr>5_Трек</vt:lpstr>
      <vt:lpstr>6_Трек</vt:lpstr>
      <vt:lpstr>Базовая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ციტრუსოვანთა პექტინების ფიზიკურ–  ქიმიური თვისებები </vt:lpstr>
      <vt:lpstr>      ციტრუსოვანთა პექტინების ფიზიკურ–ქიმიური თვისებები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66</cp:revision>
  <dcterms:created xsi:type="dcterms:W3CDTF">2018-07-07T13:20:45Z</dcterms:created>
  <dcterms:modified xsi:type="dcterms:W3CDTF">2018-07-08T14:58:36Z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9147834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