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8"/>
  </p:notes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4" d="100"/>
          <a:sy n="64" d="100"/>
        </p:scale>
        <p:origin x="-157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064E9-B9A8-4588-9DBC-7664D8435099}" type="datetimeFigureOut">
              <a:rPr lang="ru-RU" smtClean="0"/>
              <a:pPr/>
              <a:t>29.06.2018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2F86D-BA09-42CD-9051-42ADD4FECCD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A3E4FADB-1F64-4996-AEBB-A61D25580261}"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3E4FADB-1F64-4996-AEBB-A61D255802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3E4FADB-1F64-4996-AEBB-A61D255802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3E4FADB-1F64-4996-AEBB-A61D2558026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3E4FADB-1F64-4996-AEBB-A61D25580261}"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3E4FADB-1F64-4996-AEBB-A61D2558026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3E4FADB-1F64-4996-AEBB-A61D25580261}"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3E4FADB-1F64-4996-AEBB-A61D2558026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3E4FADB-1F64-4996-AEBB-A61D255802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F378311-47D1-4E43-BA06-3D92071A0C60}" type="datetimeFigureOut">
              <a:rPr lang="ru-RU" smtClean="0"/>
              <a:pPr/>
              <a:t>29.06.2018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3E4FADB-1F64-4996-AEBB-A61D2558026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CF378311-47D1-4E43-BA06-3D92071A0C60}" type="datetimeFigureOut">
              <a:rPr lang="ru-RU" smtClean="0"/>
              <a:pPr/>
              <a:t>29.06.2018</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A3E4FADB-1F64-4996-AEBB-A61D2558026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F378311-47D1-4E43-BA06-3D92071A0C60}" type="datetimeFigureOut">
              <a:rPr lang="ru-RU" smtClean="0"/>
              <a:pPr/>
              <a:t>29.06.2018</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3E4FADB-1F64-4996-AEBB-A61D2558026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r>
              <a:rPr lang="ka-GE" sz="2800" dirty="0" smtClean="0"/>
              <a:t>                       </a:t>
            </a:r>
          </a:p>
          <a:p>
            <a:r>
              <a:rPr lang="ka-GE" sz="2800" dirty="0" smtClean="0"/>
              <a:t>                                      სამეცნიერო   სემინარი</a:t>
            </a:r>
          </a:p>
          <a:p>
            <a:endParaRPr lang="ka-GE" dirty="0" smtClean="0"/>
          </a:p>
          <a:p>
            <a:endParaRPr lang="ka-GE" sz="4800" dirty="0" smtClean="0"/>
          </a:p>
          <a:p>
            <a:endParaRPr lang="ka-GE" sz="4800" dirty="0" smtClean="0"/>
          </a:p>
          <a:p>
            <a:r>
              <a:rPr lang="ka-GE" sz="4800" dirty="0" smtClean="0"/>
              <a:t>       მეცნიერების ფილოსოფია</a:t>
            </a:r>
          </a:p>
          <a:p>
            <a:endParaRPr lang="ka-GE" dirty="0" smtClean="0"/>
          </a:p>
          <a:p>
            <a:endParaRPr lang="ka-GE" dirty="0" smtClean="0"/>
          </a:p>
          <a:p>
            <a:endParaRPr lang="ka-GE" dirty="0" smtClean="0"/>
          </a:p>
          <a:p>
            <a:endParaRPr lang="ka-GE" i="1" dirty="0" smtClean="0"/>
          </a:p>
          <a:p>
            <a:endParaRPr lang="ka-GE" i="1" dirty="0" smtClean="0"/>
          </a:p>
          <a:p>
            <a:endParaRPr lang="ka-GE" i="1" dirty="0" smtClean="0"/>
          </a:p>
          <a:p>
            <a:endParaRPr lang="ka-GE" i="1" dirty="0" smtClean="0"/>
          </a:p>
          <a:p>
            <a:endParaRPr lang="ka-GE" i="1" dirty="0" smtClean="0"/>
          </a:p>
          <a:p>
            <a:endParaRPr lang="ka-GE" i="1" dirty="0" smtClean="0"/>
          </a:p>
          <a:p>
            <a:r>
              <a:rPr lang="ka-GE" i="1" dirty="0" smtClean="0"/>
              <a:t>სახელმძღვანელოს </a:t>
            </a:r>
            <a:r>
              <a:rPr lang="ka-GE" i="1" dirty="0" smtClean="0"/>
              <a:t>პროექტის </a:t>
            </a:r>
            <a:r>
              <a:rPr lang="ka-GE" i="1" dirty="0" smtClean="0"/>
              <a:t>პრეზენტაცია</a:t>
            </a:r>
            <a:endParaRPr lang="ka-GE" dirty="0" smtClean="0"/>
          </a:p>
          <a:p>
            <a:r>
              <a:rPr lang="ka-GE" b="1" u="sng" dirty="0" smtClean="0"/>
              <a:t>პროექტის </a:t>
            </a:r>
            <a:r>
              <a:rPr lang="ka-GE" b="1" u="sng" dirty="0" smtClean="0"/>
              <a:t> ავტორი </a:t>
            </a:r>
            <a:r>
              <a:rPr lang="ka-GE" b="1" u="sng" dirty="0" smtClean="0"/>
              <a:t>- ფილოსოფიის </a:t>
            </a:r>
            <a:r>
              <a:rPr lang="ka-GE" b="1" u="sng" dirty="0" smtClean="0"/>
              <a:t>  დეპარტამენტის  </a:t>
            </a:r>
            <a:r>
              <a:rPr lang="ka-GE" b="1" u="sng" dirty="0" smtClean="0"/>
              <a:t>ასოც. </a:t>
            </a:r>
            <a:r>
              <a:rPr lang="ka-GE" b="1" u="sng" dirty="0" smtClean="0"/>
              <a:t>პროფესორი   ვარდო </a:t>
            </a:r>
            <a:r>
              <a:rPr lang="ka-GE" b="1" u="sng" dirty="0" smtClean="0"/>
              <a:t>ბერიძე</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e2e0f9d9b371bddaf07d1f957da7cfb.jpg"/>
          <p:cNvPicPr>
            <a:picLocks noChangeAspect="1"/>
          </p:cNvPicPr>
          <p:nvPr/>
        </p:nvPicPr>
        <p:blipFill>
          <a:blip r:embed="rId2" cstate="print"/>
          <a:stretch>
            <a:fillRect/>
          </a:stretch>
        </p:blipFill>
        <p:spPr>
          <a:xfrm>
            <a:off x="4763579" y="0"/>
            <a:ext cx="4380421" cy="6858000"/>
          </a:xfrm>
          <a:prstGeom prst="rect">
            <a:avLst/>
          </a:prstGeom>
          <a:effectLst>
            <a:softEdge rad="635000"/>
          </a:effectLst>
        </p:spPr>
      </p:pic>
      <p:sp>
        <p:nvSpPr>
          <p:cNvPr id="36865" name="Rectangle 1"/>
          <p:cNvSpPr>
            <a:spLocks noChangeArrowheads="1"/>
          </p:cNvSpPr>
          <p:nvPr/>
        </p:nvSpPr>
        <p:spPr bwMode="auto">
          <a:xfrm>
            <a:off x="0" y="-569385"/>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ka-GE" sz="36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269875" algn="just" defTabSz="914400" rtl="0" eaLnBrk="1" fontAlgn="base" latinLnBrk="0" hangingPunct="1">
              <a:lnSpc>
                <a:spcPct val="100000"/>
              </a:lnSpc>
              <a:spcBef>
                <a:spcPct val="0"/>
              </a:spcBef>
              <a:spcAft>
                <a:spcPct val="0"/>
              </a:spcAft>
              <a:buClrTx/>
              <a:buSzTx/>
              <a:buFontTx/>
              <a:buNone/>
              <a:tabLst/>
            </a:pPr>
            <a:r>
              <a:rPr kumimoji="0" lang="ka-GE" sz="36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თემა   VII </a:t>
            </a:r>
            <a:r>
              <a:rPr kumimoji="0" lang="en-US" sz="36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en-US" sz="3600" b="1" i="0" u="none" strike="noStrike" cap="none" normalizeH="0" dirty="0" smtClean="0">
                <a:ln>
                  <a:noFill/>
                </a:ln>
                <a:solidFill>
                  <a:schemeClr val="tx1"/>
                </a:solidFill>
                <a:effectLst/>
                <a:latin typeface="Sylfaen" pitchFamily="18" charset="0"/>
                <a:ea typeface="Times New Roman" pitchFamily="18" charset="0"/>
                <a:cs typeface="Arial" pitchFamily="34" charset="0"/>
              </a:rPr>
              <a:t> </a:t>
            </a:r>
            <a:r>
              <a:rPr kumimoji="0" lang="ka-GE" sz="36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მეცნიერება  და  მორალი</a:t>
            </a:r>
          </a:p>
          <a:p>
            <a:pPr marL="0" marR="0" lvl="0" indent="269875" algn="just" defTabSz="914400" rtl="0" eaLnBrk="1" fontAlgn="base" latinLnBrk="0" hangingPunct="1">
              <a:lnSpc>
                <a:spcPct val="100000"/>
              </a:lnSpc>
              <a:spcBef>
                <a:spcPct val="0"/>
              </a:spcBef>
              <a:spcAft>
                <a:spcPct val="0"/>
              </a:spcAft>
              <a:buClrTx/>
              <a:buSzTx/>
              <a:buFontTx/>
              <a:buNone/>
              <a:tabLst/>
            </a:pPr>
            <a:endParaRPr lang="en-US" sz="3600" b="1" dirty="0" smtClean="0">
              <a:latin typeface="Sylfaen" pitchFamily="18" charset="0"/>
              <a:ea typeface="Times New Roman" pitchFamily="18" charset="0"/>
              <a:cs typeface="Arial" pitchFamily="34" charset="0"/>
            </a:endParaRPr>
          </a:p>
          <a:p>
            <a:pPr marL="0" marR="0" lvl="0" indent="269875" algn="just" defTabSz="914400" rtl="0" eaLnBrk="1" fontAlgn="base" latinLnBrk="0" hangingPunct="1">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ლექცია</a:t>
            </a:r>
            <a:r>
              <a:rPr kumimoji="0" lang="ka-GE" sz="2400" b="1" i="0" u="none" strike="noStrike" cap="none" normalizeH="0" dirty="0" smtClean="0">
                <a:ln>
                  <a:noFill/>
                </a:ln>
                <a:solidFill>
                  <a:schemeClr val="tx1"/>
                </a:solidFill>
                <a:effectLst/>
                <a:latin typeface="Sylfaen" pitchFamily="18" charset="0"/>
                <a:ea typeface="Times New Roman" pitchFamily="18" charset="0"/>
                <a:cs typeface="Arial" pitchFamily="34" charset="0"/>
              </a:rPr>
              <a:t> </a:t>
            </a: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I - მეცნიერება და მორალი - </a:t>
            </a:r>
            <a:endParaRPr kumimoji="0" lang="en-US"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269875" algn="just" defTabSz="914400" rtl="0" eaLnBrk="1" fontAlgn="base" latinLnBrk="0" hangingPunct="1">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ობიექტური და სუბიექტური მხარეები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და მორალი -</a:t>
            </a:r>
            <a:endPar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ობიექტური და სუბიექტური მხარეების</a:t>
            </a:r>
            <a:endPar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მიმართების თვალსაზრისით</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მეცნიერების ეთიკა</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endParaRPr lang="ka-GE" sz="2400" b="1" dirty="0" smtClean="0"/>
          </a:p>
          <a:p>
            <a:r>
              <a:rPr lang="ka-GE" sz="2400" b="1" dirty="0" smtClean="0"/>
              <a:t>ლექცია   II  -  მეცნიერული კვლევის </a:t>
            </a:r>
            <a:endParaRPr lang="en-US" sz="2400" b="1" dirty="0" smtClean="0"/>
          </a:p>
          <a:p>
            <a:r>
              <a:rPr lang="ka-GE" sz="2400" b="1" dirty="0" smtClean="0"/>
              <a:t>თავისუფლება და ზნეობრივი პროგრესი </a:t>
            </a:r>
            <a:endParaRPr lang="ru-RU" dirty="0" smtClean="0"/>
          </a:p>
          <a:p>
            <a:r>
              <a:rPr lang="ka-GE" dirty="0"/>
              <a:t> </a:t>
            </a:r>
            <a:endParaRPr lang="ru-RU" dirty="0"/>
          </a:p>
          <a:p>
            <a:r>
              <a:rPr lang="ka-GE" b="1" dirty="0"/>
              <a:t> </a:t>
            </a:r>
            <a:r>
              <a:rPr lang="ka-GE" dirty="0"/>
              <a:t>§ 1. მეცნიერული კვლევის თავისუფლება  და </a:t>
            </a:r>
            <a:endParaRPr lang="en-US" dirty="0" smtClean="0"/>
          </a:p>
          <a:p>
            <a:r>
              <a:rPr lang="ka-GE" dirty="0" smtClean="0"/>
              <a:t>მეცნიერის  </a:t>
            </a:r>
            <a:r>
              <a:rPr lang="ka-GE" dirty="0"/>
              <a:t>პასუხისმგელობა - მარტინ  </a:t>
            </a:r>
            <a:r>
              <a:rPr lang="ka-GE" dirty="0" smtClean="0"/>
              <a:t>ჰაიზენბერგი</a:t>
            </a:r>
            <a:endParaRPr lang="ru-RU" dirty="0"/>
          </a:p>
          <a:p>
            <a:r>
              <a:rPr lang="ka-GE" dirty="0"/>
              <a:t>§ 2. მეცნიერების  განვითარება და  </a:t>
            </a:r>
            <a:endParaRPr lang="en-US" dirty="0" smtClean="0"/>
          </a:p>
          <a:p>
            <a:r>
              <a:rPr lang="ka-GE" dirty="0" smtClean="0"/>
              <a:t>ზნეობრივი  </a:t>
            </a:r>
            <a:r>
              <a:rPr lang="ka-GE" dirty="0"/>
              <a:t>პროგრესი - ჟან-ჟაკ რუსო </a:t>
            </a:r>
            <a:endParaRPr lang="ru-RU" dirty="0"/>
          </a:p>
          <a:p>
            <a:r>
              <a:rPr lang="ka-GE" b="1" dirty="0"/>
              <a:t> </a:t>
            </a:r>
            <a:endParaRPr lang="ru-RU" dirty="0"/>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2046708"/>
            <a:ext cx="9534983" cy="769441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a:latin typeface="Arial" pitchFamily="34" charset="0"/>
              <a:ea typeface="Times New Roman" pitchFamily="18" charset="0"/>
              <a:cs typeface="Sylfae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თემა</a:t>
            </a:r>
            <a:r>
              <a:rPr kumimoji="0" lang="ka-GE" sz="3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VIII </a:t>
            </a:r>
            <a:r>
              <a:rPr lang="ka-GE" sz="3200" dirty="0" smtClean="0">
                <a:latin typeface="Sylfaen" pitchFamily="18" charset="0"/>
                <a:ea typeface="Times New Roman" pitchFamily="18" charset="0"/>
                <a:cs typeface="Arial" pitchFamily="34" charset="0"/>
              </a:rPr>
              <a:t>: </a:t>
            </a: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მეცნიერება  და  ხელოვნება</a:t>
            </a:r>
            <a:r>
              <a:rPr kumimoji="0" lang="ka-GE" sz="3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1" i="0" u="none" strike="noStrike" cap="none" normalizeH="0" dirty="0" smtClean="0">
                <a:ln>
                  <a:noFill/>
                </a:ln>
                <a:solidFill>
                  <a:schemeClr val="tx1"/>
                </a:solidFill>
                <a:effectLst/>
                <a:latin typeface="Sylfaen" pitchFamily="18"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რა არის მეცნიერებისთვის შემეცნების საგანი?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რა არის ხელოვნებისთვის შემეცნების საგანი?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3.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რაზე დაყრდნობით აფასებს მეცნიერება სინამდვილეს?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4.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რის საფუძველზე აფასებს ხელოვნება სინამდვილეს? </a:t>
            </a:r>
            <a:endPar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5.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რამდენადაა შესაძლებელი მეცნიერებისა და ხელოვნების, </a:t>
            </a:r>
            <a:endParaRPr kumimoji="0" lang="en-US"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როგორც სინამდვილის</a:t>
            </a:r>
            <a:r>
              <a:rPr kumimoji="0" lang="en-US"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შემეცნების სფეროების ერთმანეთთან</a:t>
            </a:r>
            <a:endParaRPr kumimoji="0" lang="en-US"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Sylfaen" pitchFamily="18" charset="0"/>
                <a:ea typeface="Times New Roman" pitchFamily="18" charset="0"/>
                <a:cs typeface="Times New Roman" pitchFamily="18" charset="0"/>
              </a:rPr>
              <a:t> </a:t>
            </a:r>
            <a:r>
              <a:rPr lang="en-US" dirty="0" smtClean="0">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გაიგივება?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200" b="1" i="1" u="none" strike="noStrike" cap="none" normalizeH="0" baseline="0" dirty="0" smtClean="0">
              <a:ln>
                <a:noFill/>
              </a:ln>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a-GE" sz="1200" b="1" i="1" dirty="0" smtClean="0">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200" b="1" i="1" u="none" strike="noStrike" cap="none" normalizeH="0" baseline="0" dirty="0">
              <a:ln>
                <a:noFill/>
              </a:ln>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a-GE" sz="1200" b="1" i="1" dirty="0" smtClean="0">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1" u="none" strike="noStrike" cap="none" normalizeH="0" baseline="0" dirty="0" smtClean="0">
              <a:ln>
                <a:noFill/>
              </a:ln>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i="1" dirty="0">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1" u="none" strike="noStrike" cap="none" normalizeH="0" baseline="0" dirty="0" smtClean="0">
              <a:ln>
                <a:noFill/>
              </a:ln>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i="1" dirty="0">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b="1" i="1" dirty="0">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1500" b="1" i="1" u="none" strike="noStrike" cap="none" normalizeH="0" baseline="0" dirty="0" smtClean="0">
                <a:ln>
                  <a:noFill/>
                </a:ln>
                <a:effectLst/>
                <a:latin typeface="Sylfaen" pitchFamily="18" charset="0"/>
                <a:ea typeface="Times New Roman" pitchFamily="18" charset="0"/>
                <a:cs typeface="Times New Roman" pitchFamily="18" charset="0"/>
              </a:rPr>
              <a:t>მასალა  </a:t>
            </a:r>
            <a:r>
              <a:rPr kumimoji="0" lang="ka-GE" sz="1500" b="1" i="1"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ჯგუფში მუშაობისთვის: </a:t>
            </a:r>
            <a:r>
              <a:rPr kumimoji="0" lang="ka-GE" sz="1500"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ხოსე ორტეგა-ი-გასეტი  „ორი დიდი მეტაფორა“  - ტექსტის ანალიზი </a:t>
            </a:r>
            <a:endParaRPr kumimoji="0" lang="ka-GE" sz="15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JoseOrtegayGasset.jpg"/>
          <p:cNvPicPr>
            <a:picLocks noChangeAspect="1"/>
          </p:cNvPicPr>
          <p:nvPr/>
        </p:nvPicPr>
        <p:blipFill>
          <a:blip r:embed="rId2" cstate="print"/>
          <a:stretch>
            <a:fillRect/>
          </a:stretch>
        </p:blipFill>
        <p:spPr>
          <a:xfrm>
            <a:off x="0" y="620688"/>
            <a:ext cx="3033160" cy="3960440"/>
          </a:xfrm>
          <a:prstGeom prst="rect">
            <a:avLst/>
          </a:prstGeom>
          <a:effectLst>
            <a:softEdge rad="63500"/>
          </a:effectLst>
          <a:scene3d>
            <a:camera prst="perspectiveHeroicExtremeRightFacing"/>
            <a:lightRig rig="threePt" dir="t"/>
          </a:scene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d9970bc70280af222b868ad6068bbb29.jpg"/>
          <p:cNvPicPr>
            <a:picLocks noChangeAspect="1"/>
          </p:cNvPicPr>
          <p:nvPr/>
        </p:nvPicPr>
        <p:blipFill>
          <a:blip r:embed="rId2" cstate="print"/>
          <a:stretch>
            <a:fillRect/>
          </a:stretch>
        </p:blipFill>
        <p:spPr>
          <a:xfrm>
            <a:off x="7428758" y="0"/>
            <a:ext cx="1715242" cy="2232248"/>
          </a:xfrm>
          <a:prstGeom prst="rect">
            <a:avLst/>
          </a:prstGeom>
        </p:spPr>
      </p:pic>
      <p:pic>
        <p:nvPicPr>
          <p:cNvPr id="7" name="Рисунок 6" descr="480562ab3ea23b65588c21af2543c709.jpg"/>
          <p:cNvPicPr>
            <a:picLocks noChangeAspect="1"/>
          </p:cNvPicPr>
          <p:nvPr/>
        </p:nvPicPr>
        <p:blipFill>
          <a:blip r:embed="rId3" cstate="print"/>
          <a:stretch>
            <a:fillRect/>
          </a:stretch>
        </p:blipFill>
        <p:spPr>
          <a:xfrm>
            <a:off x="0" y="3284984"/>
            <a:ext cx="5372100" cy="2924944"/>
          </a:xfrm>
          <a:prstGeom prst="rect">
            <a:avLst/>
          </a:prstGeom>
          <a:effectLst>
            <a:softEdge rad="635000"/>
          </a:effectLst>
        </p:spPr>
      </p:pic>
      <p:sp>
        <p:nvSpPr>
          <p:cNvPr id="38913" name="Rectangle 1"/>
          <p:cNvSpPr>
            <a:spLocks noChangeArrowheads="1"/>
          </p:cNvSpPr>
          <p:nvPr/>
        </p:nvSpPr>
        <p:spPr bwMode="auto">
          <a:xfrm>
            <a:off x="0" y="-9991"/>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თემა  IX </a:t>
            </a:r>
            <a:r>
              <a:rPr kumimoji="0" lang="en-US"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en-US" sz="3200" b="1" i="0" u="none" strike="noStrike" cap="none" normalizeH="0" dirty="0" smtClean="0">
                <a:ln>
                  <a:noFill/>
                </a:ln>
                <a:solidFill>
                  <a:schemeClr val="tx1"/>
                </a:solidFill>
                <a:effectLst/>
                <a:latin typeface="Sylfaen" pitchFamily="18" charset="0"/>
                <a:ea typeface="Times New Roman" pitchFamily="18" charset="0"/>
                <a:cs typeface="Arial" pitchFamily="34" charset="0"/>
              </a:rPr>
              <a:t> </a:t>
            </a: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მეცნიერება და ტექნიკა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lvl="0" eaLnBrk="0" fontAlgn="base" hangingPunct="0">
              <a:spcBef>
                <a:spcPct val="0"/>
              </a:spcBef>
              <a:spcAft>
                <a:spcPct val="0"/>
              </a:spcAft>
            </a:pPr>
            <a:endParaRPr lang="en-US" sz="2400" b="1" dirty="0" smtClean="0">
              <a:latin typeface="Sylfaen" pitchFamily="18" charset="0"/>
              <a:ea typeface="Times New Roman" pitchFamily="18" charset="0"/>
              <a:cs typeface="Arial" pitchFamily="34" charset="0"/>
            </a:endParaRPr>
          </a:p>
          <a:p>
            <a:pPr lvl="0"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lvl="0" eaLnBrk="0" fontAlgn="base" hangingPunct="0">
              <a:spcBef>
                <a:spcPct val="0"/>
              </a:spcBef>
              <a:spcAft>
                <a:spcPct val="0"/>
              </a:spcAft>
            </a:pP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sz="2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მეცნიერულ-ტექნიკური რევოლუციის არსი</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sz="2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მეცნიერულ-ტექნიკური რევოლუციის წანამძღვრები, განვითარების კანონზომიერებანი და ძირითადი ეტაპები</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3. </a:t>
            </a:r>
            <a:r>
              <a:rPr kumimoji="0" lang="ka-GE" sz="2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მეცნიერულ-ტექნიკური რევოლუცია და თანამედროვეობა. Web - ტექნოლოგიები</a:t>
            </a:r>
            <a:endParaRPr kumimoji="0" lang="en-US" sz="1600"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i="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i="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i="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i="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1600"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მასალა ჯგუფში მუშაობისთვის: </a:t>
            </a:r>
            <a:r>
              <a:rPr kumimoji="0" lang="ka-GE" sz="16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მეცნიერულ-ტექნიკური რევოლუცია და დეჰუმანიზაცია. „ინდუსტრიული ცივილიზაცია“; თანამედროვე ეპოქის კრიზისი - „ტექნიკური გაუცხოება“.  „ანტიტექნიცისტური“ განწყობილება</a:t>
            </a:r>
            <a:endParaRPr kumimoji="0" lang="ka-GE" sz="1600" b="1" i="1"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1600" b="1" i="1"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მასალა</a:t>
            </a:r>
            <a:r>
              <a:rPr kumimoji="0" lang="ka-GE" sz="1600" b="1" i="1"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ჯგუფში მუშაობისთვის:</a:t>
            </a:r>
            <a:r>
              <a:rPr kumimoji="0" lang="ka-GE" sz="1600" b="0" i="1"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თეორიული ცოდნა და კოდირებული ინფორმაციის შედეგები  ტექნოლოგიის სფეროში </a:t>
            </a:r>
            <a:endParaRPr kumimoji="0" lang="ka-GE"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 name="Прямая со стрелкой 4"/>
          <p:cNvCxnSpPr/>
          <p:nvPr/>
        </p:nvCxnSpPr>
        <p:spPr>
          <a:xfrm>
            <a:off x="5004048" y="198884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833.jpg"/>
          <p:cNvPicPr>
            <a:picLocks noChangeAspect="1"/>
          </p:cNvPicPr>
          <p:nvPr/>
        </p:nvPicPr>
        <p:blipFill>
          <a:blip r:embed="rId2" cstate="print"/>
          <a:stretch>
            <a:fillRect/>
          </a:stretch>
        </p:blipFill>
        <p:spPr>
          <a:xfrm>
            <a:off x="5580112" y="980728"/>
            <a:ext cx="3923928" cy="2064415"/>
          </a:xfrm>
          <a:prstGeom prst="rect">
            <a:avLst/>
          </a:prstGeom>
        </p:spPr>
      </p:pic>
      <p:sp>
        <p:nvSpPr>
          <p:cNvPr id="39937" name="Rectangle 1"/>
          <p:cNvSpPr>
            <a:spLocks noChangeArrowheads="1"/>
          </p:cNvSpPr>
          <p:nvPr/>
        </p:nvSpPr>
        <p:spPr bwMode="auto">
          <a:xfrm>
            <a:off x="0" y="-3462482"/>
            <a:ext cx="9161482" cy="94487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000" b="1" dirty="0">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000" b="1" dirty="0">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000" b="1" dirty="0">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3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თემა X </a:t>
            </a:r>
            <a:r>
              <a:rPr kumimoji="0" lang="en-US" sz="3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a:t>
            </a:r>
            <a:r>
              <a:rPr kumimoji="0" lang="en-US" sz="3000" b="1" i="0" u="none" strike="noStrike" cap="none" normalizeH="0" dirty="0" smtClean="0">
                <a:ln>
                  <a:noFill/>
                </a:ln>
                <a:solidFill>
                  <a:schemeClr val="tx1"/>
                </a:solidFill>
                <a:effectLst/>
                <a:latin typeface="Sylfaen" pitchFamily="18" charset="0"/>
                <a:ea typeface="Arial Unicode MS" pitchFamily="34" charset="-128"/>
                <a:cs typeface="Arial Unicode MS" pitchFamily="34" charset="-128"/>
              </a:rPr>
              <a:t> </a:t>
            </a:r>
            <a:r>
              <a:rPr kumimoji="0" lang="ka-GE" sz="3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მეცნიერების ფილოსოფიის ისტორიკოსები </a:t>
            </a:r>
            <a:endParaRPr kumimoji="0" lang="ru-RU"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lvl="0" eaLnBrk="0" fontAlgn="base" hangingPunct="0">
              <a:spcBef>
                <a:spcPct val="0"/>
              </a:spcBef>
              <a:spcAft>
                <a:spcPct val="0"/>
              </a:spcAf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lvl="0" eaLnBrk="0" fontAlgn="base" hangingPunct="0">
              <a:spcBef>
                <a:spcPct val="0"/>
              </a:spcBef>
              <a:spcAft>
                <a:spcPct val="0"/>
              </a:spcAft>
            </a:pP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ლექცია I  </a:t>
            </a:r>
            <a:r>
              <a:rPr kumimoji="0" lang="en-US"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en-US" sz="2400" b="1" i="0" u="none" strike="noStrike" cap="none" normalizeH="0" dirty="0" smtClean="0">
                <a:ln>
                  <a:noFill/>
                </a:ln>
                <a:solidFill>
                  <a:schemeClr val="tx1"/>
                </a:solidFill>
                <a:effectLst/>
                <a:latin typeface="Sylfaen" pitchFamily="18" charset="0"/>
                <a:ea typeface="Times New Roman" pitchFamily="18" charset="0"/>
                <a:cs typeface="Arial" pitchFamily="34" charset="0"/>
              </a:rPr>
              <a:t> </a:t>
            </a:r>
            <a:r>
              <a:rPr kumimoji="0" lang="ka-GE" sz="24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კარლ პოპერის  ეპისტემოლოგია</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კარლ პოპერი პოსტპოზიტივიზმის ფუძემდებელი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კარლ</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პოპერი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ცოდნისა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უმეცრების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წყაროების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შესახებ</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3.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მესამე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სამყაროს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ცნება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კარლ</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პოპერის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ეპისტემოლოგიაში</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20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 </a:t>
            </a:r>
            <a:r>
              <a:rPr kumimoji="0" lang="ka-GE"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en-US"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ლექცია II  </a:t>
            </a:r>
            <a:r>
              <a:rPr kumimoji="0" lang="en-US"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პერსი უილიამ ბრიჯმენი - ოპერაციონალიზმი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b="1" dirty="0">
                <a:latin typeface="Sylfaen" pitchFamily="18" charset="0"/>
                <a:ea typeface="Times New Roman" pitchFamily="18" charset="0"/>
                <a:cs typeface="Arial" pitchFamily="34" charset="0"/>
              </a:rPr>
              <a:t> </a:t>
            </a:r>
            <a:r>
              <a:rPr lang="en-US" b="1" dirty="0" smtClean="0">
                <a:latin typeface="Sylfaen"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ოპერაციონალიზმის დაფუძნების საკითხი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ოპერაციის ცნება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3.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ოპერაციების ტიპები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4.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ოპერაციის როლი შემეცნების პროცესში</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7246558.jpg"/>
          <p:cNvPicPr>
            <a:picLocks noChangeAspect="1"/>
          </p:cNvPicPr>
          <p:nvPr/>
        </p:nvPicPr>
        <p:blipFill>
          <a:blip r:embed="rId3" cstate="print"/>
          <a:stretch>
            <a:fillRect/>
          </a:stretch>
        </p:blipFill>
        <p:spPr>
          <a:xfrm>
            <a:off x="539552" y="3956708"/>
            <a:ext cx="2339752" cy="2901292"/>
          </a:xfrm>
          <a:prstGeom prst="rect">
            <a:avLst/>
          </a:prstGeom>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lakatos-cropped-Wx786-669x272.jpg"/>
          <p:cNvPicPr>
            <a:picLocks noChangeAspect="1"/>
          </p:cNvPicPr>
          <p:nvPr/>
        </p:nvPicPr>
        <p:blipFill>
          <a:blip r:embed="rId2" cstate="print"/>
          <a:stretch>
            <a:fillRect/>
          </a:stretch>
        </p:blipFill>
        <p:spPr>
          <a:xfrm>
            <a:off x="-468560" y="2276872"/>
            <a:ext cx="5136129" cy="2952328"/>
          </a:xfrm>
          <a:prstGeom prst="rect">
            <a:avLst/>
          </a:prstGeom>
          <a:effectLst>
            <a:softEdge rad="635000"/>
          </a:effectLst>
        </p:spPr>
      </p:pic>
      <p:pic>
        <p:nvPicPr>
          <p:cNvPr id="5" name="Рисунок 4" descr="image2.jpeg"/>
          <p:cNvPicPr>
            <a:picLocks noChangeAspect="1"/>
          </p:cNvPicPr>
          <p:nvPr/>
        </p:nvPicPr>
        <p:blipFill>
          <a:blip r:embed="rId3" cstate="print"/>
          <a:stretch>
            <a:fillRect/>
          </a:stretch>
        </p:blipFill>
        <p:spPr>
          <a:xfrm>
            <a:off x="7524328" y="4422054"/>
            <a:ext cx="1619672" cy="2435946"/>
          </a:xfrm>
          <a:prstGeom prst="rect">
            <a:avLst/>
          </a:prstGeom>
          <a:effectLst>
            <a:softEdge rad="317500"/>
          </a:effectLst>
        </p:spPr>
      </p:pic>
      <p:pic>
        <p:nvPicPr>
          <p:cNvPr id="3" name="Рисунок 2" descr="thomas-kuhn.jpg"/>
          <p:cNvPicPr>
            <a:picLocks noChangeAspect="1"/>
          </p:cNvPicPr>
          <p:nvPr/>
        </p:nvPicPr>
        <p:blipFill>
          <a:blip r:embed="rId4" cstate="print">
            <a:lum/>
          </a:blip>
          <a:stretch>
            <a:fillRect/>
          </a:stretch>
        </p:blipFill>
        <p:spPr>
          <a:xfrm>
            <a:off x="5652120" y="620688"/>
            <a:ext cx="3277338" cy="1844824"/>
          </a:xfrm>
          <a:prstGeom prst="rect">
            <a:avLst/>
          </a:prstGeom>
          <a:effectLst>
            <a:innerShdw blurRad="63500" dist="50800" dir="10800000">
              <a:prstClr val="black">
                <a:alpha val="0"/>
              </a:prstClr>
            </a:innerShdw>
            <a:softEdge rad="317500"/>
          </a:effectLst>
          <a:scene3d>
            <a:camera prst="perspectiveLeft">
              <a:rot lat="0" lon="2400000" rev="0"/>
            </a:camera>
            <a:lightRig rig="contrasting" dir="t"/>
          </a:scene3d>
          <a:sp3d z="57150" prstMaterial="matte">
            <a:bevelT w="0"/>
          </a:sp3d>
        </p:spPr>
      </p:pic>
      <p:sp>
        <p:nvSpPr>
          <p:cNvPr id="40961" name="Rectangle 1"/>
          <p:cNvSpPr>
            <a:spLocks noChangeArrowheads="1"/>
          </p:cNvSpPr>
          <p:nvPr/>
        </p:nvSpPr>
        <p:spPr bwMode="auto">
          <a:xfrm>
            <a:off x="0" y="-138499"/>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2400" b="1" i="0" u="none" strike="noStrike" cap="none" normalizeH="0" baseline="0" dirty="0" smtClean="0">
                <a:ln>
                  <a:noFill/>
                </a:ln>
                <a:effectLst/>
                <a:latin typeface="Sylfaen" pitchFamily="18" charset="0"/>
                <a:ea typeface="Times New Roman" pitchFamily="18" charset="0"/>
                <a:cs typeface="Arial" pitchFamily="34" charset="0"/>
              </a:rPr>
              <a:t>ლექცია</a:t>
            </a:r>
            <a:r>
              <a:rPr kumimoji="0" lang="en-US" sz="2400" b="1" i="0" u="none" strike="noStrike" cap="none" normalizeH="0" dirty="0" smtClean="0">
                <a:ln>
                  <a:noFill/>
                </a:ln>
                <a:effectLst/>
                <a:latin typeface="Sylfaen" pitchFamily="18" charset="0"/>
                <a:ea typeface="Times New Roman" pitchFamily="18" charset="0"/>
                <a:cs typeface="Arial" pitchFamily="34" charset="0"/>
              </a:rPr>
              <a:t> </a:t>
            </a:r>
            <a:r>
              <a:rPr kumimoji="0" lang="ka-GE" sz="2400" b="1" i="0" u="none" strike="noStrike" cap="none" normalizeH="0" baseline="0" dirty="0" smtClean="0">
                <a:ln>
                  <a:noFill/>
                </a:ln>
                <a:effectLst/>
                <a:latin typeface="Sylfaen" pitchFamily="18" charset="0"/>
                <a:ea typeface="Times New Roman" pitchFamily="18" charset="0"/>
                <a:cs typeface="Arial" pitchFamily="34" charset="0"/>
              </a:rPr>
              <a:t>III</a:t>
            </a:r>
            <a:r>
              <a:rPr lang="en-US" sz="2400" b="1" dirty="0" smtClean="0">
                <a:latin typeface="Sylfaen" pitchFamily="18" charset="0"/>
                <a:ea typeface="Times New Roman" pitchFamily="18" charset="0"/>
                <a:cs typeface="Arial" pitchFamily="34" charset="0"/>
              </a:rPr>
              <a:t>: </a:t>
            </a:r>
            <a:r>
              <a:rPr kumimoji="0" lang="ka-GE" sz="2400" b="1" i="0" u="none" strike="noStrike" cap="none" normalizeH="0" baseline="0" dirty="0" smtClean="0">
                <a:ln>
                  <a:noFill/>
                </a:ln>
                <a:effectLst/>
                <a:latin typeface="Sylfaen" pitchFamily="18" charset="0"/>
                <a:ea typeface="Times New Roman" pitchFamily="18" charset="0"/>
                <a:cs typeface="Arial" pitchFamily="34" charset="0"/>
              </a:rPr>
              <a:t>თომას კუნი -  მეცნიერული ცოდნის ევოლუციური და რევოლუციური განვითარება    </a:t>
            </a:r>
            <a:endParaRPr kumimoji="0" lang="ru-RU"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პოსტ</a:t>
            </a:r>
            <a:r>
              <a:rPr kumimoji="0" lang="ka-GE" b="0" i="0" u="none" strike="noStrike" cap="none" normalizeH="0" baseline="0" dirty="0" smtClean="0">
                <a:ln>
                  <a:noFill/>
                </a:ln>
                <a:effectLst/>
                <a:latin typeface="Sylfaen" pitchFamily="18" charset="0"/>
                <a:ea typeface="Times New Roman" pitchFamily="18" charset="0"/>
                <a:cs typeface="Arial" pitchFamily="34" charset="0"/>
              </a:rPr>
              <a:t>-</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პოზიტივისტური</a:t>
            </a:r>
            <a:r>
              <a:rPr kumimoji="0" lang="ka-GE" b="0" i="0" u="none" strike="noStrike" cap="none" normalizeH="0" baseline="0" dirty="0" smtClean="0">
                <a:ln>
                  <a:noFill/>
                </a:ln>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პოსტ</a:t>
            </a:r>
            <a:r>
              <a:rPr kumimoji="0" lang="ka-GE" b="0" i="0" u="none" strike="noStrike" cap="none" normalizeH="0" baseline="0" dirty="0" smtClean="0">
                <a:ln>
                  <a:noFill/>
                </a:ln>
                <a:effectLst/>
                <a:latin typeface="Sylfaen" pitchFamily="18" charset="0"/>
                <a:ea typeface="Times New Roman" pitchFamily="18" charset="0"/>
                <a:cs typeface="Arial" pitchFamily="34" charset="0"/>
              </a:rPr>
              <a:t>-</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პოპერისეული</a:t>
            </a:r>
            <a:r>
              <a:rPr kumimoji="0" lang="ka-GE" b="0" i="0" u="none" strike="noStrike" cap="none" normalizeH="0" baseline="0" dirty="0" smtClean="0">
                <a:ln>
                  <a:noFill/>
                </a:ln>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ეპისტემოლოგია</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effectLst/>
                <a:latin typeface="Sylfaen" pitchFamily="18" charset="0"/>
                <a:ea typeface="Times New Roman" pitchFamily="18" charset="0"/>
                <a:cs typeface="Arial" pitchFamily="34" charset="0"/>
              </a:rPr>
              <a:t>მეცნიერული ცოდნის  ევოლუციური  განვითარების თეორია</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3. </a:t>
            </a:r>
            <a:r>
              <a:rPr kumimoji="0" lang="ka-GE" b="0" i="0" u="none" strike="noStrike" cap="none" normalizeH="0" baseline="0" dirty="0" smtClean="0">
                <a:ln>
                  <a:noFill/>
                </a:ln>
                <a:effectLst/>
                <a:latin typeface="Sylfaen" pitchFamily="18" charset="0"/>
                <a:ea typeface="Times New Roman" pitchFamily="18" charset="0"/>
                <a:cs typeface="Arial" pitchFamily="34" charset="0"/>
              </a:rPr>
              <a:t>პარადიგმის ცნება</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4. </a:t>
            </a:r>
            <a:r>
              <a:rPr kumimoji="0" lang="ka-GE" b="0" i="0" u="none" strike="noStrike" cap="none" normalizeH="0" baseline="0" dirty="0" smtClean="0">
                <a:ln>
                  <a:noFill/>
                </a:ln>
                <a:effectLst/>
                <a:latin typeface="Sylfaen" pitchFamily="18" charset="0"/>
                <a:ea typeface="Times New Roman" pitchFamily="18" charset="0"/>
                <a:cs typeface="Arial" pitchFamily="34" charset="0"/>
              </a:rPr>
              <a:t>მეცნიერული ცოდნის  რევოლუციური განვითარების თეორია</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2400" b="1" i="0" u="none" strike="noStrike" cap="none" normalizeH="0" baseline="0" dirty="0" smtClean="0">
                <a:ln>
                  <a:noFill/>
                </a:ln>
                <a:effectLst/>
                <a:latin typeface="Sylfaen" pitchFamily="18" charset="0"/>
                <a:ea typeface="Times New Roman" pitchFamily="18" charset="0"/>
                <a:cs typeface="Arial" pitchFamily="34" charset="0"/>
              </a:rPr>
              <a:t> </a:t>
            </a:r>
            <a:endParaRPr kumimoji="0" lang="en-US" sz="2400" b="1" i="0" u="none" strike="noStrike" cap="none" normalizeH="0" baseline="0" dirty="0" smtClean="0">
              <a:ln>
                <a:noFill/>
              </a:ln>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b="1" dirty="0">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2400" b="1" i="0" u="none" strike="noStrike" cap="none" normalizeH="0" baseline="0" dirty="0" smtClean="0">
                <a:ln>
                  <a:noFill/>
                </a:ln>
                <a:effectLst/>
                <a:latin typeface="Sylfaen" pitchFamily="18" charset="0"/>
                <a:ea typeface="Times New Roman" pitchFamily="18" charset="0"/>
                <a:cs typeface="Arial" pitchFamily="34" charset="0"/>
              </a:rPr>
              <a:t>ლექცია</a:t>
            </a:r>
            <a:r>
              <a:rPr kumimoji="0" lang="en-US" sz="2400" b="1" i="0" u="none" strike="noStrike" cap="none" normalizeH="0" dirty="0" smtClean="0">
                <a:ln>
                  <a:noFill/>
                </a:ln>
                <a:effectLst/>
                <a:latin typeface="Sylfaen" pitchFamily="18" charset="0"/>
                <a:ea typeface="Times New Roman" pitchFamily="18" charset="0"/>
                <a:cs typeface="Arial" pitchFamily="34" charset="0"/>
              </a:rPr>
              <a:t> </a:t>
            </a:r>
            <a:r>
              <a:rPr kumimoji="0" lang="ka-GE" sz="2400" b="1" i="0" u="none" strike="noStrike" cap="none" normalizeH="0" baseline="0" dirty="0" smtClean="0">
                <a:ln>
                  <a:noFill/>
                </a:ln>
                <a:effectLst/>
                <a:latin typeface="Sylfaen" pitchFamily="18" charset="0"/>
                <a:ea typeface="Times New Roman" pitchFamily="18" charset="0"/>
                <a:cs typeface="Arial" pitchFamily="34" charset="0"/>
              </a:rPr>
              <a:t>IV</a:t>
            </a:r>
            <a:r>
              <a:rPr kumimoji="0" lang="en-US" sz="2400" b="1" i="0" u="none" strike="noStrike" cap="none" normalizeH="0" baseline="0" dirty="0" smtClean="0">
                <a:ln>
                  <a:noFill/>
                </a:ln>
                <a:effectLst/>
                <a:latin typeface="Sylfaen" pitchFamily="18" charset="0"/>
                <a:ea typeface="Times New Roman" pitchFamily="18" charset="0"/>
                <a:cs typeface="Arial" pitchFamily="34" charset="0"/>
              </a:rPr>
              <a:t>: </a:t>
            </a:r>
            <a:r>
              <a:rPr kumimoji="0" lang="ka-GE" sz="2400" b="1" i="0" u="none" strike="noStrike" cap="none" normalizeH="0" baseline="0" dirty="0" smtClean="0">
                <a:ln>
                  <a:noFill/>
                </a:ln>
                <a:effectLst/>
                <a:latin typeface="Arial" pitchFamily="34" charset="0"/>
                <a:ea typeface="Times New Roman" pitchFamily="18" charset="0"/>
                <a:cs typeface="Sylfaen" pitchFamily="18" charset="0"/>
              </a:rPr>
              <a:t>იმრე</a:t>
            </a:r>
            <a:r>
              <a:rPr kumimoji="0" lang="en-US" sz="2400" b="1" i="0" u="none" strike="noStrike" cap="none" normalizeH="0" dirty="0" smtClean="0">
                <a:ln>
                  <a:noFill/>
                </a:ln>
                <a:effectLst/>
                <a:latin typeface="Arial" pitchFamily="34" charset="0"/>
                <a:ea typeface="Times New Roman" pitchFamily="18" charset="0"/>
                <a:cs typeface="Sylfaen" pitchFamily="18" charset="0"/>
              </a:rPr>
              <a:t> </a:t>
            </a:r>
            <a:r>
              <a:rPr kumimoji="0" lang="ka-GE" sz="2400" b="1" i="0" u="none" strike="noStrike" cap="none" normalizeH="0" baseline="0" dirty="0" smtClean="0">
                <a:ln>
                  <a:noFill/>
                </a:ln>
                <a:effectLst/>
                <a:latin typeface="Arial" pitchFamily="34" charset="0"/>
                <a:ea typeface="Times New Roman" pitchFamily="18" charset="0"/>
                <a:cs typeface="Sylfaen" pitchFamily="18" charset="0"/>
              </a:rPr>
              <a:t>ლაკატოსი</a:t>
            </a:r>
            <a:r>
              <a:rPr kumimoji="0" lang="en-US" sz="2400" b="1" i="0" u="none" strike="noStrike" cap="none" normalizeH="0" dirty="0" smtClean="0">
                <a:ln>
                  <a:noFill/>
                </a:ln>
                <a:effectLst/>
                <a:latin typeface="Arial" pitchFamily="34" charset="0"/>
                <a:ea typeface="Times New Roman" pitchFamily="18" charset="0"/>
                <a:cs typeface="Sylfaen" pitchFamily="18" charset="0"/>
              </a:rPr>
              <a:t> </a:t>
            </a:r>
            <a:r>
              <a:rPr kumimoji="0" lang="ka-GE" sz="2400" b="1" i="0" u="none" strike="noStrike" cap="none" normalizeH="0" baseline="0" dirty="0" smtClean="0">
                <a:ln>
                  <a:noFill/>
                </a:ln>
                <a:effectLst/>
                <a:latin typeface="Arial" pitchFamily="34" charset="0"/>
                <a:ea typeface="Times New Roman" pitchFamily="18" charset="0"/>
                <a:cs typeface="Sylfaen" pitchFamily="18" charset="0"/>
              </a:rPr>
              <a:t>- სამეცნიერო-კვლევითი პროგრამების მეთოდოლოგია</a:t>
            </a:r>
            <a:endParaRPr kumimoji="0" lang="en-US" sz="2400" b="1" i="0" u="none" strike="noStrike" cap="none" normalizeH="0" baseline="0" dirty="0" smtClean="0">
              <a:ln>
                <a:noFill/>
              </a:ln>
              <a:effectLst/>
              <a:latin typeface="Arial" pitchFamily="34" charset="0"/>
              <a:ea typeface="Times New Roman" pitchFamily="18" charset="0"/>
              <a:cs typeface="Sylfae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სამეცნიერო კვლევითი პროგრამის ცნება და მისი შემადგენელი ელემენტები</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2400" b="1" i="0" u="none" strike="noStrike" cap="none" normalizeH="0" baseline="0" dirty="0" smtClean="0">
                <a:ln>
                  <a:noFill/>
                </a:ln>
                <a:effectLst/>
                <a:latin typeface="Sylfaen" pitchFamily="18" charset="0"/>
                <a:ea typeface="Times New Roman" pitchFamily="18" charset="0"/>
                <a:cs typeface="Arial" pitchFamily="34" charset="0"/>
              </a:rPr>
              <a:t> </a:t>
            </a:r>
            <a:endParaRPr kumimoji="0" lang="en-US" sz="2400" b="1" i="0" u="none" strike="noStrike" cap="none" normalizeH="0" baseline="0" dirty="0" smtClean="0">
              <a:ln>
                <a:noFill/>
              </a:ln>
              <a:effectLst/>
              <a:latin typeface="Sylfaen" pitchFamily="18" charset="0"/>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b="1" dirty="0">
              <a:latin typeface="Sylfaen" pitchFamily="18" charset="0"/>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Sylfaen" pitchFamily="18" charset="0"/>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b="1" dirty="0">
              <a:latin typeface="Sylfaen" pitchFamily="18" charset="0"/>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2400" b="1" i="0" u="none" strike="noStrike" cap="none" normalizeH="0" baseline="0" dirty="0" smtClean="0">
                <a:ln>
                  <a:noFill/>
                </a:ln>
                <a:effectLst/>
                <a:latin typeface="Sylfaen" pitchFamily="18" charset="0"/>
                <a:ea typeface="Arial Unicode MS" pitchFamily="34" charset="-128"/>
                <a:cs typeface="Arial Unicode MS" pitchFamily="34" charset="-128"/>
              </a:rPr>
              <a:t>ლექცია</a:t>
            </a:r>
            <a:r>
              <a:rPr kumimoji="0" lang="en-US" sz="2400" b="1" i="0" u="none" strike="noStrike" cap="none" normalizeH="0" dirty="0" smtClean="0">
                <a:ln>
                  <a:noFill/>
                </a:ln>
                <a:effectLst/>
                <a:latin typeface="Sylfaen" pitchFamily="18" charset="0"/>
                <a:ea typeface="Arial Unicode MS" pitchFamily="34" charset="-128"/>
                <a:cs typeface="Arial Unicode MS" pitchFamily="34" charset="-128"/>
              </a:rPr>
              <a:t> </a:t>
            </a:r>
            <a:r>
              <a:rPr kumimoji="0" lang="ka-GE" sz="2400" b="1" i="0" u="none" strike="noStrike" cap="none" normalizeH="0" baseline="0" dirty="0" smtClean="0">
                <a:ln>
                  <a:noFill/>
                </a:ln>
                <a:effectLst/>
                <a:latin typeface="Sylfaen" pitchFamily="18" charset="0"/>
                <a:ea typeface="Arial Unicode MS" pitchFamily="34" charset="-128"/>
                <a:cs typeface="Arial Unicode MS" pitchFamily="34" charset="-128"/>
              </a:rPr>
              <a:t>V</a:t>
            </a:r>
            <a:r>
              <a:rPr kumimoji="0" lang="en-US" sz="2400" b="1" i="0" u="none" strike="noStrike" cap="none" normalizeH="0" baseline="0" dirty="0" smtClean="0">
                <a:ln>
                  <a:noFill/>
                </a:ln>
                <a:effectLst/>
                <a:latin typeface="Sylfaen" pitchFamily="18" charset="0"/>
                <a:ea typeface="Arial Unicode MS" pitchFamily="34" charset="-128"/>
                <a:cs typeface="Arial Unicode MS" pitchFamily="34" charset="-128"/>
              </a:rPr>
              <a:t>:</a:t>
            </a:r>
            <a:r>
              <a:rPr kumimoji="0" lang="ka-GE" sz="2400" b="1" i="0" u="none" strike="noStrike" cap="none" normalizeH="0" baseline="0" dirty="0" smtClean="0">
                <a:ln>
                  <a:noFill/>
                </a:ln>
                <a:effectLst/>
                <a:latin typeface="Sylfaen" pitchFamily="18" charset="0"/>
                <a:ea typeface="Arial Unicode MS" pitchFamily="34" charset="-128"/>
                <a:cs typeface="Arial Unicode MS" pitchFamily="34" charset="-128"/>
              </a:rPr>
              <a:t> </a:t>
            </a:r>
            <a:r>
              <a:rPr lang="en-US" sz="2400" b="1" dirty="0">
                <a:latin typeface="Sylfaen" pitchFamily="18" charset="0"/>
                <a:ea typeface="Arial Unicode MS" pitchFamily="34" charset="-128"/>
                <a:cs typeface="Arial" pitchFamily="34" charset="0"/>
              </a:rPr>
              <a:t> </a:t>
            </a:r>
            <a:r>
              <a:rPr kumimoji="0" lang="ka-GE" sz="2400" b="1" i="0" u="none" strike="noStrike" cap="none" normalizeH="0" baseline="0" dirty="0" smtClean="0">
                <a:ln>
                  <a:noFill/>
                </a:ln>
                <a:effectLst/>
                <a:latin typeface="Sylfaen" pitchFamily="18" charset="0"/>
                <a:ea typeface="Times New Roman" pitchFamily="18" charset="0"/>
                <a:cs typeface="Arial" pitchFamily="34" charset="0"/>
              </a:rPr>
              <a:t>პოლ ფეიერაბენდი - ანარქისტული მეთოდოლოგია</a:t>
            </a:r>
            <a:endParaRPr kumimoji="0" lang="ru-RU"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effectLst/>
                <a:latin typeface="Sylfaen" pitchFamily="18" charset="0"/>
                <a:ea typeface="Times New Roman" pitchFamily="18" charset="0"/>
                <a:cs typeface="Arial" pitchFamily="34" charset="0"/>
              </a:rPr>
              <a:t>მეცნიერული ცოდნის პოზიტივისტური მოდელი</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effectLst/>
                <a:latin typeface="Sylfaen" pitchFamily="18" charset="0"/>
                <a:ea typeface="Times New Roman" pitchFamily="18" charset="0"/>
                <a:cs typeface="Arial" pitchFamily="34" charset="0"/>
              </a:rPr>
              <a:t>ფეიერაბენდი - ანარქისტული მეთოდოლოგიის ფუძემდებელი</a:t>
            </a:r>
            <a:endParaRPr kumimoji="0" lang="en-US"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1096714-invent-your-idea.jpg"/>
          <p:cNvPicPr>
            <a:picLocks noChangeAspect="1"/>
          </p:cNvPicPr>
          <p:nvPr/>
        </p:nvPicPr>
        <p:blipFill>
          <a:blip r:embed="rId2" cstate="print"/>
          <a:stretch>
            <a:fillRect/>
          </a:stretch>
        </p:blipFill>
        <p:spPr>
          <a:xfrm>
            <a:off x="0" y="332656"/>
            <a:ext cx="3759200" cy="5016500"/>
          </a:xfrm>
          <a:prstGeom prst="rect">
            <a:avLst/>
          </a:prstGeom>
          <a:effectLst>
            <a:softEdge rad="635000"/>
          </a:effectLst>
        </p:spPr>
      </p:pic>
      <p:sp>
        <p:nvSpPr>
          <p:cNvPr id="41985" name="Rectangle 1"/>
          <p:cNvSpPr>
            <a:spLocks noChangeArrowheads="1"/>
          </p:cNvSpPr>
          <p:nvPr/>
        </p:nvSpPr>
        <p:spPr bwMode="auto">
          <a:xfrm>
            <a:off x="0" y="0"/>
            <a:ext cx="91440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ka-GE" sz="3200" b="1" i="0" u="none" strike="noStrike" cap="none" normalizeH="0" baseline="0" dirty="0" smtClean="0">
                <a:ln>
                  <a:noFill/>
                </a:ln>
                <a:effectLst/>
                <a:latin typeface="Arial" pitchFamily="34" charset="0"/>
                <a:ea typeface="Times New Roman" pitchFamily="18" charset="0"/>
                <a:cs typeface="Sylfaen" pitchFamily="18" charset="0"/>
              </a:rPr>
              <a:t>თემები რეფერატისა და პრეზენტაციისთვის</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3200" b="1" i="0" u="none" strike="noStrike" cap="none" normalizeH="0" baseline="0" dirty="0" smtClean="0">
              <a:ln>
                <a:noFill/>
              </a:ln>
              <a:effectLst/>
              <a:latin typeface="Arial" pitchFamily="34" charset="0"/>
              <a:ea typeface="Times New Roman" pitchFamily="18" charset="0"/>
              <a:cs typeface="Sylfae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ka-GE" sz="3200" b="1" i="0" u="none" strike="noStrike" cap="none" normalizeH="0" baseline="0" dirty="0" smtClean="0">
                <a:ln>
                  <a:noFill/>
                </a:ln>
                <a:effectLst/>
                <a:latin typeface="Arial" pitchFamily="34" charset="0"/>
                <a:ea typeface="Times New Roman" pitchFamily="18" charset="0"/>
                <a:cs typeface="Sylfaen" pitchFamily="18" charset="0"/>
              </a:rPr>
              <a:t>ძირითადი ცნებები</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3200" b="1" i="0" u="none" strike="noStrike" cap="none" normalizeH="0" baseline="0" dirty="0" smtClean="0">
              <a:ln>
                <a:noFill/>
              </a:ln>
              <a:effectLst/>
              <a:latin typeface="Arial" pitchFamily="34" charset="0"/>
              <a:ea typeface="Times New Roman" pitchFamily="18" charset="0"/>
              <a:cs typeface="Sylfae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ka-GE" sz="3200" b="1" i="0" u="none" strike="noStrike" cap="none" normalizeH="0" baseline="0" dirty="0" smtClean="0">
                <a:ln>
                  <a:noFill/>
                </a:ln>
                <a:effectLst/>
                <a:latin typeface="Arial" pitchFamily="34" charset="0"/>
                <a:ea typeface="Times New Roman" pitchFamily="18" charset="0"/>
                <a:cs typeface="Sylfaen" pitchFamily="18" charset="0"/>
              </a:rPr>
              <a:t>პირთა საძიებელი</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3200" b="1" i="0" u="none" strike="noStrike" cap="none" normalizeH="0" baseline="0" dirty="0" smtClean="0">
              <a:ln>
                <a:noFill/>
              </a:ln>
              <a:effectLst/>
              <a:latin typeface="Arial" pitchFamily="34" charset="0"/>
              <a:ea typeface="Times New Roman" pitchFamily="18" charset="0"/>
              <a:cs typeface="Sylfae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ka-GE" sz="3200" b="1" i="0" u="none" strike="noStrike" cap="none" normalizeH="0" baseline="0" dirty="0" smtClean="0">
                <a:ln>
                  <a:noFill/>
                </a:ln>
                <a:effectLst/>
                <a:latin typeface="Arial" pitchFamily="34" charset="0"/>
                <a:ea typeface="Times New Roman" pitchFamily="18" charset="0"/>
                <a:cs typeface="Sylfaen" pitchFamily="18" charset="0"/>
              </a:rPr>
              <a:t>ბიბლიოგრაფია </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c3439aedf658a4b1081307f4f4769224.jpg"/>
          <p:cNvPicPr>
            <a:picLocks noChangeAspect="1"/>
          </p:cNvPicPr>
          <p:nvPr/>
        </p:nvPicPr>
        <p:blipFill>
          <a:blip r:embed="rId3" cstate="print"/>
          <a:stretch>
            <a:fillRect/>
          </a:stretch>
        </p:blipFill>
        <p:spPr>
          <a:xfrm>
            <a:off x="5724128" y="548680"/>
            <a:ext cx="3173021" cy="63093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98891da7107a19c6c5e54c6732589e2.jpg"/>
          <p:cNvPicPr>
            <a:picLocks noChangeAspect="1"/>
          </p:cNvPicPr>
          <p:nvPr/>
        </p:nvPicPr>
        <p:blipFill>
          <a:blip r:embed="rId2" cstate="print"/>
          <a:stretch>
            <a:fillRect/>
          </a:stretch>
        </p:blipFill>
        <p:spPr>
          <a:xfrm>
            <a:off x="0" y="2420888"/>
            <a:ext cx="3724007" cy="4005064"/>
          </a:xfrm>
          <a:prstGeom prst="rect">
            <a:avLst/>
          </a:prstGeom>
          <a:ln>
            <a:noFill/>
          </a:ln>
          <a:effectLst>
            <a:softEdge rad="635000"/>
          </a:effectLst>
        </p:spPr>
      </p:pic>
      <p:sp>
        <p:nvSpPr>
          <p:cNvPr id="2" name="TextBox 1"/>
          <p:cNvSpPr txBox="1"/>
          <p:nvPr/>
        </p:nvSpPr>
        <p:spPr>
          <a:xfrm>
            <a:off x="0" y="0"/>
            <a:ext cx="7416824" cy="1846659"/>
          </a:xfrm>
          <a:prstGeom prst="rect">
            <a:avLst/>
          </a:prstGeom>
          <a:noFill/>
        </p:spPr>
        <p:txBody>
          <a:bodyPr wrap="square" rtlCol="0">
            <a:spAutoFit/>
          </a:bodyPr>
          <a:lstStyle/>
          <a:p>
            <a:endParaRPr lang="ka-GE" dirty="0" smtClean="0"/>
          </a:p>
          <a:p>
            <a:endParaRPr lang="ka-GE" dirty="0" smtClean="0"/>
          </a:p>
          <a:p>
            <a:endParaRPr lang="ka-GE" dirty="0" smtClean="0"/>
          </a:p>
          <a:p>
            <a:endParaRPr lang="ka-GE" dirty="0" smtClean="0"/>
          </a:p>
          <a:p>
            <a:endParaRPr lang="ka-GE" dirty="0" smtClean="0"/>
          </a:p>
          <a:p>
            <a:r>
              <a:rPr lang="ka-GE" sz="2400" dirty="0" smtClean="0"/>
              <a:t>გმადლობთ ყურადღებისთვის </a:t>
            </a:r>
            <a:endParaRPr lang="ru-RU" sz="2400" dirty="0"/>
          </a:p>
        </p:txBody>
      </p:sp>
      <p:pic>
        <p:nvPicPr>
          <p:cNvPr id="4" name="Рисунок 3" descr="5bccb3820aab9e4e043586f8d34e488d.jpg"/>
          <p:cNvPicPr>
            <a:picLocks noChangeAspect="1"/>
          </p:cNvPicPr>
          <p:nvPr/>
        </p:nvPicPr>
        <p:blipFill>
          <a:blip r:embed="rId3" cstate="print"/>
          <a:stretch>
            <a:fillRect/>
          </a:stretch>
        </p:blipFill>
        <p:spPr>
          <a:xfrm>
            <a:off x="4565896" y="0"/>
            <a:ext cx="4578104" cy="68580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9b7048efd2153ca562cf201985b01cdf.jpg"/>
          <p:cNvPicPr>
            <a:picLocks noChangeAspect="1"/>
          </p:cNvPicPr>
          <p:nvPr/>
        </p:nvPicPr>
        <p:blipFill>
          <a:blip r:embed="rId2" cstate="print"/>
          <a:stretch>
            <a:fillRect/>
          </a:stretch>
        </p:blipFill>
        <p:spPr>
          <a:xfrm>
            <a:off x="6804248" y="-1179512"/>
            <a:ext cx="2905125" cy="4505325"/>
          </a:xfrm>
          <a:prstGeom prst="ellipse">
            <a:avLst/>
          </a:prstGeom>
          <a:ln>
            <a:noFill/>
          </a:ln>
          <a:effectLst>
            <a:innerShdw blurRad="63500" dist="50800" dir="13500000">
              <a:prstClr val="black">
                <a:alpha val="50000"/>
              </a:prstClr>
            </a:innerShdw>
            <a:softEdge rad="63500"/>
          </a:effectLst>
        </p:spPr>
        <p:style>
          <a:lnRef idx="3">
            <a:schemeClr val="lt1"/>
          </a:lnRef>
          <a:fillRef idx="1">
            <a:schemeClr val="dk1"/>
          </a:fillRef>
          <a:effectRef idx="1">
            <a:schemeClr val="dk1"/>
          </a:effectRef>
          <a:fontRef idx="minor">
            <a:schemeClr val="lt1"/>
          </a:fontRef>
        </p:style>
      </p:pic>
      <p:sp>
        <p:nvSpPr>
          <p:cNvPr id="6" name="TextBox 5"/>
          <p:cNvSpPr txBox="1"/>
          <p:nvPr/>
        </p:nvSpPr>
        <p:spPr>
          <a:xfrm>
            <a:off x="0" y="0"/>
            <a:ext cx="9144000" cy="6986528"/>
          </a:xfrm>
          <a:prstGeom prst="rect">
            <a:avLst/>
          </a:prstGeom>
          <a:noFill/>
        </p:spPr>
        <p:txBody>
          <a:bodyPr wrap="square" rtlCol="0">
            <a:spAutoFit/>
          </a:bodyPr>
          <a:lstStyle/>
          <a:p>
            <a:r>
              <a:rPr lang="ka-GE" b="1" dirty="0"/>
              <a:t> </a:t>
            </a:r>
            <a:endParaRPr lang="en-US" b="1" dirty="0" smtClean="0"/>
          </a:p>
          <a:p>
            <a:r>
              <a:rPr lang="ka-GE" dirty="0" smtClean="0"/>
              <a:t>სახელმძღვანელო</a:t>
            </a:r>
            <a:r>
              <a:rPr lang="en-US" dirty="0" smtClean="0"/>
              <a:t> </a:t>
            </a:r>
            <a:r>
              <a:rPr lang="en-US" dirty="0"/>
              <a:t>-</a:t>
            </a:r>
            <a:r>
              <a:rPr lang="ka-GE" dirty="0"/>
              <a:t> </a:t>
            </a:r>
            <a:r>
              <a:rPr lang="ka-GE" sz="2000" b="1" dirty="0"/>
              <a:t>მეცნიერების ფილოსოფია</a:t>
            </a:r>
            <a:r>
              <a:rPr lang="en-US" sz="2000" b="1" dirty="0"/>
              <a:t> </a:t>
            </a:r>
            <a:r>
              <a:rPr lang="ka-GE" sz="2000" b="1" dirty="0" smtClean="0"/>
              <a:t> </a:t>
            </a:r>
            <a:r>
              <a:rPr lang="en-US" dirty="0" smtClean="0"/>
              <a:t>- </a:t>
            </a:r>
            <a:r>
              <a:rPr lang="ka-GE" dirty="0"/>
              <a:t>წარმოადგენს მეცნიერების ფილოსოფიის პრობლემების შესახებ არსებული სამეცნიერო ლიტერატურის  გადამუშავებული და შეჯერებული   სალექციო კურსის ძირითად ნაწილს, რომელსაც მისი ავტორ-შემდგენელი ბათუმის შოთა რუსთაველის სახელმწიფო უნივერსიტეტის ჰუმანიტარულ მეცნიერებათა ფაკულტეტის  ფილოსოფიის მიმართულებაზე კითხულობს.</a:t>
            </a:r>
            <a:endParaRPr lang="ru-RU" dirty="0"/>
          </a:p>
          <a:p>
            <a:r>
              <a:rPr lang="ka-GE" dirty="0"/>
              <a:t>   </a:t>
            </a:r>
            <a:endParaRPr lang="en-US" dirty="0" smtClean="0"/>
          </a:p>
          <a:p>
            <a:endParaRPr lang="en-US" b="1" dirty="0"/>
          </a:p>
          <a:p>
            <a:endParaRPr lang="en-US" b="1" dirty="0" smtClean="0"/>
          </a:p>
          <a:p>
            <a:r>
              <a:rPr lang="ka-GE" b="1" dirty="0" smtClean="0"/>
              <a:t>სალექციო </a:t>
            </a:r>
            <a:r>
              <a:rPr lang="ka-GE" b="1" dirty="0"/>
              <a:t>კურსის ძირითადი საკითხებია</a:t>
            </a:r>
            <a:r>
              <a:rPr lang="ka-GE" dirty="0"/>
              <a:t>: </a:t>
            </a:r>
            <a:r>
              <a:rPr lang="ka-GE" i="1" dirty="0"/>
              <a:t>მეცნიერების დეფინიცია და მისი განვითარების კანონზომიერება, მეცნიერული ცოდნის მახასიათებლებისა და თანამედროვე მეცნიერების თავისებურების ანალიზი, მეცნიერების მიმართებითი ანალიზი ფილოსოფიასთან, ხელოვნებასთან, მორალთან, ტექნიკასთან, მეცნიერული კვლევის, მეცნიერული მეთოდის, მეცნიერული თეორიის, მეცნიერების კლასიფიკაციის ანალიზი, ასევე მეცნიერების ფილოსოფიის ისტორიკოსების შეხედულებები მეცნიერების ევოლუციური და რევოლუციური თეორიების განვითარების შესახებ.</a:t>
            </a:r>
            <a:endParaRPr lang="ru-RU" i="1" dirty="0"/>
          </a:p>
          <a:p>
            <a:endParaRPr lang="en-US" dirty="0" smtClean="0"/>
          </a:p>
          <a:p>
            <a:endParaRPr lang="en-US" dirty="0"/>
          </a:p>
          <a:p>
            <a:endParaRPr lang="en-US" dirty="0" smtClean="0"/>
          </a:p>
          <a:p>
            <a:endParaRPr lang="en-US" dirty="0" smtClean="0"/>
          </a:p>
          <a:p>
            <a:endParaRPr lang="en-US" sz="1600" dirty="0" smtClean="0"/>
          </a:p>
          <a:p>
            <a:r>
              <a:rPr lang="ka-GE" sz="1400" dirty="0" smtClean="0"/>
              <a:t>სახელმძღვანელო </a:t>
            </a:r>
            <a:r>
              <a:rPr lang="ka-GE" sz="1400" dirty="0"/>
              <a:t>განკუთვნილია ფილოსოფიის მიმართულების სტუდენტებისთვისა და მეცნიერების ფილოსოფიის პრობლემებით </a:t>
            </a:r>
            <a:r>
              <a:rPr lang="ka-GE" sz="1400" dirty="0" smtClean="0"/>
              <a:t>დაინტერესებული </a:t>
            </a:r>
            <a:r>
              <a:rPr lang="ka-GE" sz="1400" dirty="0"/>
              <a:t>მკითხველისთვის</a:t>
            </a:r>
            <a:r>
              <a:rPr lang="ka-GE" dirty="0"/>
              <a:t>.</a:t>
            </a:r>
            <a:endParaRPr lang="ru-RU"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ax Weber.jpg"/>
          <p:cNvPicPr>
            <a:picLocks noChangeAspect="1"/>
          </p:cNvPicPr>
          <p:nvPr/>
        </p:nvPicPr>
        <p:blipFill>
          <a:blip r:embed="rId2" cstate="print"/>
          <a:stretch>
            <a:fillRect/>
          </a:stretch>
        </p:blipFill>
        <p:spPr>
          <a:xfrm>
            <a:off x="6372200" y="1381125"/>
            <a:ext cx="4286250" cy="5476875"/>
          </a:xfrm>
          <a:prstGeom prst="ellipse">
            <a:avLst/>
          </a:prstGeom>
          <a:ln>
            <a:noFill/>
          </a:ln>
          <a:effectLst>
            <a:softEdge rad="635000"/>
          </a:effectLst>
        </p:spPr>
      </p:pic>
      <p:sp>
        <p:nvSpPr>
          <p:cNvPr id="5" name="TextBox 4"/>
          <p:cNvSpPr txBox="1"/>
          <p:nvPr/>
        </p:nvSpPr>
        <p:spPr>
          <a:xfrm>
            <a:off x="0" y="0"/>
            <a:ext cx="8784976" cy="6217087"/>
          </a:xfrm>
          <a:prstGeom prst="rect">
            <a:avLst/>
          </a:prstGeom>
          <a:noFill/>
        </p:spPr>
        <p:txBody>
          <a:bodyPr wrap="square" rtlCol="0">
            <a:spAutoFit/>
          </a:bodyPr>
          <a:lstStyle/>
          <a:p>
            <a:r>
              <a:rPr lang="ka-GE" b="1" dirty="0"/>
              <a:t>შესავალი</a:t>
            </a:r>
            <a:endParaRPr lang="ru-RU" dirty="0"/>
          </a:p>
          <a:p>
            <a:endParaRPr lang="en-US" b="1" dirty="0" smtClean="0"/>
          </a:p>
          <a:p>
            <a:r>
              <a:rPr lang="ka-GE" sz="2800" b="1" dirty="0" smtClean="0"/>
              <a:t>მეცნიერება</a:t>
            </a:r>
            <a:r>
              <a:rPr lang="ka-GE" sz="2800" b="1" dirty="0"/>
              <a:t>, როგორც შემოქმედება. </a:t>
            </a:r>
            <a:endParaRPr lang="en-US" sz="2800" b="1" dirty="0" smtClean="0"/>
          </a:p>
          <a:p>
            <a:r>
              <a:rPr lang="ka-GE" sz="2800" b="1" dirty="0" smtClean="0"/>
              <a:t>მეცნიერების </a:t>
            </a:r>
            <a:r>
              <a:rPr lang="ka-GE" sz="2800" b="1" dirty="0"/>
              <a:t>ფილოსოფია - ფილოსოფიის დარგი </a:t>
            </a:r>
            <a:endParaRPr lang="ru-RU" sz="2800" dirty="0"/>
          </a:p>
          <a:p>
            <a:endParaRPr lang="en-US" b="1" dirty="0" smtClean="0"/>
          </a:p>
          <a:p>
            <a:r>
              <a:rPr lang="ka-GE" b="1" dirty="0" smtClean="0"/>
              <a:t>თემა </a:t>
            </a:r>
            <a:r>
              <a:rPr lang="ka-GE" b="1" dirty="0"/>
              <a:t>I  მეცნიერების ფილოსოფიის  დეფინიცია </a:t>
            </a:r>
            <a:endParaRPr lang="ru-RU" dirty="0"/>
          </a:p>
          <a:p>
            <a:endParaRPr lang="en-US" b="1" dirty="0" smtClean="0"/>
          </a:p>
          <a:p>
            <a:r>
              <a:rPr lang="ka-GE" b="1" dirty="0" smtClean="0"/>
              <a:t>§ </a:t>
            </a:r>
            <a:r>
              <a:rPr lang="ka-GE" b="1" dirty="0"/>
              <a:t>1. </a:t>
            </a:r>
            <a:r>
              <a:rPr lang="ka-GE" dirty="0"/>
              <a:t>მეცნიერების ცნების დეფინიცია. მეცნიერების ფილოსოფია და მეცნიერების ისტორია კლასიკური  და არაკლასიკური ეპისტემოლოგიის  ნიშნები. </a:t>
            </a:r>
            <a:r>
              <a:rPr lang="ka-GE" dirty="0" smtClean="0"/>
              <a:t>ეპისტემოლოგია-მოძღვრება </a:t>
            </a:r>
            <a:r>
              <a:rPr lang="ka-GE" dirty="0"/>
              <a:t>მეცნიერული ცოდნის </a:t>
            </a:r>
            <a:r>
              <a:rPr lang="ka-GE" dirty="0" smtClean="0"/>
              <a:t>შესახებ</a:t>
            </a:r>
            <a:endParaRPr lang="en-US" dirty="0" smtClean="0"/>
          </a:p>
          <a:p>
            <a:endParaRPr lang="en-US" b="1" dirty="0"/>
          </a:p>
          <a:p>
            <a:r>
              <a:rPr lang="ka-GE" b="1" dirty="0" smtClean="0"/>
              <a:t>§ </a:t>
            </a:r>
            <a:r>
              <a:rPr lang="ka-GE" b="1" dirty="0"/>
              <a:t>2. </a:t>
            </a:r>
            <a:r>
              <a:rPr lang="ka-GE" dirty="0"/>
              <a:t>მეცნიერების საგანი და ობიექტი. მეცნიერების ფილოსოფიის საგანი. მეცნიერების ფილოსოფია და სხვა ფილოსოფიური </a:t>
            </a:r>
            <a:r>
              <a:rPr lang="ka-GE" dirty="0" smtClean="0"/>
              <a:t>დისციპლინები</a:t>
            </a:r>
            <a:endParaRPr lang="en-US" dirty="0" smtClean="0"/>
          </a:p>
          <a:p>
            <a:endParaRPr lang="ru-RU" dirty="0"/>
          </a:p>
          <a:p>
            <a:r>
              <a:rPr lang="ka-GE" b="1" dirty="0"/>
              <a:t>§ 3.  </a:t>
            </a:r>
            <a:r>
              <a:rPr lang="ka-GE" dirty="0"/>
              <a:t>მეცნიერული ცოდნის მახასიათებლები.</a:t>
            </a:r>
            <a:r>
              <a:rPr lang="ka-GE" b="1" dirty="0"/>
              <a:t> </a:t>
            </a:r>
            <a:r>
              <a:rPr lang="ka-GE" dirty="0"/>
              <a:t>თანამედროვე მეცნიერების დამახასიათებელი ნიშნები: მათემატიზაცია, ინტეგრაცია და  დიფერენციაცია, ინფორმაციულობა </a:t>
            </a:r>
            <a:endParaRPr lang="en-US" dirty="0" smtClean="0"/>
          </a:p>
          <a:p>
            <a:endParaRPr lang="en-US" b="1" i="1" dirty="0"/>
          </a:p>
          <a:p>
            <a:endParaRPr lang="en-US" b="1" i="1" dirty="0" smtClean="0"/>
          </a:p>
          <a:p>
            <a:r>
              <a:rPr lang="ka-GE" b="1" i="1" dirty="0" smtClean="0"/>
              <a:t>მასალა  </a:t>
            </a:r>
            <a:r>
              <a:rPr lang="ka-GE" b="1" i="1" dirty="0"/>
              <a:t>ჯგუფში მუშაობისთვის: </a:t>
            </a:r>
            <a:r>
              <a:rPr lang="ka-GE" b="1" dirty="0"/>
              <a:t> მაქს ვებერი  „მეცნიერება როგორც მოწოდება და პროფესია“ -  ტექსტის  ანალიზი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hilosophy-Chalkboard.jpg"/>
          <p:cNvPicPr>
            <a:picLocks noChangeAspect="1"/>
          </p:cNvPicPr>
          <p:nvPr/>
        </p:nvPicPr>
        <p:blipFill>
          <a:blip r:embed="rId2" cstate="print"/>
          <a:stretch>
            <a:fillRect/>
          </a:stretch>
        </p:blipFill>
        <p:spPr>
          <a:xfrm>
            <a:off x="0" y="2564904"/>
            <a:ext cx="9144000" cy="3850105"/>
          </a:xfrm>
          <a:prstGeom prst="rect">
            <a:avLst/>
          </a:prstGeom>
          <a:effectLst>
            <a:softEdge rad="635000"/>
          </a:effectLst>
        </p:spPr>
      </p:pic>
      <p:sp>
        <p:nvSpPr>
          <p:cNvPr id="3" name="TextBox 2"/>
          <p:cNvSpPr txBox="1"/>
          <p:nvPr/>
        </p:nvSpPr>
        <p:spPr>
          <a:xfrm>
            <a:off x="0" y="0"/>
            <a:ext cx="9144000" cy="6832640"/>
          </a:xfrm>
          <a:prstGeom prst="rect">
            <a:avLst/>
          </a:prstGeom>
          <a:noFill/>
        </p:spPr>
        <p:txBody>
          <a:bodyPr wrap="square" rtlCol="0">
            <a:spAutoFit/>
          </a:bodyPr>
          <a:lstStyle/>
          <a:p>
            <a:r>
              <a:rPr lang="en-US" sz="3200" b="1" dirty="0" smtClean="0"/>
              <a:t>   </a:t>
            </a:r>
            <a:r>
              <a:rPr lang="ka-GE" sz="3200" b="1" dirty="0" smtClean="0"/>
              <a:t>თემა  II</a:t>
            </a:r>
            <a:r>
              <a:rPr lang="en-US" sz="3200" b="1" dirty="0" smtClean="0"/>
              <a:t>: </a:t>
            </a:r>
            <a:r>
              <a:rPr lang="ka-GE" sz="3200" b="1" dirty="0" smtClean="0"/>
              <a:t>მეცნიერების </a:t>
            </a:r>
            <a:r>
              <a:rPr lang="ka-GE" sz="3200" b="1" dirty="0"/>
              <a:t>განვითარების  </a:t>
            </a:r>
            <a:r>
              <a:rPr lang="ka-GE" sz="3200" b="1" dirty="0" smtClean="0"/>
              <a:t>ისტორია</a:t>
            </a:r>
            <a:endParaRPr lang="ru-RU" sz="3200" b="1" dirty="0" smtClean="0"/>
          </a:p>
          <a:p>
            <a:r>
              <a:rPr lang="ka-GE" sz="2400" b="1" dirty="0"/>
              <a:t>  </a:t>
            </a:r>
            <a:r>
              <a:rPr lang="en-US" sz="2400" b="1" dirty="0" smtClean="0"/>
              <a:t>   </a:t>
            </a:r>
          </a:p>
          <a:p>
            <a:r>
              <a:rPr lang="en-US" sz="2400" b="1" dirty="0"/>
              <a:t> </a:t>
            </a:r>
            <a:r>
              <a:rPr lang="en-US" sz="2400" b="1" dirty="0" smtClean="0"/>
              <a:t>   </a:t>
            </a:r>
            <a:r>
              <a:rPr lang="ka-GE" sz="2400" b="1" dirty="0" smtClean="0"/>
              <a:t> </a:t>
            </a:r>
            <a:r>
              <a:rPr lang="ka-GE" sz="2400" b="1" dirty="0"/>
              <a:t>ლექცია I          მეცნიერება  ანტიკურობაში </a:t>
            </a:r>
            <a:endParaRPr lang="ru-RU" sz="2400" dirty="0" smtClean="0"/>
          </a:p>
          <a:p>
            <a:endParaRPr lang="en-US" b="1" dirty="0"/>
          </a:p>
          <a:p>
            <a:endParaRPr lang="en-US" b="1" dirty="0" smtClean="0"/>
          </a:p>
          <a:p>
            <a:r>
              <a:rPr lang="ka-GE" b="1" dirty="0" smtClean="0"/>
              <a:t>§ </a:t>
            </a:r>
            <a:r>
              <a:rPr lang="ka-GE" b="1" dirty="0"/>
              <a:t>1.  </a:t>
            </a:r>
            <a:r>
              <a:rPr lang="ka-GE" dirty="0"/>
              <a:t>მეცნიერება და </a:t>
            </a:r>
            <a:r>
              <a:rPr lang="ka-GE" dirty="0" smtClean="0"/>
              <a:t>ფილოსოფია</a:t>
            </a:r>
            <a:endParaRPr lang="ru-RU" dirty="0"/>
          </a:p>
          <a:p>
            <a:r>
              <a:rPr lang="ka-GE" b="1" dirty="0" smtClean="0"/>
              <a:t>§ </a:t>
            </a:r>
            <a:r>
              <a:rPr lang="ka-GE" b="1" dirty="0"/>
              <a:t>2. </a:t>
            </a:r>
            <a:r>
              <a:rPr lang="ka-GE" dirty="0"/>
              <a:t> ბერძნული ფილოსოფიის დამახასიათებელი  </a:t>
            </a:r>
            <a:r>
              <a:rPr lang="en-US" dirty="0" smtClean="0"/>
              <a:t> </a:t>
            </a:r>
            <a:r>
              <a:rPr lang="ka-GE" dirty="0" smtClean="0"/>
              <a:t>თავისებურებები</a:t>
            </a:r>
            <a:endParaRPr lang="ru-RU" dirty="0"/>
          </a:p>
          <a:p>
            <a:r>
              <a:rPr lang="ka-GE" b="1" dirty="0" smtClean="0"/>
              <a:t>§ </a:t>
            </a:r>
            <a:r>
              <a:rPr lang="ka-GE" b="1" dirty="0"/>
              <a:t>3. </a:t>
            </a:r>
            <a:r>
              <a:rPr lang="ka-GE" dirty="0"/>
              <a:t>ბერძნული ფილოსოფიის პერიოდები და </a:t>
            </a:r>
            <a:r>
              <a:rPr lang="ka-GE" dirty="0" smtClean="0"/>
              <a:t>სკოლები  </a:t>
            </a:r>
            <a:endParaRPr lang="ru-RU" dirty="0"/>
          </a:p>
          <a:p>
            <a:r>
              <a:rPr lang="ka-GE" b="1" dirty="0" smtClean="0"/>
              <a:t>§ </a:t>
            </a:r>
            <a:r>
              <a:rPr lang="ka-GE" b="1" dirty="0"/>
              <a:t>4. </a:t>
            </a:r>
            <a:r>
              <a:rPr lang="ka-GE" dirty="0"/>
              <a:t>ნატურფილოსოფია    და მისი ადგილი   </a:t>
            </a:r>
            <a:r>
              <a:rPr lang="ka-GE" dirty="0" smtClean="0"/>
              <a:t>მეცნიერების ისტორიაში</a:t>
            </a:r>
            <a:r>
              <a:rPr lang="ka-GE" dirty="0"/>
              <a:t>. </a:t>
            </a:r>
            <a:endParaRPr lang="en-US" dirty="0" smtClean="0"/>
          </a:p>
          <a:p>
            <a:r>
              <a:rPr lang="en-US" dirty="0"/>
              <a:t> </a:t>
            </a:r>
            <a:r>
              <a:rPr lang="en-US" dirty="0" smtClean="0"/>
              <a:t>       </a:t>
            </a:r>
            <a:r>
              <a:rPr lang="ka-GE" dirty="0" smtClean="0"/>
              <a:t>იონური </a:t>
            </a:r>
            <a:r>
              <a:rPr lang="ka-GE" dirty="0"/>
              <a:t>ფილოსოფია - </a:t>
            </a:r>
            <a:r>
              <a:rPr lang="en-US" dirty="0" smtClean="0"/>
              <a:t>  </a:t>
            </a:r>
            <a:r>
              <a:rPr lang="ka-GE" dirty="0" smtClean="0"/>
              <a:t>მეცნიერების </a:t>
            </a:r>
            <a:r>
              <a:rPr lang="ka-GE" dirty="0"/>
              <a:t>პირველი საფეხური </a:t>
            </a:r>
            <a:endParaRPr lang="en-US" dirty="0"/>
          </a:p>
          <a:p>
            <a:r>
              <a:rPr lang="en-US" sz="1600" dirty="0" smtClean="0"/>
              <a:t> </a:t>
            </a:r>
            <a:endParaRPr lang="en-US" dirty="0" smtClean="0"/>
          </a:p>
          <a:p>
            <a:endParaRPr lang="en-US" dirty="0"/>
          </a:p>
          <a:p>
            <a:endParaRPr lang="en-US" dirty="0" smtClean="0"/>
          </a:p>
          <a:p>
            <a:endParaRPr lang="ru-RU" dirty="0"/>
          </a:p>
          <a:p>
            <a:endParaRPr lang="en-US" dirty="0" smtClean="0"/>
          </a:p>
          <a:p>
            <a:endParaRPr lang="en-US" dirty="0"/>
          </a:p>
          <a:p>
            <a:endParaRPr lang="ka-GE" b="1" i="1" dirty="0" smtClean="0"/>
          </a:p>
          <a:p>
            <a:endParaRPr lang="ka-GE" b="1" i="1" dirty="0"/>
          </a:p>
          <a:p>
            <a:endParaRPr lang="en-US" b="1" i="1" dirty="0" smtClean="0"/>
          </a:p>
          <a:p>
            <a:endParaRPr lang="en-US" b="1" i="1" dirty="0"/>
          </a:p>
          <a:p>
            <a:endParaRPr lang="en-US" b="1" i="1" dirty="0" smtClean="0"/>
          </a:p>
          <a:p>
            <a:r>
              <a:rPr lang="ka-GE" b="1" i="1" dirty="0" smtClean="0"/>
              <a:t>მასალა  </a:t>
            </a:r>
            <a:r>
              <a:rPr lang="ka-GE" b="1" i="1" dirty="0"/>
              <a:t>ჯგუფში მუშაობისთვის: </a:t>
            </a:r>
            <a:r>
              <a:rPr lang="ka-GE" b="1" dirty="0"/>
              <a:t>ალექსანდრე გერცენი - „ანტიკური მეცნიერების </a:t>
            </a:r>
            <a:endParaRPr lang="en-US" b="1" dirty="0" smtClean="0"/>
          </a:p>
          <a:p>
            <a:r>
              <a:rPr lang="ka-GE" b="1" dirty="0" smtClean="0"/>
              <a:t>მიღწევებისა </a:t>
            </a:r>
            <a:r>
              <a:rPr lang="ka-GE" b="1" dirty="0"/>
              <a:t>და საზღვრების შესახებ“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book-open-pages-literature-159872.jpeg"/>
          <p:cNvPicPr>
            <a:picLocks noChangeAspect="1"/>
          </p:cNvPicPr>
          <p:nvPr/>
        </p:nvPicPr>
        <p:blipFill>
          <a:blip r:embed="rId2" cstate="print"/>
          <a:stretch>
            <a:fillRect/>
          </a:stretch>
        </p:blipFill>
        <p:spPr>
          <a:xfrm>
            <a:off x="-468560" y="1556792"/>
            <a:ext cx="5400599" cy="3599999"/>
          </a:xfrm>
          <a:prstGeom prst="ellipse">
            <a:avLst/>
          </a:prstGeom>
          <a:ln>
            <a:noFill/>
          </a:ln>
          <a:effectLst>
            <a:softEdge rad="635000"/>
          </a:effectLst>
        </p:spPr>
      </p:pic>
      <p:sp>
        <p:nvSpPr>
          <p:cNvPr id="31748" name="Rectangle 4"/>
          <p:cNvSpPr>
            <a:spLocks noChangeArrowheads="1"/>
          </p:cNvSpPr>
          <p:nvPr/>
        </p:nvSpPr>
        <p:spPr bwMode="auto">
          <a:xfrm>
            <a:off x="0" y="2139537"/>
            <a:ext cx="91440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ლექცია III : </a:t>
            </a:r>
            <a:r>
              <a:rPr kumimoji="0" lang="ka-GE" sz="3200" b="1" i="0" u="none" strike="noStrike" cap="none" normalizeH="0" dirty="0" smtClean="0">
                <a:ln>
                  <a:noFill/>
                </a:ln>
                <a:solidFill>
                  <a:schemeClr val="tx1"/>
                </a:solidFill>
                <a:effectLst/>
                <a:latin typeface="Sylfaen" pitchFamily="18" charset="0"/>
                <a:ea typeface="Times New Roman" pitchFamily="18" charset="0"/>
                <a:cs typeface="Arial" pitchFamily="34" charset="0"/>
              </a:rPr>
              <a:t> </a:t>
            </a: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მეცნიერება აღორძინების ეპოქაში</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lvl="0" eaLnBrk="0" fontAlgn="base" hangingPunct="0">
              <a:spcBef>
                <a:spcPct val="0"/>
              </a:spcBef>
              <a:spcAft>
                <a:spcPct val="0"/>
              </a:spcAft>
            </a:pPr>
            <a:r>
              <a:rPr lang="ka-GE" b="1" dirty="0">
                <a:latin typeface="Sylfaen" pitchFamily="18" charset="0"/>
                <a:ea typeface="Times New Roman" pitchFamily="18" charset="0"/>
                <a:cs typeface="Arial" pitchFamily="34" charset="0"/>
              </a:rPr>
              <a:t> </a:t>
            </a:r>
            <a:r>
              <a:rPr lang="ka-GE" b="1" dirty="0" smtClean="0">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lang="ka-GE" dirty="0">
                <a:solidFill>
                  <a:srgbClr val="000000"/>
                </a:solidFill>
                <a:latin typeface="Sylfaen" pitchFamily="18" charset="0"/>
                <a:ea typeface="Times New Roman" pitchFamily="18" charset="0"/>
                <a:cs typeface="Arial" pitchFamily="34" charset="0"/>
              </a:rPr>
              <a:t> </a:t>
            </a:r>
            <a:r>
              <a:rPr lang="ka-GE" dirty="0" smtClean="0"/>
              <a:t>რენესანსისა </a:t>
            </a:r>
            <a:r>
              <a:rPr lang="ka-GE" dirty="0"/>
              <a:t>და </a:t>
            </a:r>
            <a:r>
              <a:rPr lang="ka-GE" dirty="0" smtClean="0"/>
              <a:t>ჰუმანიზმის ცნება</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2.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ნატურფილოსოფია აღორძინების ეპოქაში </a:t>
            </a:r>
          </a:p>
          <a:p>
            <a:pPr lvl="0" eaLnBrk="0" fontAlgn="base" hangingPunct="0">
              <a:spcBef>
                <a:spcPct val="0"/>
              </a:spcBef>
              <a:spcAft>
                <a:spcPct val="0"/>
              </a:spcAf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b="1"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3.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მექანიკური  ბუნებისმეტყველების წინამორბედები -                 </a:t>
            </a:r>
          </a:p>
          <a:p>
            <a:pPr marL="0" marR="0" lvl="0" indent="0" algn="l" defTabSz="914400" rtl="0" eaLnBrk="0" fontAlgn="base" latinLnBrk="0" hangingPunct="0">
              <a:lnSpc>
                <a:spcPct val="100000"/>
              </a:lnSpc>
              <a:spcBef>
                <a:spcPct val="0"/>
              </a:spcBef>
              <a:spcAft>
                <a:spcPct val="0"/>
              </a:spcAft>
              <a:buClrTx/>
              <a:buSzTx/>
              <a:buFontTx/>
              <a:buNone/>
              <a:tabLst/>
            </a:pPr>
            <a:r>
              <a:rPr lang="ka-GE" dirty="0">
                <a:latin typeface="Sylfaen" pitchFamily="18" charset="0"/>
                <a:ea typeface="Times New Roman" pitchFamily="18" charset="0"/>
                <a:cs typeface="Times New Roman" pitchFamily="18" charset="0"/>
              </a:rPr>
              <a:t> </a:t>
            </a:r>
            <a:r>
              <a:rPr lang="ka-GE" dirty="0" smtClean="0">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მეცნიერების პირველი რევოლუციონერები</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
        <p:nvSpPr>
          <p:cNvPr id="4" name="TextBox 3"/>
          <p:cNvSpPr txBox="1"/>
          <p:nvPr/>
        </p:nvSpPr>
        <p:spPr>
          <a:xfrm>
            <a:off x="0" y="332656"/>
            <a:ext cx="8820472" cy="1692771"/>
          </a:xfrm>
          <a:prstGeom prst="rect">
            <a:avLst/>
          </a:prstGeom>
          <a:noFill/>
        </p:spPr>
        <p:txBody>
          <a:bodyPr wrap="square" rtlCol="0">
            <a:spAutoFit/>
          </a:bodyPr>
          <a:lstStyle/>
          <a:p>
            <a:r>
              <a:rPr lang="ka-GE" sz="3200" b="1" dirty="0"/>
              <a:t>ლექცია   II </a:t>
            </a:r>
            <a:r>
              <a:rPr lang="ka-GE" sz="3200" b="1" dirty="0" smtClean="0"/>
              <a:t>:  </a:t>
            </a:r>
            <a:r>
              <a:rPr lang="ka-GE" sz="3200" b="1" dirty="0"/>
              <a:t>მეცნიერება  შუა  </a:t>
            </a:r>
            <a:r>
              <a:rPr lang="ka-GE" sz="3200" b="1" dirty="0" smtClean="0"/>
              <a:t>საუკუნეებში</a:t>
            </a:r>
            <a:endParaRPr lang="ru-RU" sz="3200" b="1" dirty="0"/>
          </a:p>
          <a:p>
            <a:endParaRPr lang="ka-GE" b="1" dirty="0" smtClean="0"/>
          </a:p>
          <a:p>
            <a:r>
              <a:rPr lang="en-US" b="1" dirty="0" smtClean="0"/>
              <a:t>                                              </a:t>
            </a:r>
            <a:r>
              <a:rPr lang="ka-GE" b="1" dirty="0" smtClean="0"/>
              <a:t>§ </a:t>
            </a:r>
            <a:r>
              <a:rPr lang="ka-GE" b="1" dirty="0"/>
              <a:t>1.</a:t>
            </a:r>
            <a:r>
              <a:rPr lang="ka-GE" dirty="0"/>
              <a:t> სქოლასტიკის </a:t>
            </a:r>
            <a:r>
              <a:rPr lang="ka-GE" dirty="0" smtClean="0"/>
              <a:t>გაგება</a:t>
            </a:r>
            <a:endParaRPr lang="ru-RU" dirty="0"/>
          </a:p>
          <a:p>
            <a:r>
              <a:rPr lang="en-US" b="1" dirty="0" smtClean="0"/>
              <a:t>                                              </a:t>
            </a:r>
            <a:r>
              <a:rPr lang="ka-GE" b="1" dirty="0" smtClean="0"/>
              <a:t>§ </a:t>
            </a:r>
            <a:r>
              <a:rPr lang="ka-GE" b="1" dirty="0"/>
              <a:t>2.</a:t>
            </a:r>
            <a:r>
              <a:rPr lang="ka-GE" dirty="0"/>
              <a:t> მეცნიერების აქტივაცია შუა </a:t>
            </a:r>
            <a:r>
              <a:rPr lang="ka-GE" dirty="0" smtClean="0"/>
              <a:t>საუკუნეებში</a:t>
            </a:r>
            <a:endParaRPr lang="ru-RU" dirty="0"/>
          </a:p>
          <a:p>
            <a:r>
              <a:rPr lang="en-US" b="1" dirty="0" smtClean="0"/>
              <a:t>                                              </a:t>
            </a:r>
            <a:r>
              <a:rPr lang="ka-GE" b="1" dirty="0" smtClean="0"/>
              <a:t>§ </a:t>
            </a:r>
            <a:r>
              <a:rPr lang="ka-GE" b="1" dirty="0"/>
              <a:t>3.</a:t>
            </a:r>
            <a:r>
              <a:rPr lang="ka-GE" dirty="0"/>
              <a:t> როჯერ ბეკონი და უილიამ ოკამი </a:t>
            </a:r>
            <a:endParaRPr lang="ru-RU" dirty="0"/>
          </a:p>
        </p:txBody>
      </p:sp>
      <p:sp>
        <p:nvSpPr>
          <p:cNvPr id="31749" name="Rectangle 5"/>
          <p:cNvSpPr>
            <a:spLocks noChangeArrowheads="1"/>
          </p:cNvSpPr>
          <p:nvPr/>
        </p:nvSpPr>
        <p:spPr bwMode="auto">
          <a:xfrm>
            <a:off x="0" y="3707210"/>
            <a:ext cx="9144000"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ლექცია</a:t>
            </a: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IV :  </a:t>
            </a: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მეცნიერება</a:t>
            </a: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ახალ</a:t>
            </a: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დროში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b="1" i="0" u="none" strike="noStrike" cap="none" normalizeH="0" baseline="0" dirty="0" smtClean="0">
              <a:ln>
                <a:noFill/>
              </a:ln>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 1.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მეცნიერების</a:t>
            </a:r>
            <a:r>
              <a:rPr kumimoji="0" lang="ka-GE" b="0" i="0" u="none" strike="noStrike" cap="none" normalizeH="0" baseline="0" dirty="0" smtClean="0">
                <a:ln>
                  <a:noFill/>
                </a:ln>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ავტორიტეტი </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 2.</a:t>
            </a:r>
            <a:r>
              <a:rPr kumimoji="0" lang="ka-GE" b="0" i="0" u="none" strike="noStrike" cap="none" normalizeH="0" baseline="0" dirty="0" smtClean="0">
                <a:ln>
                  <a:noFill/>
                </a:ln>
                <a:effectLst/>
                <a:latin typeface="Arial" pitchFamily="34" charset="0"/>
                <a:ea typeface="Times New Roman" pitchFamily="18" charset="0"/>
                <a:cs typeface="Sylfaen" pitchFamily="18" charset="0"/>
              </a:rPr>
              <a:t> მეცნიერული</a:t>
            </a:r>
            <a:r>
              <a:rPr kumimoji="0" lang="ka-GE" b="0" i="0" u="none" strike="noStrike" cap="none" normalizeH="0" baseline="0" dirty="0" smtClean="0">
                <a:ln>
                  <a:noFill/>
                </a:ln>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რევოლუცია</a:t>
            </a:r>
            <a:r>
              <a:rPr kumimoji="0" lang="ka-GE" b="0" i="0" u="none" strike="noStrike" cap="none" normalizeH="0" baseline="0" dirty="0" smtClean="0">
                <a:ln>
                  <a:noFill/>
                </a:ln>
                <a:effectLst/>
                <a:latin typeface="Sylfaen" pitchFamily="18" charset="0"/>
                <a:ea typeface="Times New Roman" pitchFamily="18" charset="0"/>
                <a:cs typeface="Arial" pitchFamily="34" charset="0"/>
              </a:rPr>
              <a:t>. XVII-XVIII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საუკუნის</a:t>
            </a:r>
            <a:r>
              <a:rPr kumimoji="0" lang="ka-GE" b="0" i="0" u="none" strike="noStrike" cap="none" normalizeH="0" baseline="0" dirty="0" smtClean="0">
                <a:ln>
                  <a:noFill/>
                </a:ln>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effectLst/>
                <a:latin typeface="Arial" pitchFamily="34" charset="0"/>
                <a:ea typeface="Times New Roman" pitchFamily="18" charset="0"/>
                <a:cs typeface="Sylfaen" pitchFamily="18" charset="0"/>
              </a:rPr>
              <a:t>მეცნიერება </a:t>
            </a:r>
          </a:p>
          <a:p>
            <a:pPr marL="0" marR="0" lvl="0" indent="0" algn="l" defTabSz="914400" rtl="0" eaLnBrk="0" fontAlgn="base" latinLnBrk="0" hangingPunct="0">
              <a:lnSpc>
                <a:spcPct val="100000"/>
              </a:lnSpc>
              <a:spcBef>
                <a:spcPct val="0"/>
              </a:spcBef>
              <a:spcAft>
                <a:spcPct val="0"/>
              </a:spcAft>
              <a:buClrTx/>
              <a:buSzTx/>
              <a:buFontTx/>
              <a:buNone/>
              <a:tabLst/>
            </a:pPr>
            <a:endParaRPr lang="ka-GE" sz="1100" dirty="0">
              <a:solidFill>
                <a:schemeClr val="tx1"/>
              </a:solidFill>
              <a:latin typeface="Sylfaen" pitchFamily="18"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100" b="0" i="0" u="none" strike="noStrike" cap="none" normalizeH="0" baseline="0" dirty="0" smtClean="0">
              <a:ln>
                <a:noFill/>
              </a:ln>
              <a:effectLst/>
              <a:latin typeface="Sylfaen" pitchFamily="18"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1100" b="0"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     </a:t>
            </a:r>
            <a:r>
              <a:rPr kumimoji="0" lang="ka-GE" sz="1100" b="1" i="1"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1"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მასალა  ჯგუფში მუშაობისთვის: ფრენსის ბეკონი „ახალი ატლანტიდა“ -  ტექსტის ანალიზი </a:t>
            </a:r>
            <a:endParaRPr kumimoji="0" lang="ka-GE"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stock-31333100-illustration-brain_wide-627cc2f35b9f5cee708f0e0b8839d31c3be5a7de.jpg"/>
          <p:cNvPicPr>
            <a:picLocks noChangeAspect="1"/>
          </p:cNvPicPr>
          <p:nvPr/>
        </p:nvPicPr>
        <p:blipFill>
          <a:blip r:embed="rId2" cstate="print"/>
          <a:stretch>
            <a:fillRect/>
          </a:stretch>
        </p:blipFill>
        <p:spPr>
          <a:xfrm>
            <a:off x="2483768" y="3789041"/>
            <a:ext cx="6660232" cy="3068959"/>
          </a:xfrm>
          <a:prstGeom prst="rect">
            <a:avLst/>
          </a:prstGeom>
          <a:effectLst>
            <a:softEdge rad="635000"/>
          </a:effectLst>
        </p:spPr>
      </p:pic>
      <p:sp>
        <p:nvSpPr>
          <p:cNvPr id="32769" name="Rectangle 1"/>
          <p:cNvSpPr>
            <a:spLocks noChangeArrowheads="1"/>
          </p:cNvSpPr>
          <p:nvPr/>
        </p:nvSpPr>
        <p:spPr bwMode="auto">
          <a:xfrm>
            <a:off x="0" y="0"/>
            <a:ext cx="88924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თემა III</a:t>
            </a:r>
            <a:r>
              <a:rPr kumimoji="0" lang="en-US"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მეცნიერებათა</a:t>
            </a: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კლასიფიკაცია</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i="1"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b="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b="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მეცნიერებათა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კლასიფიკაციის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არსი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ძირითადი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ცნებები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კლასიფიკაცია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კლასიფიკაციის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ფორმირებასთან</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დაკავშირებული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ძირითადი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პრობლემები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კრიტერიუმები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საფუძვლები </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3.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მეცნიერებათა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კლასიფიკაციის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ისტორიული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ეტაპები </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4.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ფილოსოფიურ</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მეცნიერებათა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კლასიფიკაცია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ფილოსოფიურ</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მეცნიერებათა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ძირითადი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სისტემები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მიმდინარეობები</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asian-business-woman-stepping-up-stair-made-book-knowledge-concept-66811190.jpg"/>
          <p:cNvPicPr>
            <a:picLocks noChangeAspect="1"/>
          </p:cNvPicPr>
          <p:nvPr/>
        </p:nvPicPr>
        <p:blipFill>
          <a:blip r:embed="rId2" cstate="print"/>
          <a:stretch>
            <a:fillRect/>
          </a:stretch>
        </p:blipFill>
        <p:spPr>
          <a:xfrm>
            <a:off x="5004048" y="1340768"/>
            <a:ext cx="3942438" cy="3153950"/>
          </a:xfrm>
          <a:prstGeom prst="rect">
            <a:avLst/>
          </a:prstGeom>
          <a:effectLst>
            <a:softEdge rad="635000"/>
          </a:effectLst>
        </p:spPr>
      </p:pic>
      <p:sp>
        <p:nvSpPr>
          <p:cNvPr id="33793" name="Rectangle 1"/>
          <p:cNvSpPr>
            <a:spLocks noChangeArrowheads="1"/>
          </p:cNvSpPr>
          <p:nvPr/>
        </p:nvSpPr>
        <p:spPr bwMode="auto">
          <a:xfrm>
            <a:off x="0" y="-592277"/>
            <a:ext cx="9144000"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თემა  IV </a:t>
            </a:r>
            <a:r>
              <a:rPr kumimoji="0" lang="en-US"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sz="3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მეთოდის პრობლემა  ფილოსოფიაში</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en-US"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ლექცია I </a:t>
            </a:r>
            <a:r>
              <a:rPr kumimoji="0" lang="ka-GE" sz="2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მეთოდის პრობლემა  ფილოსოფიაში და  მეცნიერული თეორია</a:t>
            </a:r>
            <a:r>
              <a:rPr kumimoji="0" lang="ka-GE"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effectLst/>
                <a:latin typeface="Sylfaen" pitchFamily="18" charset="0"/>
                <a:ea typeface="Times New Roman" pitchFamily="18" charset="0"/>
                <a:cs typeface="Arial" pitchFamily="34" charset="0"/>
              </a:rPr>
              <a:t>1.  </a:t>
            </a:r>
            <a:r>
              <a:rPr kumimoji="0" lang="ka-GE" b="0" i="0" u="none" strike="noStrike" cap="none" normalizeH="0" baseline="0" dirty="0" smtClean="0">
                <a:ln>
                  <a:noFill/>
                </a:ln>
                <a:effectLst/>
                <a:latin typeface="Sylfaen" pitchFamily="18" charset="0"/>
                <a:ea typeface="Times New Roman" pitchFamily="18" charset="0"/>
                <a:cs typeface="Arial" pitchFamily="34" charset="0"/>
              </a:rPr>
              <a:t>ცნებები: მეთოდი, მეთოდოლოგია მეთოდიკა</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3.  </a:t>
            </a:r>
            <a:r>
              <a:rPr kumimoji="0" lang="ka-GE" b="0" i="0" u="none" strike="noStrike" cap="none" normalizeH="0" baseline="0" dirty="0" smtClean="0">
                <a:ln>
                  <a:noFill/>
                </a:ln>
                <a:effectLst/>
                <a:latin typeface="Sylfaen" pitchFamily="18" charset="0"/>
                <a:ea typeface="Times New Roman" pitchFamily="18" charset="0"/>
                <a:cs typeface="Arial" pitchFamily="34" charset="0"/>
              </a:rPr>
              <a:t>ფილოსოფია, როგორც მეცნიერებათა მეთოდოლოგია</a:t>
            </a:r>
            <a:r>
              <a:rPr kumimoji="0" lang="ka-GE" b="0" i="0" u="none" strike="noStrike" cap="none" normalizeH="0" baseline="0" dirty="0" smtClean="0">
                <a:ln>
                  <a:noFill/>
                </a:ln>
                <a:effectLst/>
                <a:latin typeface="Sylfaen" pitchFamily="18" charset="0"/>
                <a:ea typeface="Arial Unicode MS" pitchFamily="34" charset="-128"/>
                <a:cs typeface="Arial Unicode MS" pitchFamily="34" charset="-128"/>
              </a:rPr>
              <a:t> </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4.  </a:t>
            </a:r>
            <a:r>
              <a:rPr kumimoji="0" lang="ka-GE" b="0" i="0" u="none" strike="noStrike" cap="none" normalizeH="0" baseline="0" dirty="0" smtClean="0">
                <a:ln>
                  <a:noFill/>
                </a:ln>
                <a:effectLst/>
                <a:latin typeface="Sylfaen" pitchFamily="18" charset="0"/>
                <a:ea typeface="Times New Roman" pitchFamily="18" charset="0"/>
                <a:cs typeface="Arial" pitchFamily="34" charset="0"/>
              </a:rPr>
              <a:t>დიალექტიკა და მეტაფიზიკა: თეორია და მეთოდი</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effectLst/>
                <a:latin typeface="Sylfaen" pitchFamily="18" charset="0"/>
                <a:ea typeface="Times New Roman" pitchFamily="18" charset="0"/>
                <a:cs typeface="Arial" pitchFamily="34" charset="0"/>
              </a:rPr>
              <a:t>§ 5.  </a:t>
            </a:r>
            <a:r>
              <a:rPr kumimoji="0" lang="ka-GE" b="0" i="0" u="none" strike="noStrike" cap="none" normalizeH="0" baseline="0" dirty="0" smtClean="0">
                <a:ln>
                  <a:noFill/>
                </a:ln>
                <a:effectLst/>
                <a:latin typeface="Sylfaen" pitchFamily="18" charset="0"/>
                <a:ea typeface="Arial Unicode MS" pitchFamily="34" charset="-128"/>
                <a:cs typeface="Arial Unicode MS" pitchFamily="34" charset="-128"/>
              </a:rPr>
              <a:t>სხვა ფილოსოფიური მეთოდები </a:t>
            </a:r>
            <a:endParaRPr kumimoji="0" lang="en-US" b="0" i="0" u="none" strike="noStrike" cap="none" normalizeH="0" baseline="0" dirty="0" smtClean="0">
              <a:ln>
                <a:noFill/>
              </a:ln>
              <a:effectLst/>
              <a:latin typeface="Sylfaen" pitchFamily="18"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Sylfaen" pitchFamily="18"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მასალა  ჯგუფში მუშაობისთვის: რენე დეკარტი </a:t>
            </a:r>
            <a:r>
              <a:rPr kumimoji="0" lang="ka-GE"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მსჯელობა მეთოდის შესახებ, მეტაფიზიკური მედიტაციები“ -ტექსტის ანალიზი </a:t>
            </a:r>
            <a:endParaRPr kumimoji="0" lang="en-US"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b="1" i="1" dirty="0">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1" i="1" u="none" strike="noStrike" cap="none" normalizeH="0" baseline="0" dirty="0" smtClean="0">
              <a:ln>
                <a:noFill/>
              </a:ln>
              <a:solidFill>
                <a:schemeClr val="tx1"/>
              </a:solidFill>
              <a:effectLst/>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sz="12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  </a:t>
            </a:r>
            <a:r>
              <a:rPr kumimoji="0" lang="ka-GE" sz="24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ლექცია  II</a:t>
            </a: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მეცნიერული  კვლევის    მეთოდები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მეცნიერული  კვლევის  მთავარი ეტაპების მახასიათებელი კატეგორიები: პრობლემა, ფაქტი, მიხვედრა-ვარაუდი, ინტუიცია, ჰიპოთეზა</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მეცნიერული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კვლევის თეორიული და ემპირიული მეთოდები:</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  თეორიული - იდეალიზაცია, ფორმალიზაცია,  აქსიომატური, მათემატიკური ჰიპოთეზის</a:t>
            </a:r>
            <a:endPar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(ბ) ემპირიული - დაკვირვება, გაზომვა, ექსპერიმენტი, მოდელირება </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474421855_5630cc2cfb_o-8711253ddc9b8ae6c030e82e5702ae719965577b-s900-c85.jpg"/>
          <p:cNvPicPr>
            <a:picLocks noChangeAspect="1"/>
          </p:cNvPicPr>
          <p:nvPr/>
        </p:nvPicPr>
        <p:blipFill>
          <a:blip r:embed="rId2" cstate="print"/>
          <a:stretch>
            <a:fillRect/>
          </a:stretch>
        </p:blipFill>
        <p:spPr>
          <a:xfrm>
            <a:off x="0" y="2924944"/>
            <a:ext cx="5047456" cy="3779984"/>
          </a:xfrm>
          <a:prstGeom prst="rect">
            <a:avLst/>
          </a:prstGeom>
          <a:effectLst>
            <a:softEdge rad="635000"/>
          </a:effectLst>
        </p:spPr>
      </p:pic>
      <p:sp>
        <p:nvSpPr>
          <p:cNvPr id="34817" name="Rectangle 1"/>
          <p:cNvSpPr>
            <a:spLocks noChangeArrowheads="1"/>
          </p:cNvSpPr>
          <p:nvPr/>
        </p:nvSpPr>
        <p:spPr bwMode="auto">
          <a:xfrm>
            <a:off x="0" y="332656"/>
            <a:ext cx="9600705"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32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თემა  V</a:t>
            </a:r>
            <a:r>
              <a:rPr kumimoji="0" lang="ka-GE" sz="32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 </a:t>
            </a:r>
            <a:r>
              <a:rPr kumimoji="0" lang="en-US" sz="32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a:t>
            </a:r>
            <a:r>
              <a:rPr kumimoji="0" lang="ka-GE" sz="32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  </a:t>
            </a:r>
            <a:r>
              <a:rPr kumimoji="0" lang="ka-GE" sz="3200" b="1"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მეცნიერული</a:t>
            </a:r>
            <a:r>
              <a:rPr kumimoji="0" lang="ka-GE" sz="3200" b="1"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sz="3200" b="1"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ცოდნის</a:t>
            </a:r>
            <a:r>
              <a:rPr kumimoji="0" lang="ka-GE" sz="3200" b="1"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sz="3200" b="1"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დონეები</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b="1" dirty="0">
              <a:latin typeface="Sylfae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მეცნიერული</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ცოდნის</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ემპირიული</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თეორიული</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დონე</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ინდუქციური</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ცოდნა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3.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ალბათური</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ცოდნის</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ბუნება</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4.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მეცნიერული</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ცოდნის ემპირიულ - ლოგიკური</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საფუძვლები</a:t>
            </a:r>
            <a:endPar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5</a:t>
            </a:r>
            <a:r>
              <a:rPr kumimoji="0" lang="ka-GE"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დაკვირვებადობის პრინციპის ონტოლოგიური და გნოსეოლოგიური ინტერპრეტაცია</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910a56c9cc4409a1636bacdbdfba451d.jpg"/>
          <p:cNvPicPr>
            <a:picLocks noChangeAspect="1"/>
          </p:cNvPicPr>
          <p:nvPr/>
        </p:nvPicPr>
        <p:blipFill>
          <a:blip r:embed="rId2" cstate="print"/>
          <a:stretch>
            <a:fillRect/>
          </a:stretch>
        </p:blipFill>
        <p:spPr>
          <a:xfrm>
            <a:off x="4067944" y="523875"/>
            <a:ext cx="4286250" cy="6334125"/>
          </a:xfrm>
          <a:prstGeom prst="rect">
            <a:avLst/>
          </a:prstGeom>
          <a:effectLst>
            <a:softEdge rad="635000"/>
          </a:effectLst>
          <a:scene3d>
            <a:camera prst="perspectiveHeroicExtremeLeftFacing"/>
            <a:lightRig rig="threePt" dir="t"/>
          </a:scene3d>
        </p:spPr>
      </p:pic>
      <p:sp>
        <p:nvSpPr>
          <p:cNvPr id="35841" name="Rectangle 1"/>
          <p:cNvSpPr>
            <a:spLocks noChangeArrowheads="1"/>
          </p:cNvSpPr>
          <p:nvPr/>
        </p:nvSpPr>
        <p:spPr bwMode="auto">
          <a:xfrm>
            <a:off x="0" y="404664"/>
            <a:ext cx="91440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3200" b="1"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თემა VI</a:t>
            </a:r>
            <a:r>
              <a:rPr kumimoji="0" lang="ka-GE" sz="32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rPr>
              <a:t>        მეცნიერება   და ფილოსოფია</a:t>
            </a:r>
            <a:endParaRPr kumimoji="0" lang="en-US" sz="3200"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Sylfaen" pitchFamily="18"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1.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ფილოსოფია და მეცნიერება სხვადასხვა კულტურაში</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ფილოსოფიის მეცნიერებაზე ორიენტირებულობა - სციენტიზმი და ანტისციენტიზმი</a:t>
            </a:r>
            <a:endPar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3.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წინამეცნიერული,  მეცნიერული  და ფილოსოფიური ცოდნა</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184</TotalTime>
  <Words>1003</Words>
  <Application>Microsoft Office PowerPoint</Application>
  <PresentationFormat>Экран (4:3)</PresentationFormat>
  <Paragraphs>256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XTreme.ws</dc:creator>
  <cp:lastModifiedBy>XTreme.ws</cp:lastModifiedBy>
  <cp:revision>21</cp:revision>
  <dcterms:created xsi:type="dcterms:W3CDTF">2018-06-29T15:00:11Z</dcterms:created>
  <dcterms:modified xsi:type="dcterms:W3CDTF">2018-06-29T18:10:47Z</dcterms:modified>
</cp:coreProperties>
</file>