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6" r:id="rId3"/>
    <p:sldId id="293" r:id="rId4"/>
    <p:sldId id="296" r:id="rId5"/>
    <p:sldId id="288" r:id="rId6"/>
    <p:sldId id="297" r:id="rId7"/>
    <p:sldId id="304" r:id="rId8"/>
    <p:sldId id="303" r:id="rId9"/>
    <p:sldId id="305" r:id="rId10"/>
    <p:sldId id="287" r:id="rId11"/>
    <p:sldId id="299" r:id="rId12"/>
    <p:sldId id="300" r:id="rId13"/>
    <p:sldId id="292" r:id="rId14"/>
    <p:sldId id="289" r:id="rId15"/>
    <p:sldId id="301" r:id="rId16"/>
    <p:sldId id="302" r:id="rId17"/>
    <p:sldId id="282" r:id="rId18"/>
    <p:sldId id="285" r:id="rId19"/>
    <p:sldId id="278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4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ზედა კოლონტიტულის ჩანაცვლების ველი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92997-A07F-4540-B9D1-5EC65100A58D}" type="datetimeFigureOut">
              <a:rPr lang="ka-GE" smtClean="0"/>
              <a:pPr/>
              <a:t>01.07.2018</a:t>
            </a:fld>
            <a:endParaRPr lang="ka-GE"/>
          </a:p>
        </p:txBody>
      </p:sp>
      <p:sp>
        <p:nvSpPr>
          <p:cNvPr id="4" name="სლაიდის გამოსახულების ჩანაცვლების ველი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ჩანაწერებ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F5787-27E9-43D3-BD20-257DF21FA98C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428730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09" y="2349500"/>
            <a:ext cx="9144000" cy="2514600"/>
          </a:xfrm>
        </p:spPr>
        <p:txBody>
          <a:bodyPr>
            <a:noAutofit/>
          </a:bodyPr>
          <a:lstStyle/>
          <a:p>
            <a:r>
              <a:rPr lang="ka-GE" sz="4800" b="1" dirty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ka-GE" sz="4800" b="1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800" b="1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800" b="1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800" b="1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800" b="1" dirty="0" smtClean="0">
                <a:solidFill>
                  <a:schemeClr val="accent4">
                    <a:lumMod val="10000"/>
                  </a:schemeClr>
                </a:solidFill>
              </a:rPr>
              <a:t>In vitro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AcadNusx" pitchFamily="2" charset="0"/>
              </a:rPr>
              <a:t>kulturis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AcadNusx" pitchFamily="2" charset="0"/>
              </a:rPr>
              <a:t/>
            </a:r>
            <a:b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AcadNusx" pitchFamily="2" charset="0"/>
              </a:rPr>
            </a:b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AcadNusx" pitchFamily="2" charset="0"/>
              </a:rPr>
              <a:t/>
            </a:r>
            <a:b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AcadNusx" pitchFamily="2" charset="0"/>
              </a:rPr>
            </a:b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AcadNusx" pitchFamily="2" charset="0"/>
              </a:rPr>
              <a:t>roli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AcadNusx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AcadNusx" pitchFamily="2" charset="0"/>
              </a:rPr>
              <a:t>mcenareTa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AcadNusx" pitchFamily="2" charset="0"/>
              </a:rPr>
              <a:t> </a:t>
            </a:r>
            <a:b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AcadNusx" pitchFamily="2" charset="0"/>
              </a:rPr>
            </a:b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AcadNusx" pitchFamily="2" charset="0"/>
              </a:rPr>
              <a:t>gajansaRebaSi</a:t>
            </a:r>
            <a:endParaRPr lang="ru-RU" sz="4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6480" y="5316704"/>
            <a:ext cx="2517520" cy="842796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chemeClr val="accent4">
                    <a:lumMod val="10000"/>
                  </a:schemeClr>
                </a:solidFill>
              </a:rPr>
              <a:t>ნ.ზარნაძე</a:t>
            </a:r>
            <a:endParaRPr lang="ru-RU" sz="2800" dirty="0"/>
          </a:p>
        </p:txBody>
      </p:sp>
      <p:pic>
        <p:nvPicPr>
          <p:cNvPr id="5" name="სურათი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75" y="5295745"/>
            <a:ext cx="1647825" cy="14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3700"/>
            <a:ext cx="7886700" cy="5783263"/>
          </a:xfrm>
        </p:spPr>
        <p:txBody>
          <a:bodyPr/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4073" y="891702"/>
            <a:ext cx="5991225" cy="38385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5747" y="4929800"/>
            <a:ext cx="6591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ვირუსული და სხვა ინფექციისაგან თავისუფალი სტერილური სარგავი მასალა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3091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ka-GE" dirty="0" smtClean="0"/>
              <a:t>                     </a:t>
            </a:r>
            <a:endParaRPr lang="ka-GE" dirty="0"/>
          </a:p>
        </p:txBody>
      </p:sp>
      <p:pic>
        <p:nvPicPr>
          <p:cNvPr id="37893" name="Picture 5" descr="1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/>
          <a:stretch>
            <a:fillRect/>
          </a:stretch>
        </p:blipFill>
        <p:spPr bwMode="auto">
          <a:xfrm>
            <a:off x="1189434" y="-69850"/>
            <a:ext cx="6422232" cy="566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775166" y="4438074"/>
            <a:ext cx="536883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sz="1400" dirty="0" err="1" smtClean="0">
                <a:solidFill>
                  <a:srgbClr val="FF0000"/>
                </a:solidFill>
              </a:rPr>
              <a:t>აპიკალური</a:t>
            </a:r>
            <a:r>
              <a:rPr lang="ka-GE" sz="1400" dirty="0" smtClean="0">
                <a:solidFill>
                  <a:srgbClr val="FF0000"/>
                </a:solidFill>
              </a:rPr>
              <a:t> </a:t>
            </a:r>
            <a:r>
              <a:rPr lang="ka-GE" sz="1400" dirty="0" err="1" smtClean="0">
                <a:solidFill>
                  <a:srgbClr val="FF0000"/>
                </a:solidFill>
              </a:rPr>
              <a:t>მერისტემის</a:t>
            </a:r>
            <a:r>
              <a:rPr lang="ka-GE" sz="1400" dirty="0" smtClean="0">
                <a:solidFill>
                  <a:srgbClr val="FF0000"/>
                </a:solidFill>
              </a:rPr>
              <a:t> გზით ვირუსებისაგან თავისუფალი მცენარის მიღება:</a:t>
            </a:r>
          </a:p>
          <a:p>
            <a:r>
              <a:rPr lang="en-US" sz="1400" dirty="0" smtClean="0"/>
              <a:t>1 </a:t>
            </a:r>
            <a:r>
              <a:rPr lang="en-US" sz="1400" dirty="0"/>
              <a:t>– </a:t>
            </a:r>
            <a:r>
              <a:rPr lang="en-US" sz="1400" dirty="0" err="1"/>
              <a:t>ვირუსით</a:t>
            </a:r>
            <a:r>
              <a:rPr lang="en-US" sz="1400" dirty="0"/>
              <a:t> </a:t>
            </a:r>
            <a:r>
              <a:rPr lang="en-US" sz="1400" dirty="0" err="1"/>
              <a:t>ინფიცირებული</a:t>
            </a:r>
            <a:r>
              <a:rPr lang="en-US" sz="1400" dirty="0"/>
              <a:t> </a:t>
            </a:r>
            <a:r>
              <a:rPr lang="en-US" sz="1400" dirty="0" err="1"/>
              <a:t>მცენარე</a:t>
            </a:r>
            <a:r>
              <a:rPr lang="en-US" sz="1400" dirty="0"/>
              <a:t>; 2 – </a:t>
            </a:r>
            <a:r>
              <a:rPr lang="en-US" sz="1400" dirty="0" err="1"/>
              <a:t>ღეროს</a:t>
            </a:r>
            <a:r>
              <a:rPr lang="en-US" sz="1400" dirty="0"/>
              <a:t> </a:t>
            </a:r>
            <a:r>
              <a:rPr lang="en-US" sz="1400" dirty="0" err="1"/>
              <a:t>სეგმენტები</a:t>
            </a:r>
            <a:r>
              <a:rPr lang="en-US" sz="1400" dirty="0"/>
              <a:t> </a:t>
            </a:r>
            <a:r>
              <a:rPr lang="en-US" sz="1400" dirty="0" err="1"/>
              <a:t>მუხლებით</a:t>
            </a:r>
            <a:r>
              <a:rPr lang="en-US" sz="1400" dirty="0"/>
              <a:t>; </a:t>
            </a:r>
            <a:r>
              <a:rPr lang="ka-GE" sz="1400" dirty="0" smtClean="0"/>
              <a:t>3 </a:t>
            </a:r>
            <a:r>
              <a:rPr lang="ka-GE" sz="1400" dirty="0"/>
              <a:t>– </a:t>
            </a:r>
            <a:r>
              <a:rPr lang="ka-GE" sz="1400" dirty="0" err="1"/>
              <a:t>აპიკალური</a:t>
            </a:r>
            <a:r>
              <a:rPr lang="ka-GE" sz="1400" dirty="0"/>
              <a:t>  </a:t>
            </a:r>
            <a:r>
              <a:rPr lang="ka-GE" sz="1400" dirty="0" err="1"/>
              <a:t>მერისტემის</a:t>
            </a:r>
            <a:r>
              <a:rPr lang="ka-GE" sz="1400" dirty="0"/>
              <a:t>  გამოყოფა; 4 – კულტივირება; 5 – </a:t>
            </a:r>
            <a:r>
              <a:rPr lang="ka-GE" sz="1400" dirty="0" err="1"/>
              <a:t>აპიკალური</a:t>
            </a:r>
            <a:r>
              <a:rPr lang="ka-GE" sz="1400" dirty="0"/>
              <a:t>  </a:t>
            </a:r>
            <a:r>
              <a:rPr lang="ka-GE" sz="1400" dirty="0" err="1"/>
              <a:t>მერისტემიდან</a:t>
            </a:r>
            <a:r>
              <a:rPr lang="ka-GE" sz="1400" dirty="0"/>
              <a:t> </a:t>
            </a:r>
            <a:r>
              <a:rPr lang="ka-GE" sz="1400" dirty="0" err="1"/>
              <a:t>რეგენერირებული</a:t>
            </a:r>
            <a:r>
              <a:rPr lang="ka-GE" sz="1400" dirty="0"/>
              <a:t>  მცენარე; 6 – მცენარის  ტესტირება  ვირუსის არსებობაზე; </a:t>
            </a:r>
            <a:endParaRPr lang="ka-GE" sz="1400" dirty="0" smtClean="0"/>
          </a:p>
          <a:p>
            <a:r>
              <a:rPr lang="ka-GE" sz="1400" dirty="0" smtClean="0"/>
              <a:t>7 </a:t>
            </a:r>
            <a:r>
              <a:rPr lang="ka-GE" sz="1400" dirty="0"/>
              <a:t>– ვირუსისაგან თავისუფალი მცენარის გამრავლება  </a:t>
            </a:r>
            <a:r>
              <a:rPr lang="ka-GE" sz="1400" dirty="0" err="1"/>
              <a:t>კულტურალურ</a:t>
            </a:r>
            <a:r>
              <a:rPr lang="ka-GE" sz="1400" dirty="0"/>
              <a:t>  პირობებში; </a:t>
            </a:r>
            <a:endParaRPr lang="ka-GE" sz="1400" dirty="0" smtClean="0"/>
          </a:p>
          <a:p>
            <a:r>
              <a:rPr lang="ka-GE" sz="1400" dirty="0" smtClean="0"/>
              <a:t>8 </a:t>
            </a:r>
            <a:r>
              <a:rPr lang="ka-GE" sz="1400" dirty="0"/>
              <a:t>– ვირუსებისაგან თავისუფალი მცენარის გამრავლება სათბურში.</a:t>
            </a:r>
          </a:p>
          <a:p>
            <a:pPr eaLnBrk="0" hangingPunct="0"/>
            <a:r>
              <a:rPr lang="ka-GE" sz="1400" dirty="0"/>
              <a:t>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352675" y="2728913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 b="0">
                <a:solidFill>
                  <a:srgbClr val="FF0000"/>
                </a:solidFill>
                <a:latin typeface="AcadNusx" pitchFamily="2" charset="0"/>
              </a:rPr>
              <a:t>1</a:t>
            </a:r>
            <a:endParaRPr lang="ru-RU" sz="1000" b="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400550" y="17335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 b="0" dirty="0">
                <a:solidFill>
                  <a:srgbClr val="FF0000"/>
                </a:solidFill>
                <a:latin typeface="AcadNusx" pitchFamily="2" charset="0"/>
              </a:rPr>
              <a:t>2</a:t>
            </a:r>
            <a:endParaRPr lang="ru-RU" sz="1000" b="0" dirty="0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414963" y="14668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 b="0">
                <a:solidFill>
                  <a:srgbClr val="FF0000"/>
                </a:solidFill>
                <a:latin typeface="AcadNusx" pitchFamily="2" charset="0"/>
              </a:rPr>
              <a:t>3</a:t>
            </a:r>
            <a:endParaRPr lang="ru-RU" sz="1000" b="0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005638" y="282733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 b="0" dirty="0">
                <a:solidFill>
                  <a:srgbClr val="FF0000"/>
                </a:solidFill>
                <a:latin typeface="AcadNusx" pitchFamily="2" charset="0"/>
              </a:rPr>
              <a:t>4</a:t>
            </a:r>
            <a:endParaRPr lang="ru-RU" sz="1000" b="0" dirty="0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742384" y="4298477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>
                <a:solidFill>
                  <a:srgbClr val="FF0000"/>
                </a:solidFill>
                <a:latin typeface="AcadNusx" pitchFamily="2" charset="0"/>
              </a:rPr>
              <a:t>5</a:t>
            </a:r>
            <a:endParaRPr lang="ru-RU" sz="1000" b="0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248150" y="4206242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 b="0">
                <a:solidFill>
                  <a:srgbClr val="FF0000"/>
                </a:solidFill>
                <a:latin typeface="AcadNusx" pitchFamily="2" charset="0"/>
              </a:rPr>
              <a:t>6</a:t>
            </a:r>
            <a:endParaRPr lang="ru-RU" sz="1000" b="0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500438" y="4495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 b="0">
                <a:solidFill>
                  <a:srgbClr val="FF0000"/>
                </a:solidFill>
                <a:latin typeface="AcadNusx" pitchFamily="2" charset="0"/>
              </a:rPr>
              <a:t>7</a:t>
            </a:r>
            <a:endParaRPr lang="ru-RU" sz="1000" b="0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962150" y="559752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 b="0" dirty="0">
                <a:solidFill>
                  <a:srgbClr val="FF0000"/>
                </a:solidFill>
                <a:latin typeface="AcadNusx" pitchFamily="2" charset="0"/>
              </a:rPr>
              <a:t>8</a:t>
            </a:r>
            <a:endParaRPr lang="ru-RU" sz="1000" b="0" dirty="0"/>
          </a:p>
        </p:txBody>
      </p:sp>
    </p:spTree>
    <p:extLst>
      <p:ext uri="{BB962C8B-B14F-4D97-AF65-F5344CB8AC3E}">
        <p14:creationId xmlns:p14="http://schemas.microsoft.com/office/powerpoint/2010/main" xmlns="" val="37937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endParaRPr lang="ka-GE" dirty="0"/>
          </a:p>
        </p:txBody>
      </p:sp>
      <p:pic>
        <p:nvPicPr>
          <p:cNvPr id="38916" name="Picture 4" descr="1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238250" y="5234048"/>
            <a:ext cx="702147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dirty="0"/>
              <a:t> </a:t>
            </a:r>
            <a:r>
              <a:rPr lang="ka-GE" sz="1600" dirty="0"/>
              <a:t> </a:t>
            </a:r>
            <a:endParaRPr lang="ka-GE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 err="1">
                <a:solidFill>
                  <a:srgbClr val="FF0000"/>
                </a:solidFill>
              </a:rPr>
              <a:t>უვირუსო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მცენარის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გამოზრდისა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და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გამრავლების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სქემა</a:t>
            </a:r>
            <a:endParaRPr lang="ka-GE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 (</a:t>
            </a:r>
            <a:r>
              <a:rPr lang="en-US" sz="1600" dirty="0" err="1">
                <a:solidFill>
                  <a:srgbClr val="FF0000"/>
                </a:solidFill>
              </a:rPr>
              <a:t>კარტოფილის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მაგალითზე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endParaRPr lang="ka-GE" sz="1600" dirty="0">
              <a:solidFill>
                <a:srgbClr val="FF0000"/>
              </a:solidFill>
            </a:endParaRPr>
          </a:p>
          <a:p>
            <a:r>
              <a:rPr lang="en-US" sz="1600" dirty="0"/>
              <a:t>       (1 – </a:t>
            </a:r>
            <a:r>
              <a:rPr lang="en-US" sz="1600" dirty="0" err="1"/>
              <a:t>ექსპლანტატი</a:t>
            </a:r>
            <a:r>
              <a:rPr lang="en-US" sz="1600" dirty="0"/>
              <a:t> (</a:t>
            </a:r>
            <a:r>
              <a:rPr lang="en-US" sz="1600" dirty="0" err="1"/>
              <a:t>მერისტემული</a:t>
            </a:r>
            <a:r>
              <a:rPr lang="en-US" sz="1600" dirty="0"/>
              <a:t> </a:t>
            </a:r>
            <a:r>
              <a:rPr lang="en-US" sz="1600" dirty="0" err="1"/>
              <a:t>ქსოვილი</a:t>
            </a:r>
            <a:r>
              <a:rPr lang="en-US" sz="1600" dirty="0"/>
              <a:t> 0.1-0.2 </a:t>
            </a:r>
            <a:r>
              <a:rPr lang="en-US" sz="1600" dirty="0" err="1"/>
              <a:t>მმ</a:t>
            </a:r>
            <a:r>
              <a:rPr lang="en-US" sz="1600" dirty="0"/>
              <a:t>), 2 – </a:t>
            </a:r>
            <a:r>
              <a:rPr lang="en-US" sz="1600" dirty="0" err="1"/>
              <a:t>აღმონაცენი</a:t>
            </a:r>
            <a:r>
              <a:rPr lang="en-US" sz="1600" dirty="0"/>
              <a:t>,</a:t>
            </a:r>
            <a:endParaRPr lang="ka-GE" sz="1600" dirty="0"/>
          </a:p>
          <a:p>
            <a:r>
              <a:rPr lang="en-US" sz="1600" dirty="0"/>
              <a:t>    </a:t>
            </a:r>
            <a:r>
              <a:rPr lang="ka-GE" sz="1600" smtClean="0"/>
              <a:t>                                 </a:t>
            </a:r>
            <a:r>
              <a:rPr lang="en-US" sz="1600" smtClean="0"/>
              <a:t> </a:t>
            </a:r>
            <a:r>
              <a:rPr lang="en-US" sz="1600" dirty="0"/>
              <a:t>3 – </a:t>
            </a:r>
            <a:r>
              <a:rPr lang="en-US" sz="1600" dirty="0" err="1"/>
              <a:t>მცენარე</a:t>
            </a:r>
            <a:r>
              <a:rPr lang="en-US" sz="1600" dirty="0"/>
              <a:t>, 4 – </a:t>
            </a:r>
            <a:r>
              <a:rPr lang="en-US" sz="1600" dirty="0" err="1"/>
              <a:t>კალამი</a:t>
            </a:r>
            <a:r>
              <a:rPr lang="en-US" sz="1600" dirty="0"/>
              <a:t>)</a:t>
            </a:r>
            <a:endParaRPr lang="ka-GE" sz="1600" dirty="0"/>
          </a:p>
          <a:p>
            <a:r>
              <a:rPr lang="ka-GE" sz="1600" dirty="0"/>
              <a:t> 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066800" y="33528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>
                <a:solidFill>
                  <a:srgbClr val="FF0000"/>
                </a:solidFill>
                <a:latin typeface="AcadNusx" pitchFamily="2" charset="0"/>
              </a:rPr>
              <a:t>1</a:t>
            </a:r>
            <a:endParaRPr lang="ru-RU" sz="100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362200" y="33528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>
                <a:solidFill>
                  <a:srgbClr val="FF0000"/>
                </a:solidFill>
                <a:latin typeface="AcadNusx" pitchFamily="2" charset="0"/>
              </a:rPr>
              <a:t>2</a:t>
            </a:r>
            <a:endParaRPr lang="ru-RU" sz="10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657600" y="299085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>
                <a:solidFill>
                  <a:srgbClr val="FF0000"/>
                </a:solidFill>
                <a:latin typeface="AcadNusx" pitchFamily="2" charset="0"/>
              </a:rPr>
              <a:t>3</a:t>
            </a:r>
            <a:endParaRPr lang="ru-RU" sz="1000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096000" y="2357438"/>
            <a:ext cx="2524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>
                <a:solidFill>
                  <a:srgbClr val="FF0000"/>
                </a:solidFill>
                <a:latin typeface="AcadNusx" pitchFamily="2" charset="0"/>
              </a:rPr>
              <a:t>4</a:t>
            </a:r>
            <a:endParaRPr lang="ru-RU" sz="1000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572375" y="3871913"/>
            <a:ext cx="2524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>
                <a:solidFill>
                  <a:srgbClr val="FF0000"/>
                </a:solidFill>
                <a:latin typeface="AcadNusx" pitchFamily="2" charset="0"/>
              </a:rPr>
              <a:t>4</a:t>
            </a:r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xmlns="" val="26429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342900"/>
            <a:ext cx="7886700" cy="5859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000" b="1" dirty="0" smtClean="0"/>
              <a:t>    </a:t>
            </a:r>
            <a:r>
              <a:rPr lang="ka-GE" sz="2000" b="1" dirty="0"/>
              <a:t>ვირუსისაგან თავისუფალი მცენარეთა  წარმოების ტექნოლოგია  </a:t>
            </a:r>
            <a:r>
              <a:rPr lang="ka-GE" sz="2000" b="1" dirty="0" smtClean="0"/>
              <a:t>მოიცავს  </a:t>
            </a:r>
            <a:r>
              <a:rPr lang="ka-GE" sz="2000" b="1" dirty="0"/>
              <a:t>მცენარეული მასალის დამუშავებას ვირუსის </a:t>
            </a:r>
            <a:r>
              <a:rPr lang="ka-GE" sz="2000" b="1" dirty="0" err="1"/>
              <a:t>ინჰიბიტორებითა</a:t>
            </a:r>
            <a:r>
              <a:rPr lang="ka-GE" sz="2000" b="1" dirty="0"/>
              <a:t> და მცენარეთა ზრდის </a:t>
            </a:r>
            <a:r>
              <a:rPr lang="ka-GE" sz="2000" b="1" dirty="0" smtClean="0"/>
              <a:t>სტიმულატორებით in </a:t>
            </a:r>
            <a:r>
              <a:rPr lang="ka-GE" sz="2000" b="1" dirty="0"/>
              <a:t>vitro კულტურაში. </a:t>
            </a:r>
            <a:r>
              <a:rPr lang="de-DE" sz="2000" b="1" dirty="0" smtClean="0"/>
              <a:t>   </a:t>
            </a:r>
            <a:endParaRPr lang="ka-GE" sz="2000" b="1" dirty="0" smtClean="0"/>
          </a:p>
          <a:p>
            <a:pPr>
              <a:buNone/>
            </a:pPr>
            <a:r>
              <a:rPr lang="ka-GE" sz="2000" b="1" dirty="0" smtClean="0"/>
              <a:t>    შედეგად სტერილური კულტურა საშუალებას იძლევა მივიღოთ:</a:t>
            </a:r>
          </a:p>
          <a:p>
            <a:pPr>
              <a:buNone/>
            </a:pPr>
            <a:r>
              <a:rPr lang="de-DE" sz="2000" b="1" dirty="0" smtClean="0"/>
              <a:t>  1. </a:t>
            </a:r>
            <a:r>
              <a:rPr lang="de-DE" sz="2000" b="1" dirty="0" err="1" smtClean="0"/>
              <a:t>ძალიან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დიდი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რაოდენობის</a:t>
            </a:r>
            <a:r>
              <a:rPr lang="de-DE" sz="2000" b="1" dirty="0" smtClean="0"/>
              <a:t> (</a:t>
            </a:r>
            <a:r>
              <a:rPr lang="de-DE" sz="2000" b="1" dirty="0" err="1" smtClean="0"/>
              <a:t>მილიონამდე</a:t>
            </a:r>
            <a:r>
              <a:rPr lang="de-DE" sz="2000" b="1" dirty="0" smtClean="0"/>
              <a:t>) </a:t>
            </a:r>
            <a:r>
              <a:rPr lang="de-DE" sz="2000" b="1" dirty="0" err="1" smtClean="0"/>
              <a:t>გენეტიკურად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ერთგვაროვანი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სარგავი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მასალის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მიღების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შესაძლებლობა</a:t>
            </a:r>
            <a:r>
              <a:rPr lang="de-DE" sz="2000" b="1" dirty="0" smtClean="0"/>
              <a:t>;</a:t>
            </a:r>
            <a:endParaRPr lang="ka-GE" sz="2000" b="1" dirty="0" smtClean="0"/>
          </a:p>
          <a:p>
            <a:pPr>
              <a:buNone/>
            </a:pPr>
            <a:r>
              <a:rPr lang="de-DE" sz="2000" b="1" dirty="0" smtClean="0"/>
              <a:t>  </a:t>
            </a:r>
            <a:r>
              <a:rPr lang="ka-GE" sz="2000" b="1" dirty="0" smtClean="0"/>
              <a:t>2</a:t>
            </a:r>
            <a:r>
              <a:rPr lang="de-DE" sz="2000" b="1" dirty="0" smtClean="0"/>
              <a:t>. </a:t>
            </a:r>
            <a:r>
              <a:rPr lang="de-DE" sz="2000" b="1" dirty="0" err="1" smtClean="0"/>
              <a:t>ჩვეულებრივი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წესით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ძნელად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გასამრავლებელი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მცენარეების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გამრავლება</a:t>
            </a:r>
            <a:r>
              <a:rPr lang="de-DE" sz="2000" b="1" dirty="0" smtClean="0"/>
              <a:t>;</a:t>
            </a:r>
            <a:r>
              <a:rPr lang="de-DE" sz="2000" dirty="0" smtClean="0"/>
              <a:t> </a:t>
            </a:r>
            <a:endParaRPr lang="en-US" sz="2000" dirty="0" smtClean="0"/>
          </a:p>
          <a:p>
            <a:pPr>
              <a:buNone/>
            </a:pPr>
            <a:r>
              <a:rPr lang="de-DE" sz="2000" b="1" dirty="0" smtClean="0"/>
              <a:t>     4. </a:t>
            </a:r>
            <a:r>
              <a:rPr lang="de-DE" sz="2000" b="1" dirty="0" err="1" smtClean="0"/>
              <a:t>მცენარის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ძვირფასი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კლონის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სწრაფი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გამრავლების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შესაძ</a:t>
            </a:r>
            <a:r>
              <a:rPr lang="ka-GE" sz="2000" b="1" dirty="0" smtClean="0"/>
              <a:t>ლ</a:t>
            </a:r>
            <a:r>
              <a:rPr lang="de-DE" sz="2000" b="1" dirty="0" err="1" smtClean="0"/>
              <a:t>ებლობა</a:t>
            </a:r>
            <a:r>
              <a:rPr lang="de-DE" sz="2000" b="1" dirty="0" smtClean="0"/>
              <a:t>;</a:t>
            </a:r>
            <a:r>
              <a:rPr lang="de-DE" sz="2000" dirty="0" smtClean="0"/>
              <a:t> </a:t>
            </a:r>
            <a:endParaRPr lang="ka-GE" sz="2000" dirty="0" smtClean="0"/>
          </a:p>
          <a:p>
            <a:pPr>
              <a:buNone/>
            </a:pPr>
            <a:r>
              <a:rPr lang="ka-GE" sz="2000" b="1" dirty="0" smtClean="0"/>
              <a:t>     </a:t>
            </a:r>
            <a:r>
              <a:rPr lang="de-DE" sz="2000" b="1" dirty="0" smtClean="0"/>
              <a:t>5. </a:t>
            </a:r>
            <a:r>
              <a:rPr lang="de-DE" sz="2000" b="1" dirty="0" err="1" smtClean="0"/>
              <a:t>ლაბორატორიულ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პირობებში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მთელი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წლის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განმავლობაში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მუშაობის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ჩატარება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და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გარკვეული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ვადისათვის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მცენარეთა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ნერგების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გამოშვების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დაგეგმვა</a:t>
            </a:r>
            <a:r>
              <a:rPr lang="de-DE" sz="2000" b="1" dirty="0" smtClean="0"/>
              <a:t>;</a:t>
            </a:r>
            <a:r>
              <a:rPr lang="de-DE" sz="2000" dirty="0" smtClean="0"/>
              <a:t> </a:t>
            </a:r>
            <a:endParaRPr lang="ka-GE" sz="2000" dirty="0" smtClean="0"/>
          </a:p>
          <a:p>
            <a:pPr>
              <a:buNone/>
            </a:pPr>
            <a:r>
              <a:rPr lang="de-DE" sz="2000" b="1" dirty="0" smtClean="0"/>
              <a:t>6. </a:t>
            </a:r>
            <a:r>
              <a:rPr lang="de-DE" sz="2000" b="1" dirty="0" err="1" smtClean="0"/>
              <a:t>იუვენილური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ფაზიდან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გამოსვლის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გარეშე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მცენარეთა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გამ-რავლების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შესაძლებლობა</a:t>
            </a:r>
            <a:r>
              <a:rPr lang="de-DE" sz="2000" b="1" dirty="0" smtClean="0"/>
              <a:t>;</a:t>
            </a:r>
            <a:r>
              <a:rPr lang="de-DE"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74172"/>
            <a:ext cx="7804150" cy="58293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ka-GE" sz="1800" b="1" dirty="0" smtClean="0"/>
              <a:t>     </a:t>
            </a:r>
            <a:r>
              <a:rPr lang="de-DE" sz="1800" b="1" dirty="0"/>
              <a:t>7. </a:t>
            </a:r>
            <a:r>
              <a:rPr lang="de-DE" sz="1800" b="1" dirty="0" err="1"/>
              <a:t>სადედე</a:t>
            </a:r>
            <a:r>
              <a:rPr lang="de-DE" sz="1800" b="1" dirty="0"/>
              <a:t> </a:t>
            </a:r>
            <a:r>
              <a:rPr lang="de-DE" sz="1800" b="1" dirty="0" err="1"/>
              <a:t>მცენარეების</a:t>
            </a:r>
            <a:r>
              <a:rPr lang="de-DE" sz="1800" b="1" dirty="0"/>
              <a:t> </a:t>
            </a:r>
            <a:r>
              <a:rPr lang="de-DE" sz="1800" b="1" dirty="0" err="1"/>
              <a:t>და</a:t>
            </a:r>
            <a:r>
              <a:rPr lang="de-DE" sz="1800" b="1" dirty="0"/>
              <a:t> </a:t>
            </a:r>
            <a:r>
              <a:rPr lang="de-DE" sz="1800" b="1" dirty="0" err="1"/>
              <a:t>კალმების</a:t>
            </a:r>
            <a:r>
              <a:rPr lang="de-DE" sz="1800" b="1" dirty="0"/>
              <a:t> </a:t>
            </a:r>
            <a:r>
              <a:rPr lang="de-DE" sz="1800" b="1" dirty="0" err="1"/>
              <a:t>გასამრავლებელი</a:t>
            </a:r>
            <a:r>
              <a:rPr lang="de-DE" sz="1800" b="1" dirty="0"/>
              <a:t> </a:t>
            </a:r>
            <a:r>
              <a:rPr lang="ka-GE" sz="1800" b="1" dirty="0" smtClean="0"/>
              <a:t>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ka-GE" sz="1800" b="1" dirty="0"/>
              <a:t> </a:t>
            </a:r>
            <a:r>
              <a:rPr lang="ka-GE" sz="1800" b="1" dirty="0" smtClean="0"/>
              <a:t>      </a:t>
            </a:r>
            <a:r>
              <a:rPr lang="de-DE" sz="1800" b="1" dirty="0" err="1" smtClean="0"/>
              <a:t>ფართობების</a:t>
            </a:r>
            <a:r>
              <a:rPr lang="de-DE" sz="1800" b="1" dirty="0"/>
              <a:t>, </a:t>
            </a:r>
            <a:r>
              <a:rPr lang="ka-GE" sz="1800" b="1" dirty="0"/>
              <a:t>       </a:t>
            </a:r>
            <a:r>
              <a:rPr lang="de-DE" sz="1800" b="1" dirty="0" err="1"/>
              <a:t>მათ</a:t>
            </a:r>
            <a:r>
              <a:rPr lang="de-DE" sz="1800" b="1" dirty="0"/>
              <a:t> </a:t>
            </a:r>
            <a:r>
              <a:rPr lang="de-DE" sz="1800" b="1" dirty="0" err="1"/>
              <a:t>შორის</a:t>
            </a:r>
            <a:r>
              <a:rPr lang="de-DE" sz="1800" b="1" dirty="0"/>
              <a:t> </a:t>
            </a:r>
            <a:r>
              <a:rPr lang="de-DE" sz="1800" b="1" dirty="0" err="1"/>
              <a:t>სასათბურე</a:t>
            </a:r>
            <a:r>
              <a:rPr lang="de-DE" sz="1800" b="1" dirty="0"/>
              <a:t> </a:t>
            </a:r>
            <a:r>
              <a:rPr lang="de-DE" sz="1800" b="1" dirty="0" err="1"/>
              <a:t>ფართობების</a:t>
            </a:r>
            <a:r>
              <a:rPr lang="de-DE" sz="1800" b="1" dirty="0"/>
              <a:t> </a:t>
            </a:r>
            <a:r>
              <a:rPr lang="de-DE" sz="1800" b="1" dirty="0" err="1"/>
              <a:t>ეკონომია</a:t>
            </a:r>
            <a:r>
              <a:rPr lang="de-DE" sz="1800" b="1" dirty="0"/>
              <a:t>;</a:t>
            </a:r>
            <a:r>
              <a:rPr lang="de-DE" sz="1800" dirty="0"/>
              <a:t> </a:t>
            </a:r>
            <a:endParaRPr lang="ka-GE" sz="1800" dirty="0"/>
          </a:p>
          <a:p>
            <a:pPr algn="just">
              <a:lnSpc>
                <a:spcPct val="120000"/>
              </a:lnSpc>
            </a:pPr>
            <a:r>
              <a:rPr lang="de-DE" sz="1800" b="1" dirty="0"/>
              <a:t>     8. </a:t>
            </a:r>
            <a:r>
              <a:rPr lang="de-DE" sz="1800" b="1" dirty="0" err="1"/>
              <a:t>სინჯარული</a:t>
            </a:r>
            <a:r>
              <a:rPr lang="de-DE" sz="1800" b="1" dirty="0"/>
              <a:t> </a:t>
            </a:r>
            <a:r>
              <a:rPr lang="de-DE" sz="1800" b="1" dirty="0" err="1"/>
              <a:t>მცენრეების</a:t>
            </a:r>
            <a:r>
              <a:rPr lang="de-DE" sz="1800" b="1" dirty="0"/>
              <a:t> </a:t>
            </a:r>
            <a:r>
              <a:rPr lang="de-DE" sz="1800" b="1" dirty="0" err="1"/>
              <a:t>ხანგრძლივი</a:t>
            </a:r>
            <a:r>
              <a:rPr lang="de-DE" sz="1800" b="1" dirty="0"/>
              <a:t> </a:t>
            </a:r>
            <a:r>
              <a:rPr lang="de-DE" sz="1800" b="1" dirty="0" err="1"/>
              <a:t>შენახვის</a:t>
            </a:r>
            <a:r>
              <a:rPr lang="de-DE" sz="1800" b="1" dirty="0"/>
              <a:t> </a:t>
            </a:r>
            <a:r>
              <a:rPr lang="de-DE" sz="1800" b="1" dirty="0" err="1"/>
              <a:t>შესაძლებლობა</a:t>
            </a:r>
            <a:r>
              <a:rPr lang="de-DE" sz="1800" b="1" dirty="0"/>
              <a:t> </a:t>
            </a:r>
            <a:r>
              <a:rPr lang="de-DE" sz="1800" b="1" dirty="0" err="1"/>
              <a:t>და</a:t>
            </a:r>
            <a:r>
              <a:rPr lang="de-DE" sz="1800" b="1" dirty="0"/>
              <a:t> </a:t>
            </a:r>
            <a:r>
              <a:rPr lang="de-DE" sz="1800" b="1" dirty="0" err="1"/>
              <a:t>ძვირფასი</a:t>
            </a:r>
            <a:r>
              <a:rPr lang="de-DE" sz="1800" b="1" dirty="0"/>
              <a:t>, </a:t>
            </a:r>
            <a:r>
              <a:rPr lang="de-DE" sz="1800" b="1" dirty="0" err="1"/>
              <a:t>იშვიათი</a:t>
            </a:r>
            <a:r>
              <a:rPr lang="de-DE" sz="1800" b="1" dirty="0"/>
              <a:t> </a:t>
            </a:r>
            <a:r>
              <a:rPr lang="de-DE" sz="1800" b="1" dirty="0" err="1"/>
              <a:t>და</a:t>
            </a:r>
            <a:r>
              <a:rPr lang="de-DE" sz="1800" b="1" dirty="0"/>
              <a:t> </a:t>
            </a:r>
            <a:r>
              <a:rPr lang="de-DE" sz="1800" b="1" dirty="0" err="1"/>
              <a:t>გადაშენების</a:t>
            </a:r>
            <a:r>
              <a:rPr lang="de-DE" sz="1800" b="1" dirty="0"/>
              <a:t> </a:t>
            </a:r>
            <a:r>
              <a:rPr lang="de-DE" sz="1800" b="1" dirty="0" err="1"/>
              <a:t>პირას</a:t>
            </a:r>
            <a:r>
              <a:rPr lang="de-DE" sz="1800" b="1" dirty="0"/>
              <a:t> </a:t>
            </a:r>
            <a:r>
              <a:rPr lang="de-DE" sz="1800" b="1" dirty="0" err="1"/>
              <a:t>მისული</a:t>
            </a:r>
            <a:r>
              <a:rPr lang="de-DE" sz="1800" b="1" dirty="0"/>
              <a:t> </a:t>
            </a:r>
            <a:r>
              <a:rPr lang="de-DE" sz="1800" b="1" dirty="0" err="1"/>
              <a:t>მცენარეების</a:t>
            </a:r>
            <a:r>
              <a:rPr lang="de-DE" sz="1800" b="1" dirty="0"/>
              <a:t> „</a:t>
            </a:r>
            <a:r>
              <a:rPr lang="de-DE" sz="1800" b="1" dirty="0" err="1"/>
              <a:t>ბანკის</a:t>
            </a:r>
            <a:r>
              <a:rPr lang="de-DE" sz="1800" b="1" dirty="0"/>
              <a:t>“ </a:t>
            </a:r>
            <a:r>
              <a:rPr lang="de-DE" sz="1800" b="1" dirty="0" err="1"/>
              <a:t>შექმნა</a:t>
            </a:r>
            <a:r>
              <a:rPr lang="de-DE" sz="1800" b="1" dirty="0"/>
              <a:t>;</a:t>
            </a:r>
            <a:r>
              <a:rPr lang="de-DE" sz="1800" dirty="0"/>
              <a:t> </a:t>
            </a:r>
            <a:endParaRPr lang="ka-GE" sz="1800" dirty="0"/>
          </a:p>
          <a:p>
            <a:pPr algn="just">
              <a:lnSpc>
                <a:spcPct val="120000"/>
              </a:lnSpc>
            </a:pPr>
            <a:r>
              <a:rPr lang="de-DE" sz="1800" b="1" dirty="0"/>
              <a:t>     9. </a:t>
            </a:r>
            <a:r>
              <a:rPr lang="de-DE" sz="1800" b="1" dirty="0" err="1"/>
              <a:t>მცენარეული</a:t>
            </a:r>
            <a:r>
              <a:rPr lang="de-DE" sz="1800" b="1" dirty="0"/>
              <a:t> </a:t>
            </a:r>
            <a:r>
              <a:rPr lang="de-DE" sz="1800" b="1" dirty="0" err="1"/>
              <a:t>მასალის</a:t>
            </a:r>
            <a:r>
              <a:rPr lang="de-DE" sz="1800" b="1" dirty="0"/>
              <a:t> (</a:t>
            </a:r>
            <a:r>
              <a:rPr lang="de-DE" sz="1800" b="1" dirty="0" err="1"/>
              <a:t>სინჯარული</a:t>
            </a:r>
            <a:r>
              <a:rPr lang="de-DE" sz="1800" b="1" dirty="0"/>
              <a:t> </a:t>
            </a:r>
            <a:r>
              <a:rPr lang="de-DE" sz="1800" b="1" dirty="0" err="1"/>
              <a:t>მცენარეების</a:t>
            </a:r>
            <a:r>
              <a:rPr lang="de-DE" sz="1800" b="1" dirty="0"/>
              <a:t> </a:t>
            </a:r>
            <a:r>
              <a:rPr lang="de-DE" sz="1800" b="1" dirty="0" err="1"/>
              <a:t>სახით</a:t>
            </a:r>
            <a:r>
              <a:rPr lang="de-DE" sz="1800" b="1" dirty="0"/>
              <a:t>) </a:t>
            </a:r>
            <a:r>
              <a:rPr lang="de-DE" sz="1800" b="1" dirty="0" err="1"/>
              <a:t>გაცვლა</a:t>
            </a:r>
            <a:r>
              <a:rPr lang="de-DE" sz="1800" b="1" dirty="0"/>
              <a:t> </a:t>
            </a:r>
            <a:r>
              <a:rPr lang="de-DE" sz="1800" b="1" dirty="0" err="1"/>
              <a:t>საერთაშორისო</a:t>
            </a:r>
            <a:r>
              <a:rPr lang="de-DE" sz="1800" b="1" dirty="0"/>
              <a:t> </a:t>
            </a:r>
            <a:r>
              <a:rPr lang="de-DE" sz="1800" b="1" dirty="0" err="1"/>
              <a:t>მასშტაბით</a:t>
            </a:r>
            <a:r>
              <a:rPr lang="de-DE" sz="1800" b="1" dirty="0"/>
              <a:t> </a:t>
            </a:r>
            <a:r>
              <a:rPr lang="de-DE" sz="1800" b="1" dirty="0" err="1"/>
              <a:t>საკარანტინო</a:t>
            </a:r>
            <a:r>
              <a:rPr lang="de-DE" sz="1800" b="1" dirty="0"/>
              <a:t> </a:t>
            </a:r>
            <a:r>
              <a:rPr lang="de-DE" sz="1800" b="1" dirty="0" err="1"/>
              <a:t>მავნებლებისა</a:t>
            </a:r>
            <a:r>
              <a:rPr lang="de-DE" sz="1800" b="1" dirty="0"/>
              <a:t> </a:t>
            </a:r>
            <a:r>
              <a:rPr lang="de-DE" sz="1800" b="1" dirty="0" err="1"/>
              <a:t>და</a:t>
            </a:r>
            <a:r>
              <a:rPr lang="de-DE" sz="1800" b="1" dirty="0"/>
              <a:t> </a:t>
            </a:r>
            <a:r>
              <a:rPr lang="de-DE" sz="1800" b="1" dirty="0" err="1"/>
              <a:t>დაავადებების</a:t>
            </a:r>
            <a:r>
              <a:rPr lang="de-DE" sz="1800" b="1" dirty="0"/>
              <a:t> </a:t>
            </a:r>
            <a:r>
              <a:rPr lang="de-DE" sz="1800" b="1" dirty="0" err="1"/>
              <a:t>შემოტანის</a:t>
            </a:r>
            <a:r>
              <a:rPr lang="de-DE" sz="1800" b="1" dirty="0"/>
              <a:t> </a:t>
            </a:r>
            <a:r>
              <a:rPr lang="de-DE" sz="1800" b="1" dirty="0" err="1"/>
              <a:t>რისკის</a:t>
            </a:r>
            <a:r>
              <a:rPr lang="de-DE" sz="1800" b="1" dirty="0"/>
              <a:t> </a:t>
            </a:r>
            <a:r>
              <a:rPr lang="de-DE" sz="1800" b="1" dirty="0" err="1"/>
              <a:t>გარეშე</a:t>
            </a:r>
            <a:r>
              <a:rPr lang="de-DE" sz="1800" b="1" dirty="0"/>
              <a:t>; </a:t>
            </a:r>
            <a:endParaRPr lang="ka-GE" sz="1800" dirty="0"/>
          </a:p>
          <a:p>
            <a:pPr algn="just">
              <a:lnSpc>
                <a:spcPct val="120000"/>
              </a:lnSpc>
            </a:pPr>
            <a:r>
              <a:rPr lang="de-DE" sz="1800" b="1" dirty="0"/>
              <a:t>    10. </a:t>
            </a:r>
            <a:r>
              <a:rPr lang="de-DE" sz="1800" b="1" dirty="0" err="1"/>
              <a:t>მცენარეთა</a:t>
            </a:r>
            <a:r>
              <a:rPr lang="de-DE" sz="1800" b="1" dirty="0"/>
              <a:t> </a:t>
            </a:r>
            <a:r>
              <a:rPr lang="de-DE" sz="1800" b="1" dirty="0" err="1"/>
              <a:t>ტრანსპორტირების</a:t>
            </a:r>
            <a:r>
              <a:rPr lang="de-DE" sz="1800" b="1" dirty="0"/>
              <a:t> </a:t>
            </a:r>
            <a:r>
              <a:rPr lang="de-DE" sz="1800" b="1" dirty="0" err="1"/>
              <a:t>მოხერხებულობა</a:t>
            </a:r>
            <a:r>
              <a:rPr lang="de-DE" sz="1800" b="1" dirty="0"/>
              <a:t>.</a:t>
            </a:r>
            <a:endParaRPr lang="ka-GE" sz="1800" dirty="0"/>
          </a:p>
          <a:p>
            <a:pPr algn="just">
              <a:lnSpc>
                <a:spcPct val="120000"/>
              </a:lnSpc>
            </a:pPr>
            <a:r>
              <a:rPr lang="de-DE" sz="1800" dirty="0"/>
              <a:t>   </a:t>
            </a:r>
            <a:r>
              <a:rPr lang="de-DE" sz="1800" b="1" dirty="0" err="1"/>
              <a:t>კლონური</a:t>
            </a:r>
            <a:r>
              <a:rPr lang="de-DE" sz="1800" b="1" dirty="0"/>
              <a:t> </a:t>
            </a:r>
            <a:r>
              <a:rPr lang="de-DE" sz="1800" b="1" dirty="0" err="1"/>
              <a:t>მიკროგამრავლების</a:t>
            </a:r>
            <a:r>
              <a:rPr lang="de-DE" sz="1800" dirty="0"/>
              <a:t> </a:t>
            </a:r>
            <a:r>
              <a:rPr lang="de-DE" sz="1800" b="1" dirty="0" err="1"/>
              <a:t>აუცილებელ</a:t>
            </a:r>
            <a:r>
              <a:rPr lang="de-DE" sz="1800" b="1" dirty="0"/>
              <a:t> </a:t>
            </a:r>
            <a:r>
              <a:rPr lang="de-DE" sz="1800" b="1" dirty="0" err="1"/>
              <a:t>პირობას</a:t>
            </a:r>
            <a:r>
              <a:rPr lang="de-DE" sz="1800" b="1" dirty="0"/>
              <a:t> </a:t>
            </a:r>
            <a:r>
              <a:rPr lang="de-DE" sz="1800" b="1" dirty="0" err="1"/>
              <a:t>წარმოადგენს</a:t>
            </a:r>
            <a:r>
              <a:rPr lang="de-DE" sz="1800" b="1" dirty="0"/>
              <a:t>, </a:t>
            </a:r>
            <a:r>
              <a:rPr lang="de-DE" sz="1800" b="1" dirty="0" err="1"/>
              <a:t>მეთოდის</a:t>
            </a:r>
            <a:r>
              <a:rPr lang="de-DE" sz="1800" b="1" dirty="0"/>
              <a:t> </a:t>
            </a:r>
            <a:r>
              <a:rPr lang="de-DE" sz="1800" b="1" dirty="0" err="1"/>
              <a:t>ყველა</a:t>
            </a:r>
            <a:r>
              <a:rPr lang="de-DE" sz="1800" b="1" dirty="0"/>
              <a:t> </a:t>
            </a:r>
            <a:r>
              <a:rPr lang="de-DE" sz="1800" b="1" dirty="0" err="1"/>
              <a:t>ეტაპზე</a:t>
            </a:r>
            <a:r>
              <a:rPr lang="de-DE" sz="1800" b="1" dirty="0"/>
              <a:t> – </a:t>
            </a:r>
            <a:r>
              <a:rPr lang="de-DE" sz="1800" b="1" dirty="0" err="1"/>
              <a:t>ექსპლანტატიდან</a:t>
            </a:r>
            <a:r>
              <a:rPr lang="de-DE" sz="1800" b="1" dirty="0"/>
              <a:t> </a:t>
            </a:r>
            <a:r>
              <a:rPr lang="de-DE" sz="1800" b="1" dirty="0" err="1"/>
              <a:t>მინდორში</a:t>
            </a:r>
            <a:r>
              <a:rPr lang="de-DE" sz="1800" b="1" dirty="0"/>
              <a:t> </a:t>
            </a:r>
            <a:r>
              <a:rPr lang="de-DE" sz="1800" b="1" dirty="0" err="1"/>
              <a:t>მცენარემდე</a:t>
            </a:r>
            <a:r>
              <a:rPr lang="de-DE" sz="1800" b="1" dirty="0"/>
              <a:t>, </a:t>
            </a:r>
            <a:r>
              <a:rPr lang="de-DE" sz="1800" b="1" dirty="0" err="1"/>
              <a:t>გენეტიკური</a:t>
            </a:r>
            <a:r>
              <a:rPr lang="de-DE" sz="1800" b="1" dirty="0"/>
              <a:t> </a:t>
            </a:r>
            <a:r>
              <a:rPr lang="de-DE" sz="1800" b="1" dirty="0" err="1"/>
              <a:t>სტაბილურობის</a:t>
            </a:r>
            <a:r>
              <a:rPr lang="de-DE" sz="1800" b="1" dirty="0"/>
              <a:t> </a:t>
            </a:r>
            <a:r>
              <a:rPr lang="de-DE" sz="1800" b="1" dirty="0" err="1"/>
              <a:t>უნარის</a:t>
            </a:r>
            <a:r>
              <a:rPr lang="de-DE" sz="1800" b="1" dirty="0"/>
              <a:t> </a:t>
            </a:r>
            <a:r>
              <a:rPr lang="de-DE" sz="1800" b="1" dirty="0" err="1"/>
              <a:t>მქონე</a:t>
            </a:r>
            <a:r>
              <a:rPr lang="de-DE" sz="1800" b="1" dirty="0"/>
              <a:t> </a:t>
            </a:r>
            <a:r>
              <a:rPr lang="de-DE" sz="1800" b="1" dirty="0" err="1"/>
              <a:t>ობიექტების</a:t>
            </a:r>
            <a:r>
              <a:rPr lang="de-DE" sz="1800" b="1" dirty="0"/>
              <a:t> </a:t>
            </a:r>
            <a:r>
              <a:rPr lang="de-DE" sz="1800" b="1" dirty="0" err="1"/>
              <a:t>გამოყენება</a:t>
            </a:r>
            <a:r>
              <a:rPr lang="de-DE" sz="1800" b="1" dirty="0"/>
              <a:t>. </a:t>
            </a:r>
            <a:endParaRPr lang="ka-GE" sz="1800" dirty="0"/>
          </a:p>
          <a:p>
            <a:pPr algn="just">
              <a:lnSpc>
                <a:spcPct val="120000"/>
              </a:lnSpc>
              <a:buNone/>
            </a:pPr>
            <a:r>
              <a:rPr lang="ka-GE" sz="1800" dirty="0" smtClean="0"/>
              <a:t>    </a:t>
            </a:r>
            <a:r>
              <a:rPr lang="de-DE" sz="1800" dirty="0" smtClean="0"/>
              <a:t>   </a:t>
            </a:r>
            <a:r>
              <a:rPr lang="de-DE" sz="1800" dirty="0"/>
              <a:t> </a:t>
            </a:r>
            <a:r>
              <a:rPr lang="de-DE" sz="1800" b="1" dirty="0" err="1"/>
              <a:t>ამ</a:t>
            </a:r>
            <a:r>
              <a:rPr lang="de-DE" sz="1800" b="1" dirty="0"/>
              <a:t> </a:t>
            </a:r>
            <a:r>
              <a:rPr lang="de-DE" sz="1800" b="1" dirty="0" err="1"/>
              <a:t>პირობას</a:t>
            </a:r>
            <a:r>
              <a:rPr lang="de-DE" sz="1800" b="1" dirty="0"/>
              <a:t> </a:t>
            </a:r>
            <a:r>
              <a:rPr lang="de-DE" sz="1800" b="1" dirty="0" err="1"/>
              <a:t>ყველაზე</a:t>
            </a:r>
            <a:r>
              <a:rPr lang="de-DE" sz="1800" b="1" dirty="0"/>
              <a:t> </a:t>
            </a:r>
            <a:r>
              <a:rPr lang="de-DE" sz="1800" b="1" dirty="0" err="1"/>
              <a:t>მეტად</a:t>
            </a:r>
            <a:r>
              <a:rPr lang="de-DE" sz="1800" b="1" dirty="0"/>
              <a:t> </a:t>
            </a:r>
            <a:r>
              <a:rPr lang="de-DE" sz="1800" b="1" dirty="0" err="1"/>
              <a:t>აკმაყოფილებს</a:t>
            </a:r>
            <a:r>
              <a:rPr lang="de-DE" sz="1800" b="1" dirty="0"/>
              <a:t> </a:t>
            </a:r>
            <a:r>
              <a:rPr lang="de-DE" sz="1800" b="1" dirty="0" err="1"/>
              <a:t>აპიკალური</a:t>
            </a:r>
            <a:r>
              <a:rPr lang="de-DE" sz="1800" b="1" dirty="0"/>
              <a:t> </a:t>
            </a:r>
            <a:r>
              <a:rPr lang="de-DE" sz="1800" b="1" dirty="0" err="1"/>
              <a:t>მერისტემა</a:t>
            </a:r>
            <a:r>
              <a:rPr lang="de-DE" sz="1800" b="1" dirty="0"/>
              <a:t> </a:t>
            </a:r>
            <a:r>
              <a:rPr lang="de-DE" sz="1800" b="1" dirty="0" err="1"/>
              <a:t>და</a:t>
            </a:r>
            <a:r>
              <a:rPr lang="de-DE" sz="1800" b="1" dirty="0"/>
              <a:t> </a:t>
            </a:r>
            <a:r>
              <a:rPr lang="de-DE" sz="1800" b="1" dirty="0" err="1"/>
              <a:t>ღეროს</a:t>
            </a:r>
            <a:r>
              <a:rPr lang="de-DE" sz="1800" b="1" dirty="0"/>
              <a:t> </a:t>
            </a:r>
            <a:r>
              <a:rPr lang="de-DE" sz="1800" b="1" dirty="0" err="1"/>
              <a:t>იღლიური</a:t>
            </a:r>
            <a:r>
              <a:rPr lang="de-DE" sz="1800" b="1" dirty="0"/>
              <a:t> </a:t>
            </a:r>
            <a:r>
              <a:rPr lang="de-DE" sz="1800" b="1" dirty="0" err="1"/>
              <a:t>კვირტები</a:t>
            </a:r>
            <a:r>
              <a:rPr lang="de-DE" sz="1800" b="1" dirty="0"/>
              <a:t>. </a:t>
            </a:r>
            <a:r>
              <a:rPr lang="de-DE" sz="1800" b="1" dirty="0" err="1"/>
              <a:t>ისინი</a:t>
            </a:r>
            <a:r>
              <a:rPr lang="de-DE" sz="1800" b="1" dirty="0"/>
              <a:t> </a:t>
            </a:r>
            <a:r>
              <a:rPr lang="de-DE" sz="1800" b="1" dirty="0" err="1"/>
              <a:t>მუდამ</a:t>
            </a:r>
            <a:r>
              <a:rPr lang="de-DE" sz="1800" b="1" dirty="0"/>
              <a:t> </a:t>
            </a:r>
            <a:r>
              <a:rPr lang="de-DE" sz="1800" b="1" dirty="0" err="1"/>
              <a:t>იმყოფებიან</a:t>
            </a:r>
            <a:r>
              <a:rPr lang="de-DE" sz="1800" b="1" dirty="0"/>
              <a:t> </a:t>
            </a:r>
            <a:r>
              <a:rPr lang="de-DE" sz="1800" b="1" dirty="0" err="1"/>
              <a:t>ემბრიონალურად</a:t>
            </a:r>
            <a:r>
              <a:rPr lang="de-DE" sz="1800" b="1" dirty="0"/>
              <a:t> </a:t>
            </a:r>
            <a:r>
              <a:rPr lang="de-DE" sz="1800" b="1" dirty="0" err="1"/>
              <a:t>აქტიურ</a:t>
            </a:r>
            <a:r>
              <a:rPr lang="de-DE" sz="1800" b="1" dirty="0"/>
              <a:t> </a:t>
            </a:r>
            <a:r>
              <a:rPr lang="de-DE" sz="1800" b="1" dirty="0" err="1"/>
              <a:t>მდგომარეობაში</a:t>
            </a:r>
            <a:r>
              <a:rPr lang="de-DE" sz="1800" b="1" dirty="0"/>
              <a:t>. </a:t>
            </a:r>
            <a:r>
              <a:rPr lang="de-DE" sz="1800" b="1" dirty="0" err="1"/>
              <a:t>მათ</a:t>
            </a:r>
            <a:r>
              <a:rPr lang="de-DE" sz="1800" b="1" dirty="0"/>
              <a:t> </a:t>
            </a:r>
            <a:r>
              <a:rPr lang="de-DE" sz="1800" b="1" dirty="0" err="1"/>
              <a:t>ახასიათებთ</a:t>
            </a:r>
            <a:r>
              <a:rPr lang="de-DE" sz="1800" b="1" dirty="0"/>
              <a:t> </a:t>
            </a:r>
            <a:r>
              <a:rPr lang="de-DE" sz="1800" b="1" dirty="0" err="1"/>
              <a:t>გენეტიკური</a:t>
            </a:r>
            <a:r>
              <a:rPr lang="de-DE" sz="1800" b="1" dirty="0"/>
              <a:t> </a:t>
            </a:r>
            <a:r>
              <a:rPr lang="de-DE" sz="1800" b="1" dirty="0" err="1"/>
              <a:t>ცვალებადობისადმი</a:t>
            </a:r>
            <a:r>
              <a:rPr lang="de-DE" sz="1800" b="1" dirty="0"/>
              <a:t> </a:t>
            </a:r>
            <a:r>
              <a:rPr lang="de-DE" sz="1800" b="1" dirty="0" err="1"/>
              <a:t>მაღალი</a:t>
            </a:r>
            <a:r>
              <a:rPr lang="de-DE" sz="1800" b="1" dirty="0"/>
              <a:t> </a:t>
            </a:r>
            <a:r>
              <a:rPr lang="de-DE" sz="1800" b="1" dirty="0" err="1"/>
              <a:t>მდგრადობა</a:t>
            </a:r>
            <a:r>
              <a:rPr lang="de-DE" sz="1800" b="1" dirty="0"/>
              <a:t>, </a:t>
            </a:r>
            <a:r>
              <a:rPr lang="de-DE" sz="1800" b="1" dirty="0" err="1"/>
              <a:t>რაც</a:t>
            </a:r>
            <a:r>
              <a:rPr lang="de-DE" sz="1800" b="1" dirty="0"/>
              <a:t> </a:t>
            </a:r>
            <a:r>
              <a:rPr lang="de-DE" sz="1800" b="1" dirty="0" err="1"/>
              <a:t>ალბათ</a:t>
            </a:r>
            <a:r>
              <a:rPr lang="de-DE" sz="1800" b="1" dirty="0"/>
              <a:t> </a:t>
            </a:r>
            <a:r>
              <a:rPr lang="de-DE" sz="1800" b="1" dirty="0" err="1"/>
              <a:t>დნმ</a:t>
            </a:r>
            <a:r>
              <a:rPr lang="de-DE" sz="1800" b="1" dirty="0"/>
              <a:t>-ს </a:t>
            </a:r>
            <a:r>
              <a:rPr lang="de-DE" sz="1800" b="1" dirty="0" err="1"/>
              <a:t>რეპარაციული</a:t>
            </a:r>
            <a:r>
              <a:rPr lang="de-DE" sz="1800" b="1" dirty="0"/>
              <a:t> </a:t>
            </a:r>
            <a:r>
              <a:rPr lang="de-DE" sz="1800" b="1" dirty="0" err="1"/>
              <a:t>სისტემის</a:t>
            </a:r>
            <a:r>
              <a:rPr lang="de-DE" sz="1800" b="1" dirty="0"/>
              <a:t> </a:t>
            </a:r>
            <a:r>
              <a:rPr lang="de-DE" sz="1800" b="1" dirty="0" err="1"/>
              <a:t>მაღალი</a:t>
            </a:r>
            <a:r>
              <a:rPr lang="de-DE" sz="1800" b="1" dirty="0"/>
              <a:t> </a:t>
            </a:r>
            <a:r>
              <a:rPr lang="de-DE" sz="1800" b="1" dirty="0" err="1"/>
              <a:t>აქტივობისა</a:t>
            </a:r>
            <a:r>
              <a:rPr lang="de-DE" sz="1800" b="1" dirty="0"/>
              <a:t> </a:t>
            </a:r>
            <a:r>
              <a:rPr lang="de-DE" sz="1800" b="1" dirty="0" err="1"/>
              <a:t>და</a:t>
            </a:r>
            <a:r>
              <a:rPr lang="de-DE" sz="1800" b="1" dirty="0"/>
              <a:t> </a:t>
            </a:r>
            <a:r>
              <a:rPr lang="de-DE" sz="1800" b="1" dirty="0" err="1"/>
              <a:t>შეცვლილი</a:t>
            </a:r>
            <a:r>
              <a:rPr lang="de-DE" sz="1800" b="1" dirty="0"/>
              <a:t> </a:t>
            </a:r>
            <a:r>
              <a:rPr lang="de-DE" sz="1800" b="1" dirty="0" err="1"/>
              <a:t>უჯრედების</a:t>
            </a:r>
            <a:r>
              <a:rPr lang="de-DE" sz="1800" b="1" dirty="0"/>
              <a:t> </a:t>
            </a:r>
            <a:r>
              <a:rPr lang="de-DE" sz="1800" b="1" dirty="0" err="1"/>
              <a:t>ნეგატიური</a:t>
            </a:r>
            <a:r>
              <a:rPr lang="de-DE" sz="1800" b="1" dirty="0"/>
              <a:t> </a:t>
            </a:r>
            <a:r>
              <a:rPr lang="de-DE" sz="1800" b="1" dirty="0" err="1"/>
              <a:t>სელექციის</a:t>
            </a:r>
            <a:r>
              <a:rPr lang="de-DE" sz="1800" b="1" dirty="0"/>
              <a:t> </a:t>
            </a:r>
            <a:r>
              <a:rPr lang="de-DE" sz="1800" b="1" dirty="0" err="1"/>
              <a:t>შედეგია</a:t>
            </a:r>
            <a:r>
              <a:rPr lang="de-DE" sz="1800" b="1" dirty="0"/>
              <a:t>.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 smtClean="0"/>
              <a:t>         </a:t>
            </a:r>
            <a:endParaRPr lang="ka-GE" dirty="0"/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910" y="14166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95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                         </a:t>
            </a:r>
            <a:endParaRPr lang="ka-GE" dirty="0"/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229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228600" y="762000"/>
            <a:ext cx="8540750" cy="4422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ka-GE" dirty="0" smtClean="0"/>
              <a:t>                          </a:t>
            </a:r>
            <a:endParaRPr lang="ka-GE" dirty="0"/>
          </a:p>
        </p:txBody>
      </p:sp>
      <p:sp>
        <p:nvSpPr>
          <p:cNvPr id="4" name="სათაურ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a-GE" dirty="0" smtClean="0"/>
              <a:t>      </a:t>
            </a:r>
            <a:endParaRPr lang="ka-GE" dirty="0"/>
          </a:p>
        </p:txBody>
      </p:sp>
      <p:pic>
        <p:nvPicPr>
          <p:cNvPr id="2" name="სურათი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9188" y="3274785"/>
            <a:ext cx="4514812" cy="3281959"/>
          </a:xfrm>
          <a:prstGeom prst="rect">
            <a:avLst/>
          </a:prstGeom>
        </p:spPr>
      </p:pic>
      <p:pic>
        <p:nvPicPr>
          <p:cNvPr id="6" name="სურათი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643" y="502350"/>
            <a:ext cx="2932340" cy="2471037"/>
          </a:xfrm>
          <a:prstGeom prst="rect">
            <a:avLst/>
          </a:prstGeom>
        </p:spPr>
      </p:pic>
      <p:pic>
        <p:nvPicPr>
          <p:cNvPr id="7" name="სურათი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8975" y="306387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Копия Изображение 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391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685800" y="5940495"/>
            <a:ext cx="7413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sz="2000" b="1" dirty="0">
                <a:solidFill>
                  <a:srgbClr val="FF0000"/>
                </a:solidFill>
                <a:latin typeface="AcadNusx" pitchFamily="2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AcadNusx" pitchFamily="2" charset="0"/>
                <a:cs typeface="Times New Roman" panose="02020603050405020304" pitchFamily="18" charset="0"/>
              </a:rPr>
              <a:t>       </a:t>
            </a:r>
            <a:r>
              <a:rPr lang="it-IT" sz="2000" b="1" dirty="0">
                <a:solidFill>
                  <a:srgbClr val="FF0000"/>
                </a:solidFill>
                <a:latin typeface="AcadNusx" pitchFamily="2" charset="0"/>
                <a:cs typeface="Times New Roman" panose="02020603050405020304" pitchFamily="18" charset="0"/>
              </a:rPr>
              <a:t>meristemuli ubnebidan masiuri kvirtwarmoqmna</a:t>
            </a:r>
            <a:endParaRPr lang="ru-RU" sz="20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                         (B</a:t>
            </a:r>
            <a:r>
              <a:rPr lang="it-IT" sz="2000" b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r>
              <a:rPr lang="it-IT" sz="2000" b="1" dirty="0">
                <a:solidFill>
                  <a:srgbClr val="FF0000"/>
                </a:solidFill>
                <a:latin typeface="AcadNusx" pitchFamily="2" charset="0"/>
                <a:cs typeface="Times New Roman" panose="02020603050405020304" pitchFamily="18" charset="0"/>
              </a:rPr>
              <a:t>+bap </a:t>
            </a:r>
            <a:r>
              <a:rPr lang="it-IT" sz="2000" b="1" dirty="0" smtClean="0">
                <a:solidFill>
                  <a:srgbClr val="FF0000"/>
                </a:solidFill>
                <a:latin typeface="AcadNusx" pitchFamily="2" charset="0"/>
                <a:cs typeface="Times New Roman" panose="02020603050405020304" pitchFamily="18" charset="0"/>
              </a:rPr>
              <a:t>10 mkm</a:t>
            </a:r>
            <a:r>
              <a:rPr lang="it-IT" sz="2000" b="1" dirty="0">
                <a:solidFill>
                  <a:srgbClr val="FF0000"/>
                </a:solidFill>
                <a:latin typeface="AcadNusx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სურათი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4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Копия (2) Изображение 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5815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51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2100"/>
            <a:ext cx="7886700" cy="5884863"/>
          </a:xfrm>
        </p:spPr>
        <p:txBody>
          <a:bodyPr>
            <a:normAutofit/>
          </a:bodyPr>
          <a:lstStyle/>
          <a:p>
            <a:endParaRPr lang="ka-GE" dirty="0" smtClean="0"/>
          </a:p>
          <a:p>
            <a:endParaRPr lang="ka-GE" sz="2400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100102"/>
            <a:ext cx="2371762" cy="200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592" tIns="1383864" rIns="137116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მართკუთხედი 3"/>
          <p:cNvSpPr/>
          <p:nvPr/>
        </p:nvSpPr>
        <p:spPr>
          <a:xfrm>
            <a:off x="1773260" y="365126"/>
            <a:ext cx="674209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dirty="0" smtClean="0"/>
              <a:t>                 მცენარეთა გაჯანსაღება და დაცვა </a:t>
            </a:r>
            <a:r>
              <a:rPr lang="ka-GE" sz="2000" dirty="0"/>
              <a:t>ერთ-ერთი აქტუალური პრობლემაა,  როგორც სოფლის მეურნეობისათვის, ისევე ზოგადად ბიოლოგიური დისციპლინებისათვის , ეკოლოგიისა და ყველა იმ სფეროსათვის, სადაც კი მცენარესთან გვაქვს საქმე. </a:t>
            </a:r>
          </a:p>
          <a:p>
            <a:r>
              <a:rPr lang="ka-GE" sz="2000" dirty="0" smtClean="0"/>
              <a:t>                ბევრი </a:t>
            </a:r>
            <a:r>
              <a:rPr lang="ka-GE" sz="2000" dirty="0"/>
              <a:t>სასარგებლო,  </a:t>
            </a:r>
            <a:r>
              <a:rPr lang="ka-GE" sz="2000" dirty="0" err="1" smtClean="0"/>
              <a:t>სამკურნალ</a:t>
            </a:r>
            <a:r>
              <a:rPr lang="ka-GE" sz="2000" dirty="0" smtClean="0"/>
              <a:t>-წამლო, </a:t>
            </a:r>
            <a:r>
              <a:rPr lang="ka-GE" sz="2000" dirty="0"/>
              <a:t>დეკორატიული და სასოფლო-სამეურნეო მნიშვნელობის მცენარეები ბუნებაში დასნებოვნებულია სხვადასხვა ვირუსული ბაქტერიული თუ </a:t>
            </a:r>
            <a:r>
              <a:rPr lang="ka-GE" sz="2000" dirty="0" err="1"/>
              <a:t>სოკოვანი</a:t>
            </a:r>
            <a:r>
              <a:rPr lang="ka-GE" sz="2000" dirty="0"/>
              <a:t> დაავადებით, რასაც უდავოდ მივყავართ მოსავლიანობის შემცირებასთან ან </a:t>
            </a:r>
            <a:r>
              <a:rPr lang="ka-GE" sz="2000" dirty="0" err="1"/>
              <a:t>მოსავალის</a:t>
            </a:r>
            <a:r>
              <a:rPr lang="ka-GE" sz="2000" dirty="0"/>
              <a:t> და პროდუქციის ხარისხის დაქვეითებისაკენ. მცენარეთა </a:t>
            </a:r>
            <a:r>
              <a:rPr lang="ka-GE" sz="2000" dirty="0" err="1"/>
              <a:t>მიკროკლონური</a:t>
            </a:r>
            <a:r>
              <a:rPr lang="ka-GE" sz="2000" dirty="0"/>
              <a:t> გამრავლება, რომელიც ხორციელდება სტერილური </a:t>
            </a:r>
            <a:r>
              <a:rPr lang="ka-GE" sz="2000" dirty="0" err="1"/>
              <a:t>ექსპლანტების</a:t>
            </a:r>
            <a:r>
              <a:rPr lang="ka-GE" sz="2000" dirty="0"/>
              <a:t> გამოყენებით კულტურაში იწვევს მცენარეთა გაჯანსაღებას ბაქტერიული და </a:t>
            </a:r>
            <a:r>
              <a:rPr lang="ka-GE" sz="2000" dirty="0" err="1"/>
              <a:t>სოკოვანი</a:t>
            </a:r>
            <a:r>
              <a:rPr lang="ka-GE" sz="2000" dirty="0"/>
              <a:t> დაავადებებისაგან, თუმცაღა უნდა </a:t>
            </a:r>
            <a:r>
              <a:rPr lang="ka-GE" sz="2000" dirty="0" err="1"/>
              <a:t>ავღნიშნოთ</a:t>
            </a:r>
            <a:r>
              <a:rPr lang="ka-GE" sz="2000" dirty="0"/>
              <a:t>, რომ  ვირუსული ინფექციებიდან მცენარეთა გათავისუფლება არ ხორციელდება  და პრაქტიკულად  შეუძლებელია ზედაპირული სტერილიზაციის მეთოდებით.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7551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ka-GE" sz="4800" b="1" i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    </a:t>
            </a:r>
            <a:endParaRPr lang="ru-RU" sz="4800" b="1" i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სურათი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545" y="299434"/>
            <a:ext cx="3546155" cy="3129566"/>
          </a:xfrm>
          <a:prstGeom prst="rect">
            <a:avLst/>
          </a:prstGeom>
        </p:spPr>
      </p:pic>
      <p:pic>
        <p:nvPicPr>
          <p:cNvPr id="5" name="სურათი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4345" y="3980253"/>
            <a:ext cx="2402709" cy="2682094"/>
          </a:xfrm>
          <a:prstGeom prst="rect">
            <a:avLst/>
          </a:prstGeom>
        </p:spPr>
      </p:pic>
      <p:sp>
        <p:nvSpPr>
          <p:cNvPr id="7" name="მართკუთხედი 6"/>
          <p:cNvSpPr/>
          <p:nvPr/>
        </p:nvSpPr>
        <p:spPr>
          <a:xfrm>
            <a:off x="-305293" y="2967335"/>
            <a:ext cx="9754593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გმადლობთ ყურადღებისთვის</a:t>
            </a:r>
            <a:endParaRPr lang="ka-G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                     </a:t>
            </a:r>
            <a:endParaRPr lang="ka-GE" dirty="0"/>
          </a:p>
        </p:txBody>
      </p:sp>
      <p:sp>
        <p:nvSpPr>
          <p:cNvPr id="4" name="მართკუთხედი 3"/>
          <p:cNvSpPr/>
          <p:nvPr/>
        </p:nvSpPr>
        <p:spPr>
          <a:xfrm>
            <a:off x="1210615" y="206438"/>
            <a:ext cx="77144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dirty="0"/>
              <a:t>მცენარეების ვირუსებისგან </a:t>
            </a:r>
            <a:r>
              <a:rPr lang="ka-GE" sz="2000" dirty="0" smtClean="0"/>
              <a:t>გათავისუფლების  </a:t>
            </a:r>
            <a:r>
              <a:rPr lang="ka-GE" sz="2000" dirty="0"/>
              <a:t>ტრადიციული </a:t>
            </a:r>
            <a:r>
              <a:rPr lang="ka-GE" sz="2000" dirty="0" smtClean="0"/>
              <a:t>მეთოდებისგან ფუნდამენტურად განსხვავდება </a:t>
            </a:r>
            <a:r>
              <a:rPr lang="ka-GE" sz="2000" dirty="0" err="1" smtClean="0"/>
              <a:t>აპიკალური</a:t>
            </a:r>
            <a:r>
              <a:rPr lang="ka-GE" sz="2000" dirty="0" smtClean="0"/>
              <a:t> </a:t>
            </a:r>
            <a:r>
              <a:rPr lang="ka-GE" sz="2000" dirty="0" err="1"/>
              <a:t>მერისტემის</a:t>
            </a:r>
            <a:r>
              <a:rPr lang="ka-GE" sz="2000" dirty="0"/>
              <a:t> კულტურის </a:t>
            </a:r>
            <a:r>
              <a:rPr lang="ka-GE" sz="2000" dirty="0" smtClean="0"/>
              <a:t>მეთოდი, </a:t>
            </a:r>
            <a:r>
              <a:rPr lang="ka-GE" sz="2000" dirty="0"/>
              <a:t>რადგან ჯანსაღი მცენარე-</a:t>
            </a:r>
            <a:r>
              <a:rPr lang="ka-GE" sz="2000" dirty="0" err="1"/>
              <a:t>რეგენერანტების</a:t>
            </a:r>
            <a:r>
              <a:rPr lang="ka-GE" sz="2000" dirty="0"/>
              <a:t> კულტივირებისას  სტერილურ პირობებში ხელახალი ინფექციის რისკი და საშიშროება გამორიცხულია.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ka-GE" sz="2000" dirty="0"/>
              <a:t>ჯანსაღი მცენარეების მიღების მიზნით პირველად </a:t>
            </a:r>
            <a:r>
              <a:rPr lang="ka-GE" sz="2000" dirty="0" err="1"/>
              <a:t>აპექსის</a:t>
            </a:r>
            <a:r>
              <a:rPr lang="ka-GE" sz="2000" dirty="0"/>
              <a:t> ქსოვილი გამოიყენა პ. </a:t>
            </a:r>
            <a:r>
              <a:rPr lang="ka-GE" sz="2000" dirty="0" err="1"/>
              <a:t>ლიმასმა</a:t>
            </a:r>
            <a:r>
              <a:rPr lang="ka-GE" sz="2000" dirty="0"/>
              <a:t> და პ. </a:t>
            </a:r>
            <a:r>
              <a:rPr lang="ka-GE" sz="2000" dirty="0" err="1"/>
              <a:t>კორნეიმ</a:t>
            </a:r>
            <a:r>
              <a:rPr lang="ka-GE" sz="2000" dirty="0"/>
              <a:t> თავის ექსპერიმენტებში. მათ 1949 წელს აღმოაჩინეს, რომ თამბაქოს მოზაიკის ვირუსის კონცენტრაცია თამბაქოს იმ ფოთლის ფირფიტებზე მცირდებოდა, რომლებიც  </a:t>
            </a:r>
            <a:r>
              <a:rPr lang="ka-GE" sz="2000" dirty="0" err="1"/>
              <a:t>აპიკალურ</a:t>
            </a:r>
            <a:r>
              <a:rPr lang="ka-GE" sz="2000" dirty="0"/>
              <a:t> </a:t>
            </a:r>
            <a:r>
              <a:rPr lang="ka-GE" sz="2000" dirty="0" err="1"/>
              <a:t>მერისტემასთან</a:t>
            </a:r>
            <a:r>
              <a:rPr lang="ka-GE" sz="2000" dirty="0"/>
              <a:t> იყო ახლოს. ჯერჯერობით არ არსებობს ერთიანი აზრი ვირუსების სუსტი რეპროდუქციის  მიზეზების შესახებ </a:t>
            </a:r>
            <a:r>
              <a:rPr lang="ka-GE" sz="2000" dirty="0" err="1"/>
              <a:t>მერისტემულ</a:t>
            </a:r>
            <a:r>
              <a:rPr lang="ka-GE" sz="2000" dirty="0"/>
              <a:t> ქსოვილში. მეცნიერთა ერთი ჯგუფი ადასტურებს რომ ვირუსების შესუსტებული გავრცელება უჯრედიდან უჯრედში  გამოწვეულია  </a:t>
            </a:r>
            <a:r>
              <a:rPr lang="ka-GE" sz="2000" dirty="0" err="1"/>
              <a:t>აპიკალურ</a:t>
            </a:r>
            <a:r>
              <a:rPr lang="ka-GE" sz="2000" dirty="0"/>
              <a:t> </a:t>
            </a:r>
            <a:r>
              <a:rPr lang="ka-GE" sz="2000" dirty="0" err="1"/>
              <a:t>მერისტემაში</a:t>
            </a:r>
            <a:r>
              <a:rPr lang="ka-GE" sz="2000" dirty="0"/>
              <a:t> ჭურჭელ-ბოჭკოვანი გამტარი გზის არ არსებობის გამო, ამასთან ვირუსის გადაადგილება გაძნელებულია </a:t>
            </a:r>
            <a:r>
              <a:rPr lang="ka-GE" sz="2000" dirty="0" err="1"/>
              <a:t>პლაზმოდესმების</a:t>
            </a:r>
            <a:r>
              <a:rPr lang="ka-GE" sz="2000" dirty="0"/>
              <a:t> ძალიან მცირე ზომებით. მეცნიერთა მეორე ჯგუფი ამ ფაქტს ხსნის მერისტემული უჯრედების განსაკუთრებული მეტაბოლიზმის უნარით, რომელიც თრგუნავს ვირუსული </a:t>
            </a:r>
            <a:r>
              <a:rPr lang="ka-GE" sz="2000" dirty="0" err="1"/>
              <a:t>ნუკლეოპროტეიდის</a:t>
            </a:r>
            <a:r>
              <a:rPr lang="ka-GE" sz="2000" dirty="0"/>
              <a:t> </a:t>
            </a:r>
            <a:r>
              <a:rPr lang="ka-GE" sz="2000" dirty="0" err="1"/>
              <a:t>სინთეზსს</a:t>
            </a:r>
            <a:r>
              <a:rPr lang="ka-G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054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28650" y="-295892"/>
            <a:ext cx="7886700" cy="1325563"/>
          </a:xfrm>
        </p:spPr>
        <p:txBody>
          <a:bodyPr/>
          <a:lstStyle/>
          <a:p>
            <a:r>
              <a:rPr lang="ka-GE" dirty="0" smtClean="0"/>
              <a:t>  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949663" y="45397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ka-GE" dirty="0" smtClean="0"/>
              <a:t>                                                   </a:t>
            </a:r>
            <a:endParaRPr lang="ka-GE" dirty="0"/>
          </a:p>
        </p:txBody>
      </p:sp>
      <p:sp>
        <p:nvSpPr>
          <p:cNvPr id="4" name="მართკუთხედი 3"/>
          <p:cNvSpPr/>
          <p:nvPr/>
        </p:nvSpPr>
        <p:spPr>
          <a:xfrm>
            <a:off x="1384802" y="14514"/>
            <a:ext cx="713054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მეცნიერთა ნაწილი თვლის, რომ ვირუსების </a:t>
            </a:r>
            <a:r>
              <a:rPr lang="ka-GE" sz="2000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თერმული დამუშავებისას ყლორტის </a:t>
            </a:r>
            <a:r>
              <a:rPr lang="ka-GE" sz="2000" dirty="0" err="1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აპიკალურ</a:t>
            </a:r>
            <a:r>
              <a:rPr lang="ka-GE" sz="2000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 ნაწილში მათი განვითარება ძლიერ მუხრუჭდება, რის გამოც უჯრედები თავისუფლდება ვირუსებისაგან. თერმული ზემოქმედება  ამავე დროს არ უნდა აღემატებოდეს </a:t>
            </a:r>
            <a:r>
              <a:rPr lang="ka-GE" sz="2000" dirty="0" err="1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პროლიფერაციის</a:t>
            </a:r>
            <a:r>
              <a:rPr lang="ka-GE" sz="2000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 დათრგუნვისათვის საჭირო ნორმას  და დიფერენცირება არ უნდა შეწყდეს. თერმული დამუშავების ეფექტური ტემპერატურაა 34-40 გრადუსი, მაგრამ ყველა მცენარე ვერ იტანს ამ ტემპერატურის ზემოქმედებას და შესაძლებელია ქსოვილის </a:t>
            </a:r>
            <a:r>
              <a:rPr lang="ka-GE" sz="2000" dirty="0" err="1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ლეთალური</a:t>
            </a:r>
            <a:r>
              <a:rPr lang="ka-GE" sz="2000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 ეფექტის დადგომა. თუმცა მცენარეებს მაღალი რეაქციის ნორმა ახასიათებთ და  დაკარგულ  ნაწილს და ფუნქციას მალე აღიდგენს. მინდვრის და </a:t>
            </a:r>
            <a:r>
              <a:rPr lang="ka-GE" sz="2000" dirty="0" err="1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ხეხილოვან</a:t>
            </a:r>
            <a:r>
              <a:rPr lang="ka-GE" sz="2000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 მცენარეების თერმოდამუშავებით გაჯანსაღებას აწარმოებენ  კომპლექსურად:  </a:t>
            </a:r>
            <a:r>
              <a:rPr lang="ka-GE" sz="2000" dirty="0" err="1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მერისტემის</a:t>
            </a:r>
            <a:r>
              <a:rPr lang="ka-GE" sz="2000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 კულტურით  და ვირუსული ტესტებზე დაყრდნობით გამორჩევის მეთოდით. ამ შემთხვევაში იყენებენ ტესტირების შედეგების შეფასების სხვადასხვა მეთოდს, როგორიცაა: მცენარე-ინდიკატორები; სეროლოგიური მეთოდები; </a:t>
            </a:r>
            <a:r>
              <a:rPr lang="ka-GE" sz="2000" dirty="0" err="1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იმუნოფერმენტული</a:t>
            </a:r>
            <a:r>
              <a:rPr lang="ka-GE" sz="2000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 ანალიზი და ელექტრონული მიკროსკოპია.</a:t>
            </a:r>
            <a:endParaRPr lang="ka-GE" sz="2000" dirty="0">
              <a:ea typeface="Sylfaen" panose="010A05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1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50" y="2002744"/>
            <a:ext cx="7886700" cy="1325563"/>
          </a:xfrm>
        </p:spPr>
        <p:txBody>
          <a:bodyPr/>
          <a:lstStyle/>
          <a:p>
            <a:r>
              <a:rPr lang="ka-GE" dirty="0" smtClean="0"/>
              <a:t>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             </a:t>
            </a:r>
            <a:endParaRPr lang="en-US" dirty="0"/>
          </a:p>
        </p:txBody>
      </p:sp>
      <p:pic>
        <p:nvPicPr>
          <p:cNvPr id="4" name="Picture 4" descr="168"/>
          <p:cNvPicPr>
            <a:picLocks noChangeAspect="1" noChangeArrowheads="1"/>
          </p:cNvPicPr>
          <p:nvPr/>
        </p:nvPicPr>
        <p:blipFill>
          <a:blip r:embed="rId2" cstate="print"/>
          <a:srcRect l="12215" t="9360" r="5434"/>
          <a:stretch>
            <a:fillRect/>
          </a:stretch>
        </p:blipFill>
        <p:spPr bwMode="auto">
          <a:xfrm>
            <a:off x="628650" y="-2380"/>
            <a:ext cx="4826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38800" y="185133"/>
            <a:ext cx="334644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აპიკალური</a:t>
            </a:r>
            <a:r>
              <a:rPr lang="en-US" sz="2000" dirty="0" smtClean="0"/>
              <a:t> </a:t>
            </a:r>
            <a:r>
              <a:rPr lang="en-US" sz="2000" dirty="0" err="1" smtClean="0"/>
              <a:t>მერისტემის</a:t>
            </a:r>
            <a:r>
              <a:rPr lang="en-US" sz="2000" dirty="0" smtClean="0"/>
              <a:t> </a:t>
            </a:r>
            <a:r>
              <a:rPr lang="en-US" sz="2000" dirty="0" err="1" smtClean="0"/>
              <a:t>სიგრძივი</a:t>
            </a:r>
            <a:r>
              <a:rPr lang="en-US" sz="2000" dirty="0" smtClean="0"/>
              <a:t> </a:t>
            </a:r>
            <a:r>
              <a:rPr lang="en-US" sz="2000" dirty="0" err="1" smtClean="0"/>
              <a:t>ჭრილი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 (ა – L, A, Y, X, M  </a:t>
            </a:r>
            <a:r>
              <a:rPr lang="en-US" dirty="0" err="1" smtClean="0"/>
              <a:t>ვირუსისაგან</a:t>
            </a:r>
            <a:r>
              <a:rPr lang="en-US" dirty="0" smtClean="0"/>
              <a:t> </a:t>
            </a:r>
            <a:r>
              <a:rPr lang="ka-GE" dirty="0" smtClean="0"/>
              <a:t>         </a:t>
            </a:r>
          </a:p>
          <a:p>
            <a:r>
              <a:rPr lang="ka-GE" dirty="0" smtClean="0"/>
              <a:t> </a:t>
            </a:r>
            <a:r>
              <a:rPr lang="en-US" dirty="0" err="1" smtClean="0"/>
              <a:t>თავისუფალი</a:t>
            </a:r>
            <a:r>
              <a:rPr lang="en-US" dirty="0" smtClean="0"/>
              <a:t> </a:t>
            </a:r>
            <a:r>
              <a:rPr lang="en-US" dirty="0" err="1" smtClean="0"/>
              <a:t>ზონა</a:t>
            </a:r>
            <a:r>
              <a:rPr lang="en-US" dirty="0" smtClean="0"/>
              <a:t> (0,1 </a:t>
            </a:r>
            <a:r>
              <a:rPr lang="en-US" dirty="0" err="1" smtClean="0"/>
              <a:t>მმ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ბ – L, A, Y, X  </a:t>
            </a:r>
            <a:r>
              <a:rPr lang="en-US" dirty="0" err="1" smtClean="0"/>
              <a:t>ვირუსისაგან</a:t>
            </a:r>
            <a:r>
              <a:rPr lang="en-US" dirty="0" smtClean="0"/>
              <a:t> </a:t>
            </a:r>
            <a:r>
              <a:rPr lang="en-US" dirty="0" err="1" smtClean="0"/>
              <a:t>თავისუფალი</a:t>
            </a:r>
            <a:r>
              <a:rPr lang="en-US" dirty="0" smtClean="0"/>
              <a:t> </a:t>
            </a:r>
            <a:r>
              <a:rPr lang="ka-GE" dirty="0" smtClean="0"/>
              <a:t> ზ</a:t>
            </a:r>
            <a:r>
              <a:rPr lang="en-US" dirty="0" err="1" smtClean="0"/>
              <a:t>ონა</a:t>
            </a:r>
            <a:r>
              <a:rPr lang="en-US" dirty="0" smtClean="0"/>
              <a:t> (0,1-0,15 </a:t>
            </a:r>
            <a:r>
              <a:rPr lang="en-US" dirty="0" err="1" smtClean="0"/>
              <a:t>მმ</a:t>
            </a:r>
            <a:r>
              <a:rPr lang="en-US" dirty="0" smtClean="0"/>
              <a:t>); </a:t>
            </a:r>
          </a:p>
          <a:p>
            <a:r>
              <a:rPr lang="en-US" dirty="0" smtClean="0"/>
              <a:t>  გ – L, A, Y  </a:t>
            </a:r>
            <a:r>
              <a:rPr lang="en-US" dirty="0" err="1" smtClean="0"/>
              <a:t>ვირუსისაგან</a:t>
            </a:r>
            <a:r>
              <a:rPr lang="en-US" dirty="0" smtClean="0"/>
              <a:t> </a:t>
            </a:r>
            <a:r>
              <a:rPr lang="en-US" dirty="0" err="1" smtClean="0"/>
              <a:t>თავისუფალი</a:t>
            </a:r>
            <a:r>
              <a:rPr lang="ka-GE" dirty="0" smtClean="0"/>
              <a:t> </a:t>
            </a:r>
            <a:r>
              <a:rPr lang="en-US" dirty="0" err="1" smtClean="0"/>
              <a:t>ზონა</a:t>
            </a:r>
            <a:r>
              <a:rPr lang="en-US" dirty="0" smtClean="0"/>
              <a:t> (0,15-0,20 </a:t>
            </a:r>
            <a:r>
              <a:rPr lang="en-US" dirty="0" err="1" smtClean="0"/>
              <a:t>მმ</a:t>
            </a:r>
            <a:r>
              <a:rPr lang="ka-GE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70400" y="1343028"/>
            <a:ext cx="2032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ა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40300" y="1589089"/>
            <a:ext cx="203200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00650" y="1981200"/>
            <a:ext cx="254000" cy="249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</a:t>
            </a:r>
            <a:endParaRPr lang="en-US" dirty="0"/>
          </a:p>
        </p:txBody>
      </p:sp>
      <p:sp>
        <p:nvSpPr>
          <p:cNvPr id="6" name="მართკუთხედი 5"/>
          <p:cNvSpPr/>
          <p:nvPr/>
        </p:nvSpPr>
        <p:spPr>
          <a:xfrm>
            <a:off x="1060450" y="4625184"/>
            <a:ext cx="7759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ka-GE" dirty="0" smtClean="0"/>
              <a:t>ვირუსები </a:t>
            </a:r>
            <a:r>
              <a:rPr lang="ka-GE" dirty="0"/>
              <a:t>მცენარეში ვრცელდება ჭურჭლების გამტარი სისტემით, რომელიც არაა განვითარებული </a:t>
            </a:r>
            <a:r>
              <a:rPr lang="ka-GE" dirty="0" err="1"/>
              <a:t>მერისტემაში</a:t>
            </a:r>
            <a:r>
              <a:rPr lang="ka-GE" dirty="0" smtClean="0"/>
              <a:t>;</a:t>
            </a:r>
          </a:p>
          <a:p>
            <a:r>
              <a:rPr lang="ka-GE" dirty="0" smtClean="0"/>
              <a:t> </a:t>
            </a:r>
            <a:r>
              <a:rPr lang="ka-GE" dirty="0"/>
              <a:t>2) ადგილი აქვს ვირუსების </a:t>
            </a:r>
            <a:r>
              <a:rPr lang="ka-GE" dirty="0" err="1"/>
              <a:t>რეპლიკაციის</a:t>
            </a:r>
            <a:r>
              <a:rPr lang="ka-GE" dirty="0"/>
              <a:t> </a:t>
            </a:r>
            <a:r>
              <a:rPr lang="ka-GE" dirty="0" err="1"/>
              <a:t>ინჰიბირებას</a:t>
            </a:r>
            <a:r>
              <a:rPr lang="ka-GE" dirty="0"/>
              <a:t> ენდოგენური, </a:t>
            </a:r>
            <a:r>
              <a:rPr lang="ka-GE" dirty="0" smtClean="0"/>
              <a:t>    </a:t>
            </a:r>
          </a:p>
          <a:p>
            <a:r>
              <a:rPr lang="ka-GE" dirty="0"/>
              <a:t> </a:t>
            </a:r>
            <a:r>
              <a:rPr lang="ka-GE" dirty="0" smtClean="0"/>
              <a:t>    </a:t>
            </a:r>
            <a:r>
              <a:rPr lang="ka-GE" dirty="0" err="1" smtClean="0"/>
              <a:t>მეტაბოლიტურად</a:t>
            </a:r>
            <a:r>
              <a:rPr lang="ka-GE" dirty="0" smtClean="0"/>
              <a:t> </a:t>
            </a:r>
            <a:r>
              <a:rPr lang="ka-GE" dirty="0"/>
              <a:t>აქტიური </a:t>
            </a:r>
            <a:r>
              <a:rPr lang="ka-GE" dirty="0" err="1"/>
              <a:t>აუქსინის</a:t>
            </a:r>
            <a:r>
              <a:rPr lang="ka-GE" dirty="0"/>
              <a:t> ბუნების ნივთიერებებით, </a:t>
            </a:r>
            <a:r>
              <a:rPr lang="ka-GE" dirty="0" smtClean="0"/>
              <a:t>   </a:t>
            </a:r>
          </a:p>
          <a:p>
            <a:r>
              <a:rPr lang="ka-GE" dirty="0"/>
              <a:t> </a:t>
            </a:r>
            <a:r>
              <a:rPr lang="ka-GE" dirty="0" smtClean="0"/>
              <a:t>    რომლებიც </a:t>
            </a:r>
            <a:r>
              <a:rPr lang="ka-GE" dirty="0" err="1"/>
              <a:t>სინთეზირდებიან</a:t>
            </a:r>
            <a:r>
              <a:rPr lang="ka-GE" dirty="0"/>
              <a:t> </a:t>
            </a:r>
            <a:r>
              <a:rPr lang="ka-GE" dirty="0" err="1"/>
              <a:t>მერისტემის</a:t>
            </a:r>
            <a:r>
              <a:rPr lang="ka-GE" dirty="0"/>
              <a:t> დაყოფის უჯრედების </a:t>
            </a:r>
            <a:endParaRPr lang="ka-GE" dirty="0" smtClean="0"/>
          </a:p>
          <a:p>
            <a:r>
              <a:rPr lang="ka-GE" dirty="0" smtClean="0"/>
              <a:t>     ზონაში</a:t>
            </a:r>
            <a:r>
              <a:rPr lang="ka-GE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971550" y="0"/>
            <a:ext cx="8172450" cy="63023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a-GE" sz="1800" dirty="0"/>
              <a:t>თვით ვირუსისაგან თავისუფალი </a:t>
            </a:r>
            <a:r>
              <a:rPr lang="ka-GE" sz="1800" dirty="0" err="1"/>
              <a:t>აპიკალური</a:t>
            </a:r>
            <a:r>
              <a:rPr lang="ka-GE" sz="1800" dirty="0"/>
              <a:t> </a:t>
            </a:r>
            <a:r>
              <a:rPr lang="ka-GE" sz="1800" dirty="0" err="1"/>
              <a:t>მერისტემა</a:t>
            </a:r>
            <a:r>
              <a:rPr lang="ka-GE" sz="1800" dirty="0"/>
              <a:t> წარმოადგენს დაყოფის ფაზაში მყოფი უჯრედების კონუსს სიმაღლით 0.1 </a:t>
            </a:r>
            <a:r>
              <a:rPr lang="ka-GE" sz="1800" dirty="0" err="1"/>
              <a:t>მმ</a:t>
            </a:r>
            <a:r>
              <a:rPr lang="ka-GE" sz="1800" dirty="0"/>
              <a:t> (100 მიკრომეტრი) და სიგანით 0.25 </a:t>
            </a:r>
            <a:r>
              <a:rPr lang="ka-GE" sz="1800" dirty="0" err="1"/>
              <a:t>მმ</a:t>
            </a:r>
            <a:r>
              <a:rPr lang="ka-GE" sz="1800" dirty="0"/>
              <a:t> (250 მიკრომეტრი).  პრაქტიკულად ასეთი ზომის </a:t>
            </a:r>
            <a:r>
              <a:rPr lang="ka-GE" sz="1800" dirty="0" err="1"/>
              <a:t>ექსპლანტატის</a:t>
            </a:r>
            <a:r>
              <a:rPr lang="ka-GE" sz="1800" dirty="0"/>
              <a:t> გამოყოფა დაუზიანებლად ძალიან ძნელია. მეორე სირთულე მდგომარეობს ასეთი მცირე ზომის </a:t>
            </a:r>
            <a:r>
              <a:rPr lang="ka-GE" sz="1800" dirty="0" err="1"/>
              <a:t>ექსპლანტატიდან</a:t>
            </a:r>
            <a:r>
              <a:rPr lang="ka-GE" sz="1800" dirty="0"/>
              <a:t> მცენარის სუსტ რეგენერაციაში. ამიტომ კულტივირებისათვის იყენებენ 1 </a:t>
            </a:r>
            <a:r>
              <a:rPr lang="ka-GE" sz="1800" dirty="0" err="1"/>
              <a:t>მმ</a:t>
            </a:r>
            <a:r>
              <a:rPr lang="ka-GE" sz="1800" dirty="0"/>
              <a:t>-მდე (1000 </a:t>
            </a:r>
            <a:r>
              <a:rPr lang="ka-GE" sz="1800" dirty="0" err="1"/>
              <a:t>მიკრომეტრამდე</a:t>
            </a:r>
            <a:r>
              <a:rPr lang="ka-GE" sz="1800" dirty="0"/>
              <a:t>) ზომის, რამდენიმე ფოთლის ჩანასახის (</a:t>
            </a:r>
            <a:r>
              <a:rPr lang="ka-GE" sz="1800" dirty="0" err="1"/>
              <a:t>პრიმორდიუმი</a:t>
            </a:r>
            <a:r>
              <a:rPr lang="ka-GE" sz="1800" dirty="0"/>
              <a:t>) მქონე </a:t>
            </a:r>
            <a:r>
              <a:rPr lang="ka-GE" sz="1800" dirty="0" err="1"/>
              <a:t>ექსპლანტატებს</a:t>
            </a:r>
            <a:r>
              <a:rPr lang="ka-GE" sz="1800" dirty="0"/>
              <a:t>, რომლებიც </a:t>
            </a:r>
            <a:r>
              <a:rPr lang="ka-GE" sz="1800" dirty="0" smtClean="0"/>
              <a:t>წარმოადგენენ </a:t>
            </a:r>
            <a:r>
              <a:rPr lang="ka-GE" sz="1800" dirty="0"/>
              <a:t>მცენარის განვითარების </a:t>
            </a:r>
            <a:r>
              <a:rPr lang="ka-GE" sz="1800" dirty="0" err="1"/>
              <a:t>მაინდუცირებელი</a:t>
            </a:r>
            <a:r>
              <a:rPr lang="ka-GE" sz="1800" dirty="0"/>
              <a:t> </a:t>
            </a:r>
            <a:r>
              <a:rPr lang="ka-GE" sz="1800" dirty="0" err="1"/>
              <a:t>ფიტოჰორმონების</a:t>
            </a:r>
            <a:r>
              <a:rPr lang="ka-GE" sz="1800" dirty="0"/>
              <a:t> სინთეზის წყაროს.  </a:t>
            </a:r>
          </a:p>
          <a:p>
            <a:pPr>
              <a:lnSpc>
                <a:spcPct val="120000"/>
              </a:lnSpc>
            </a:pPr>
            <a:r>
              <a:rPr lang="ka-GE" sz="1800" dirty="0"/>
              <a:t>მერისტემული ქსოვილის  უფრო ეფექტურად გამოყენების მიზნით შემუშავებულია მცენარეთა გამრავლება </a:t>
            </a:r>
            <a:r>
              <a:rPr lang="ka-GE" sz="1800" dirty="0" err="1"/>
              <a:t>მიკროტუბერებით</a:t>
            </a:r>
            <a:r>
              <a:rPr lang="ka-GE" sz="1800" dirty="0"/>
              <a:t>, საქმე ეხება იმ მცენარეებს, რომლებიც in </a:t>
            </a:r>
            <a:r>
              <a:rPr lang="ka-GE" sz="1800" dirty="0" err="1"/>
              <a:t>vivo</a:t>
            </a:r>
            <a:r>
              <a:rPr lang="ka-GE" sz="1800" dirty="0"/>
              <a:t>   ივითარებენ ტუბერებს.  </a:t>
            </a:r>
          </a:p>
          <a:p>
            <a:pPr>
              <a:lnSpc>
                <a:spcPct val="120000"/>
              </a:lnSpc>
            </a:pPr>
            <a:r>
              <a:rPr lang="ka-GE" sz="1800" dirty="0"/>
              <a:t>ღებულობენ სტერილურ კულტურებს,  </a:t>
            </a:r>
            <a:r>
              <a:rPr lang="ka-GE" sz="1800" dirty="0" err="1"/>
              <a:t>ინიცირებენ</a:t>
            </a:r>
            <a:r>
              <a:rPr lang="ka-GE" sz="1800" dirty="0"/>
              <a:t> </a:t>
            </a:r>
            <a:r>
              <a:rPr lang="ka-GE" sz="1800" dirty="0" err="1"/>
              <a:t>მიკროყლორტების</a:t>
            </a:r>
            <a:r>
              <a:rPr lang="ka-GE" sz="1800" dirty="0"/>
              <a:t>  განვითარებას, ყოფენ </a:t>
            </a:r>
            <a:r>
              <a:rPr lang="ka-GE" sz="1800" dirty="0" err="1"/>
              <a:t>მიკროკალმებად</a:t>
            </a:r>
            <a:r>
              <a:rPr lang="ka-GE" sz="1800" dirty="0"/>
              <a:t>. თესავენ ტუბერების </a:t>
            </a:r>
            <a:r>
              <a:rPr lang="ka-GE" sz="1800" dirty="0" err="1"/>
              <a:t>წარმომქნელ</a:t>
            </a:r>
            <a:r>
              <a:rPr lang="ka-GE" sz="1800" dirty="0"/>
              <a:t> საკვებ არეზე. კულტურებს </a:t>
            </a:r>
            <a:r>
              <a:rPr lang="ka-GE" sz="1800" dirty="0" err="1"/>
              <a:t>ინკუბირებდნენ</a:t>
            </a:r>
            <a:r>
              <a:rPr lang="ka-GE" sz="1800" dirty="0"/>
              <a:t> დაბალ ტემპერატურაზე (10-15 </a:t>
            </a:r>
            <a:r>
              <a:rPr lang="ka-GE" sz="1800" baseline="30000" dirty="0" err="1"/>
              <a:t>о</a:t>
            </a:r>
            <a:r>
              <a:rPr lang="ka-GE" sz="1800" dirty="0" err="1"/>
              <a:t>С</a:t>
            </a:r>
            <a:r>
              <a:rPr lang="ka-GE" sz="1800" dirty="0"/>
              <a:t>). დაახლოებით 15-25  დღის განმავლობაში ყლორტის იღლიებში წარმოიქმნება </a:t>
            </a:r>
            <a:r>
              <a:rPr lang="ka-GE" sz="1800" dirty="0" err="1" smtClean="0"/>
              <a:t>მიკროტუბერები</a:t>
            </a:r>
            <a:r>
              <a:rPr lang="ka-GE" sz="18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a-GE" sz="1800" dirty="0" err="1" smtClean="0"/>
              <a:t>მიკროტუბერები</a:t>
            </a:r>
            <a:r>
              <a:rPr lang="ka-GE" sz="1800" dirty="0" smtClean="0"/>
              <a:t> </a:t>
            </a:r>
            <a:r>
              <a:rPr lang="ka-GE" sz="1800" dirty="0"/>
              <a:t>კარგად ინახება კულტურაში და ამასთან მისი გამოყენება ეფექტურია გამრავლების შემდეგი ეტაპებისათვის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a-GE" sz="1800" dirty="0" smtClean="0"/>
              <a:t>           </a:t>
            </a:r>
            <a:endParaRPr lang="ka-GE" sz="1800" dirty="0"/>
          </a:p>
        </p:txBody>
      </p:sp>
    </p:spTree>
    <p:extLst>
      <p:ext uri="{BB962C8B-B14F-4D97-AF65-F5344CB8AC3E}">
        <p14:creationId xmlns:p14="http://schemas.microsoft.com/office/powerpoint/2010/main" xmlns="" val="4625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endParaRPr lang="ka-GE" dirty="0"/>
          </a:p>
        </p:txBody>
      </p:sp>
      <p:pic>
        <p:nvPicPr>
          <p:cNvPr id="5" name="სურათი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282" y="180304"/>
            <a:ext cx="7392473" cy="6194737"/>
          </a:xfrm>
          <a:prstGeom prst="rect">
            <a:avLst/>
          </a:prstGeom>
        </p:spPr>
      </p:pic>
      <p:sp>
        <p:nvSpPr>
          <p:cNvPr id="6" name="შიგთავსის ჩანაცვლების ველი 5"/>
          <p:cNvSpPr>
            <a:spLocks noGrp="1"/>
          </p:cNvSpPr>
          <p:nvPr>
            <p:ph idx="1"/>
          </p:nvPr>
        </p:nvSpPr>
        <p:spPr>
          <a:xfrm>
            <a:off x="628650" y="180304"/>
            <a:ext cx="7886700" cy="5996659"/>
          </a:xfrm>
        </p:spPr>
        <p:txBody>
          <a:bodyPr/>
          <a:lstStyle/>
          <a:p>
            <a:r>
              <a:rPr lang="ka-GE" dirty="0" smtClean="0"/>
              <a:t>                  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xmlns="" val="117190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ka-GE" dirty="0"/>
          </a:p>
        </p:txBody>
      </p:sp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5008" y="244699"/>
            <a:ext cx="7868991" cy="62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61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                         </a:t>
            </a:r>
            <a:endParaRPr lang="ka-GE" dirty="0"/>
          </a:p>
        </p:txBody>
      </p:sp>
      <p:pic>
        <p:nvPicPr>
          <p:cNvPr id="6" name="სურათი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9252" y="154546"/>
            <a:ext cx="7356251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077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ის თემ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894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    In vitro kulturis  roli mcenareTa  gajansaRebaSi</vt:lpstr>
      <vt:lpstr>                  </vt:lpstr>
      <vt:lpstr>            </vt:lpstr>
      <vt:lpstr>  </vt:lpstr>
      <vt:lpstr>                  </vt:lpstr>
      <vt:lpstr>           </vt:lpstr>
      <vt:lpstr>      </vt:lpstr>
      <vt:lpstr>    </vt:lpstr>
      <vt:lpstr>       </vt:lpstr>
      <vt:lpstr>              </vt:lpstr>
      <vt:lpstr>Slide 11</vt:lpstr>
      <vt:lpstr>Slide 12</vt:lpstr>
      <vt:lpstr>               </vt:lpstr>
      <vt:lpstr>                              </vt:lpstr>
      <vt:lpstr>             </vt:lpstr>
      <vt:lpstr>             </vt:lpstr>
      <vt:lpstr>      </vt:lpstr>
      <vt:lpstr>Slide 18</vt:lpstr>
      <vt:lpstr>Slide 19</vt:lpstr>
      <vt:lpstr>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SGS</cp:lastModifiedBy>
  <cp:revision>62</cp:revision>
  <dcterms:created xsi:type="dcterms:W3CDTF">2014-11-21T11:00:06Z</dcterms:created>
  <dcterms:modified xsi:type="dcterms:W3CDTF">2018-07-01T06:18:39Z</dcterms:modified>
</cp:coreProperties>
</file>