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4" r:id="rId8"/>
    <p:sldId id="266" r:id="rId9"/>
    <p:sldId id="268" r:id="rId10"/>
    <p:sldId id="267" r:id="rId11"/>
  </p:sldIdLst>
  <p:sldSz cx="9144000" cy="6858000" type="screen4x3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02" autoAdjust="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a-G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Begegnungen</c:v>
                </c:pt>
              </c:strCache>
            </c:strRef>
          </c:tx>
          <c:dPt>
            <c:idx val="4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ძალიან კარგი</c:v>
                </c:pt>
                <c:pt idx="1">
                  <c:v>კარგი</c:v>
                </c:pt>
                <c:pt idx="2">
                  <c:v>დამაკმაყოფილებელი</c:v>
                </c:pt>
                <c:pt idx="3">
                  <c:v>საკმარისი</c:v>
                </c:pt>
                <c:pt idx="4">
                  <c:v>არადამაკმაყოფილებელი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</c:v>
                </c:pt>
                <c:pt idx="1">
                  <c:v>0.17599999999999999</c:v>
                </c:pt>
                <c:pt idx="2">
                  <c:v>0.11700000000000001</c:v>
                </c:pt>
                <c:pt idx="3" formatCode="General">
                  <c:v>0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63"/>
      </c:pieChart>
    </c:plotArea>
    <c:legend>
      <c:legendPos val="r"/>
      <c:layout>
        <c:manualLayout>
          <c:xMode val="edge"/>
          <c:yMode val="edge"/>
          <c:x val="0.59768258308771771"/>
          <c:y val="3.2967682576130836E-2"/>
          <c:w val="0.37614115976781276"/>
          <c:h val="0.9411271819799701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a-G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Menschen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ძალიან კარგი</c:v>
                </c:pt>
                <c:pt idx="1">
                  <c:v>კარგი</c:v>
                </c:pt>
                <c:pt idx="2">
                  <c:v>დამაკმაყოფილებელი</c:v>
                </c:pt>
                <c:pt idx="3">
                  <c:v>საკმარისი</c:v>
                </c:pt>
                <c:pt idx="4">
                  <c:v>არადამაკმაყოფილებელი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0.23</c:v>
                </c:pt>
                <c:pt idx="1">
                  <c:v>0.28999999999999998</c:v>
                </c:pt>
                <c:pt idx="2">
                  <c:v>0.28999999999999998</c:v>
                </c:pt>
                <c:pt idx="3">
                  <c:v>0</c:v>
                </c:pt>
                <c:pt idx="4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830155068008481"/>
          <c:y val="0.12872787598702992"/>
          <c:w val="0.40562599353007039"/>
          <c:h val="0.8520035764685605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39C5C8-B005-4EAF-BF07-F92729C1362E}" type="datetimeFigureOut">
              <a:rPr lang="ka-GE" smtClean="0"/>
              <a:t>12.06.2018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3E5217D-20B3-4CFF-9109-F96F476E56E1}" type="slidenum">
              <a:rPr lang="ka-GE" smtClean="0"/>
              <a:t>‹#›</a:t>
            </a:fld>
            <a:endParaRPr lang="ka-G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653008"/>
          </a:xfrm>
        </p:spPr>
        <p:txBody>
          <a:bodyPr>
            <a:noAutofit/>
          </a:bodyPr>
          <a:lstStyle/>
          <a:p>
            <a:r>
              <a:rPr lang="ka-GE" sz="1600" dirty="0" smtClean="0"/>
              <a:t>ასოცირებული პროფესორი </a:t>
            </a:r>
          </a:p>
          <a:p>
            <a:r>
              <a:rPr lang="ka-GE" sz="1600" dirty="0" smtClean="0"/>
              <a:t>ნელი ახვლედიანი</a:t>
            </a:r>
            <a:endParaRPr lang="ka-GE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140968"/>
            <a:ext cx="6840760" cy="1305266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ka-GE" sz="2400" b="1" dirty="0" smtClean="0"/>
              <a:t>ენებისა და საინფორმაციო ტექნოლოგიების ცენტრში მოქმედი გერმანული ენის სახელმძღვანელოების ანალიზი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3942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chemeClr val="tx1"/>
                </a:solidFill>
              </a:rPr>
              <a:t>დასკვნები</a:t>
            </a:r>
            <a:endParaRPr lang="ka-GE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a-GE" dirty="0" smtClean="0">
                <a:solidFill>
                  <a:schemeClr val="tx1"/>
                </a:solidFill>
              </a:rPr>
              <a:t>ემპირიული კვლევის შედეგად დადგინდა, რომ გერმანული ენის სახელმძღვანელო </a:t>
            </a:r>
            <a:r>
              <a:rPr lang="de-DE" dirty="0" smtClean="0">
                <a:solidFill>
                  <a:schemeClr val="tx1"/>
                </a:solidFill>
              </a:rPr>
              <a:t>Menschen</a:t>
            </a:r>
            <a:r>
              <a:rPr lang="ka-GE" dirty="0" smtClean="0">
                <a:solidFill>
                  <a:schemeClr val="tx1"/>
                </a:solidFill>
              </a:rPr>
              <a:t> დიდი უპირატესობით სარგებლობს ვიდრე </a:t>
            </a:r>
            <a:r>
              <a:rPr lang="ka-GE" dirty="0">
                <a:solidFill>
                  <a:schemeClr val="tx1"/>
                </a:solidFill>
              </a:rPr>
              <a:t>გერმანული ენის სახელმძღვანელო </a:t>
            </a:r>
            <a:r>
              <a:rPr lang="de-DE" dirty="0" smtClean="0">
                <a:solidFill>
                  <a:schemeClr val="tx1"/>
                </a:solidFill>
              </a:rPr>
              <a:t>Begegnungen. </a:t>
            </a:r>
          </a:p>
          <a:p>
            <a:pPr algn="just"/>
            <a:r>
              <a:rPr lang="ka-GE" dirty="0" smtClean="0">
                <a:solidFill>
                  <a:schemeClr val="tx1"/>
                </a:solidFill>
              </a:rPr>
              <a:t>ექსპერიმენტული მეთოდის გამოყენებით დადგინდა, რომ ფოკუს ჯგუში „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Menschen</a:t>
            </a:r>
            <a:r>
              <a:rPr lang="ka-GE" dirty="0" smtClean="0">
                <a:solidFill>
                  <a:schemeClr val="tx1"/>
                </a:solidFill>
              </a:rPr>
              <a:t>“ ბევრად უკეთესი შედეგებია ვიდრე ფოკუს ჯგუფში „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Begegnungen</a:t>
            </a:r>
            <a:r>
              <a:rPr lang="ka-GE" dirty="0" smtClean="0">
                <a:solidFill>
                  <a:schemeClr val="tx1"/>
                </a:solidFill>
              </a:rPr>
              <a:t>“.</a:t>
            </a:r>
          </a:p>
          <a:p>
            <a:pPr algn="just"/>
            <a:r>
              <a:rPr lang="ka-GE" dirty="0" smtClean="0">
                <a:solidFill>
                  <a:schemeClr val="tx1"/>
                </a:solidFill>
              </a:rPr>
              <a:t>ამრიგად, </a:t>
            </a:r>
            <a:r>
              <a:rPr lang="ka-GE" dirty="0">
                <a:solidFill>
                  <a:schemeClr val="tx1"/>
                </a:solidFill>
              </a:rPr>
              <a:t>გერმანული ენის სახელმძღვანელო </a:t>
            </a:r>
            <a:r>
              <a:rPr lang="de-DE" dirty="0">
                <a:solidFill>
                  <a:schemeClr val="tx1"/>
                </a:solidFill>
              </a:rPr>
              <a:t>Menschen</a:t>
            </a:r>
            <a:r>
              <a:rPr lang="ka-GE" dirty="0">
                <a:solidFill>
                  <a:schemeClr val="tx1"/>
                </a:solidFill>
              </a:rPr>
              <a:t> </a:t>
            </a:r>
            <a:r>
              <a:rPr lang="ka-GE" dirty="0" smtClean="0">
                <a:solidFill>
                  <a:schemeClr val="tx1"/>
                </a:solidFill>
              </a:rPr>
              <a:t>სრულიად აკმაყოფილებს ენებისა და საინფორმაციო ტექნოლოგიების ცენტრში გერმანული ენის შემსწავლელი სტუდენტების მოთხოვნებს. </a:t>
            </a:r>
            <a:endParaRPr lang="ka-G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0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chemeClr val="tx1"/>
                </a:solidFill>
              </a:rPr>
              <a:t>გეგმა </a:t>
            </a:r>
            <a:endParaRPr lang="ka-GE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r>
              <a:rPr lang="ka-GE" dirty="0" smtClean="0">
                <a:solidFill>
                  <a:schemeClr val="tx1"/>
                </a:solidFill>
              </a:rPr>
              <a:t>შესავალი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კვლევის მიზანი 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ერთიანი ევროპული ჩარჩო მოთხოვნები 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გერმანული ენის სახელმძღვანელოების </a:t>
            </a:r>
            <a:r>
              <a:rPr lang="de-DE" i="1" dirty="0" smtClean="0">
                <a:solidFill>
                  <a:schemeClr val="tx1"/>
                </a:solidFill>
              </a:rPr>
              <a:t>Begegnungen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ka-GE" dirty="0" smtClean="0">
                <a:solidFill>
                  <a:schemeClr val="tx1"/>
                </a:solidFill>
              </a:rPr>
              <a:t>და </a:t>
            </a:r>
            <a:r>
              <a:rPr lang="de-DE" i="1" dirty="0" smtClean="0">
                <a:solidFill>
                  <a:schemeClr val="tx1"/>
                </a:solidFill>
              </a:rPr>
              <a:t>Menschen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ka-GE" dirty="0" smtClean="0">
                <a:solidFill>
                  <a:schemeClr val="tx1"/>
                </a:solidFill>
              </a:rPr>
              <a:t>ანალიზი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კვლევის მეთოდები (კვანტიტატური მეთოდი, ექსპერიმენტული მეთოდი)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ფოკუს </a:t>
            </a:r>
            <a:r>
              <a:rPr lang="ka-GE" dirty="0" smtClean="0">
                <a:solidFill>
                  <a:schemeClr val="tx1"/>
                </a:solidFill>
              </a:rPr>
              <a:t>ჯგუფის აღწერა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ჰერმან </a:t>
            </a:r>
            <a:r>
              <a:rPr lang="ka-GE" dirty="0" smtClean="0">
                <a:solidFill>
                  <a:schemeClr val="tx1"/>
                </a:solidFill>
              </a:rPr>
              <a:t>ფუნკის </a:t>
            </a:r>
            <a:r>
              <a:rPr lang="ka-GE" dirty="0" smtClean="0">
                <a:solidFill>
                  <a:schemeClr val="tx1"/>
                </a:solidFill>
              </a:rPr>
              <a:t>შეფასების კრიტერიუმი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სახელმძღვანელოების </a:t>
            </a:r>
            <a:r>
              <a:rPr lang="de-DE" i="1" dirty="0">
                <a:solidFill>
                  <a:schemeClr val="tx1"/>
                </a:solidFill>
              </a:rPr>
              <a:t>Begegnungen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ka-GE" dirty="0">
                <a:solidFill>
                  <a:schemeClr val="tx1"/>
                </a:solidFill>
              </a:rPr>
              <a:t>და </a:t>
            </a:r>
            <a:r>
              <a:rPr lang="de-DE" i="1" dirty="0">
                <a:solidFill>
                  <a:schemeClr val="tx1"/>
                </a:solidFill>
              </a:rPr>
              <a:t>Menschen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ka-GE" dirty="0" smtClean="0">
                <a:solidFill>
                  <a:schemeClr val="tx1"/>
                </a:solidFill>
              </a:rPr>
              <a:t>შეფასების შედეგები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ფოლუს ჯგუფების </a:t>
            </a:r>
            <a:r>
              <a:rPr lang="ka-GE" dirty="0" smtClean="0">
                <a:solidFill>
                  <a:schemeClr val="tx1"/>
                </a:solidFill>
              </a:rPr>
              <a:t>გამოცდის შედეგები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39857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შესავალი</a:t>
            </a:r>
            <a:endParaRPr lang="ka-G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997839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800" dirty="0" smtClean="0"/>
              <a:t>უცხო ენების სახელმძღვანელოების ფართო არჩევანი;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800" dirty="0" smtClean="0"/>
              <a:t>გამომცემლობის კომერციული ინტერესები;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800" dirty="0" smtClean="0"/>
              <a:t>უცხო ენების სახელმძღვანელოების მნიშვნელობა საგაკვეთილო პროცესში;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ka-GE" sz="2800" dirty="0" smtClean="0"/>
              <a:t>სახელმძღვანელოების ანალიზი შეფასების კრიტერიუმების მიხედვით (სტოკგოლმის კრიტერიმების კატალოგი, კასტი, ბარკოვსკი, კრუმი, ენგელი, ნოინერი).</a:t>
            </a:r>
          </a:p>
          <a:p>
            <a:endParaRPr lang="ka-GE" sz="2800" dirty="0" smtClean="0"/>
          </a:p>
        </p:txBody>
      </p:sp>
    </p:spTree>
    <p:extLst>
      <p:ext uri="{BB962C8B-B14F-4D97-AF65-F5344CB8AC3E}">
        <p14:creationId xmlns:p14="http://schemas.microsoft.com/office/powerpoint/2010/main" val="17187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60388"/>
          </a:xfrm>
        </p:spPr>
        <p:txBody>
          <a:bodyPr/>
          <a:lstStyle/>
          <a:p>
            <a:r>
              <a:rPr lang="ka-GE" dirty="0" smtClean="0">
                <a:solidFill>
                  <a:schemeClr val="tx1"/>
                </a:solidFill>
              </a:rPr>
              <a:t>მიზანი</a:t>
            </a:r>
            <a:endParaRPr lang="ka-GE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8003232" cy="5112568"/>
          </a:xfrm>
        </p:spPr>
        <p:txBody>
          <a:bodyPr>
            <a:noAutofit/>
          </a:bodyPr>
          <a:lstStyle/>
          <a:p>
            <a:r>
              <a:rPr lang="ka-GE" dirty="0" smtClean="0">
                <a:solidFill>
                  <a:schemeClr val="tx1"/>
                </a:solidFill>
              </a:rPr>
              <a:t>სახელმძღვანელოების </a:t>
            </a:r>
            <a:r>
              <a:rPr lang="de-DE" i="1" dirty="0" smtClean="0">
                <a:solidFill>
                  <a:schemeClr val="tx1"/>
                </a:solidFill>
              </a:rPr>
              <a:t>Begegnungen</a:t>
            </a:r>
            <a:r>
              <a:rPr lang="ka-GE" dirty="0" smtClean="0">
                <a:solidFill>
                  <a:schemeClr val="tx1"/>
                </a:solidFill>
              </a:rPr>
              <a:t> და 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i="1" dirty="0" smtClean="0">
                <a:solidFill>
                  <a:schemeClr val="tx1"/>
                </a:solidFill>
              </a:rPr>
              <a:t>Menschen</a:t>
            </a:r>
            <a:r>
              <a:rPr lang="ka-GE" dirty="0" smtClean="0">
                <a:solidFill>
                  <a:schemeClr val="tx1"/>
                </a:solidFill>
              </a:rPr>
              <a:t> ანალიზი და მათი შესაბამისობა ერთიანი ევროპული ჩარჩო მოთხოვნების მიმართ;</a:t>
            </a:r>
          </a:p>
          <a:p>
            <a:pPr marL="114300" indent="0">
              <a:buNone/>
            </a:pPr>
            <a:endParaRPr lang="ka-GE" dirty="0" smtClean="0">
              <a:solidFill>
                <a:schemeClr val="tx1"/>
              </a:solidFill>
            </a:endParaRPr>
          </a:p>
          <a:p>
            <a:r>
              <a:rPr lang="ka-GE" dirty="0" smtClean="0">
                <a:solidFill>
                  <a:schemeClr val="tx1"/>
                </a:solidFill>
              </a:rPr>
              <a:t>სახელმძღვანელოების </a:t>
            </a:r>
            <a:r>
              <a:rPr lang="de-DE" dirty="0" smtClean="0">
                <a:solidFill>
                  <a:schemeClr val="tx1"/>
                </a:solidFill>
              </a:rPr>
              <a:t>Begegnungen</a:t>
            </a:r>
            <a:r>
              <a:rPr lang="ka-GE" dirty="0" smtClean="0">
                <a:solidFill>
                  <a:schemeClr val="tx1"/>
                </a:solidFill>
              </a:rPr>
              <a:t> </a:t>
            </a:r>
            <a:r>
              <a:rPr lang="ka-GE" dirty="0">
                <a:solidFill>
                  <a:schemeClr val="tx1"/>
                </a:solidFill>
              </a:rPr>
              <a:t>და </a:t>
            </a:r>
            <a:r>
              <a:rPr lang="de-DE" dirty="0">
                <a:solidFill>
                  <a:schemeClr val="tx1"/>
                </a:solidFill>
              </a:rPr>
              <a:t> Menschen</a:t>
            </a:r>
            <a:r>
              <a:rPr lang="ka-GE" dirty="0">
                <a:solidFill>
                  <a:schemeClr val="tx1"/>
                </a:solidFill>
              </a:rPr>
              <a:t> </a:t>
            </a:r>
            <a:r>
              <a:rPr lang="ka-GE" dirty="0" smtClean="0">
                <a:solidFill>
                  <a:schemeClr val="tx1"/>
                </a:solidFill>
              </a:rPr>
              <a:t>დარგობრივი კომპეტენციების დადგენა ჰერმან ფუნკის შეფასების კრიტერიუმებზე დაყრდნობით;</a:t>
            </a:r>
          </a:p>
          <a:p>
            <a:pPr marL="114300" indent="0">
              <a:buNone/>
            </a:pPr>
            <a:endParaRPr lang="ka-GE" dirty="0" smtClean="0">
              <a:solidFill>
                <a:schemeClr val="tx1"/>
              </a:solidFill>
            </a:endParaRPr>
          </a:p>
          <a:p>
            <a:r>
              <a:rPr lang="ka-GE" dirty="0" smtClean="0">
                <a:solidFill>
                  <a:schemeClr val="tx1"/>
                </a:solidFill>
              </a:rPr>
              <a:t>კვლევის ემპირიული მეთოდის შედეგების ანალიზი;</a:t>
            </a:r>
          </a:p>
          <a:p>
            <a:r>
              <a:rPr lang="ka-GE" dirty="0" smtClean="0">
                <a:solidFill>
                  <a:schemeClr val="tx1"/>
                </a:solidFill>
              </a:rPr>
              <a:t>კვლევის ექსპერიმენტული მეთოდის ანალიზი</a:t>
            </a:r>
            <a:r>
              <a:rPr lang="ka-GE" dirty="0" smtClean="0"/>
              <a:t>;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8029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88664" cy="1368152"/>
          </a:xfrm>
        </p:spPr>
        <p:txBody>
          <a:bodyPr>
            <a:normAutofit fontScale="90000"/>
          </a:bodyPr>
          <a:lstStyle/>
          <a:p>
            <a:r>
              <a:rPr lang="ka-GE" sz="2800" dirty="0" smtClean="0">
                <a:solidFill>
                  <a:schemeClr val="tx1"/>
                </a:solidFill>
              </a:rPr>
              <a:t>სახელმძღვანელოების</a:t>
            </a:r>
            <a:br>
              <a:rPr lang="ka-GE" sz="2800" dirty="0" smtClean="0">
                <a:solidFill>
                  <a:schemeClr val="tx1"/>
                </a:solidFill>
              </a:rPr>
            </a:br>
            <a:r>
              <a:rPr lang="ka-GE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Begegnungen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ka-GE" sz="2800" dirty="0" smtClean="0">
                <a:solidFill>
                  <a:schemeClr val="tx1"/>
                </a:solidFill>
              </a:rPr>
              <a:t>და </a:t>
            </a:r>
            <a:r>
              <a:rPr lang="en-US" sz="2800" dirty="0" smtClean="0">
                <a:solidFill>
                  <a:schemeClr val="tx1"/>
                </a:solidFill>
              </a:rPr>
              <a:t>Menschen</a:t>
            </a:r>
            <a:r>
              <a:rPr lang="ka-GE" sz="2800" dirty="0" smtClean="0">
                <a:solidFill>
                  <a:schemeClr val="tx1"/>
                </a:solidFill>
              </a:rPr>
              <a:t/>
            </a:r>
            <a:br>
              <a:rPr lang="ka-GE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ka-GE" sz="2800" dirty="0" smtClean="0">
                <a:solidFill>
                  <a:schemeClr val="tx1"/>
                </a:solidFill>
              </a:rPr>
              <a:t>ანალიზი</a:t>
            </a:r>
            <a:endParaRPr lang="ka-GE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ka-GE" dirty="0" smtClean="0">
                <a:solidFill>
                  <a:schemeClr val="tx1"/>
                </a:solidFill>
              </a:rPr>
              <a:t>კვანტიტატური მეთოდი;</a:t>
            </a:r>
          </a:p>
          <a:p>
            <a:pPr marL="114300" indent="0">
              <a:buNone/>
            </a:pPr>
            <a:endParaRPr lang="ka-GE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ka-GE" dirty="0" smtClean="0">
                <a:solidFill>
                  <a:schemeClr val="tx1"/>
                </a:solidFill>
              </a:rPr>
              <a:t>ჰერმან ფუნკის  შეფასების კრიტერიუმები; </a:t>
            </a:r>
          </a:p>
          <a:p>
            <a:pPr marL="114300" indent="0">
              <a:buNone/>
            </a:pPr>
            <a:endParaRPr lang="ka-GE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Begegnungen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ka-GE" dirty="0">
                <a:solidFill>
                  <a:schemeClr val="tx1"/>
                </a:solidFill>
              </a:rPr>
              <a:t>და </a:t>
            </a:r>
            <a:r>
              <a:rPr lang="en-US" dirty="0">
                <a:solidFill>
                  <a:schemeClr val="tx1"/>
                </a:solidFill>
              </a:rPr>
              <a:t>Menschen </a:t>
            </a:r>
            <a:r>
              <a:rPr lang="ka-GE" dirty="0" smtClean="0">
                <a:solidFill>
                  <a:schemeClr val="tx1"/>
                </a:solidFill>
              </a:rPr>
              <a:t>სახელმძღვანელოებით სწავლების გამოცდილების მქონე რვა გერმანული ენის მასწავლებლის წერილობითი გამოკითხვა და შედეგების შედარება. </a:t>
            </a:r>
            <a:endParaRPr lang="ka-G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85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>
                <a:solidFill>
                  <a:schemeClr val="tx1"/>
                </a:solidFill>
              </a:rPr>
              <a:t>ერთიანი ევროპული ჩარჩო მოთხოვნები</a:t>
            </a:r>
            <a:endParaRPr lang="ka-GE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ka-GE" dirty="0" smtClean="0"/>
          </a:p>
          <a:p>
            <a:pPr marL="114300" indent="0">
              <a:buNone/>
            </a:pPr>
            <a:r>
              <a:rPr lang="ka-GE" dirty="0" smtClean="0"/>
              <a:t>ერთიანი ევროპული ჩარჩო მოთხოვნები წარმოადგენს ევროპის მაშტაბით, სამიზნე ენის სასწავლო გეგმების,</a:t>
            </a:r>
            <a:r>
              <a:rPr lang="en-US" dirty="0" smtClean="0"/>
              <a:t> </a:t>
            </a:r>
            <a:r>
              <a:rPr lang="ka-GE" dirty="0" smtClean="0"/>
              <a:t>უცხო ენის გამოცდების, სახელმძღვანელოების და ა.შ</a:t>
            </a:r>
            <a:r>
              <a:rPr lang="en-US" dirty="0" smtClean="0"/>
              <a:t> </a:t>
            </a:r>
            <a:r>
              <a:rPr lang="ka-GE" dirty="0" smtClean="0"/>
              <a:t>შემუშავების ერთიან ბაზას. </a:t>
            </a:r>
          </a:p>
          <a:p>
            <a:pPr marL="114300" indent="0">
              <a:buNone/>
            </a:pPr>
            <a:r>
              <a:rPr lang="ka-GE" dirty="0" smtClean="0"/>
              <a:t>ერთიანი ევროპული ჩარჩო მოთხოვნები განსაზღვრავს ენობრივ კომპეტენციებს საფეხურების მიხედვით.  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6518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8546"/>
              </p:ext>
            </p:extLst>
          </p:nvPr>
        </p:nvGraphicFramePr>
        <p:xfrm>
          <a:off x="467544" y="295236"/>
          <a:ext cx="8136904" cy="6317380"/>
        </p:xfrm>
        <a:graphic>
          <a:graphicData uri="http://schemas.openxmlformats.org/drawingml/2006/table">
            <a:tbl>
              <a:tblPr firstRow="1" firstCol="1" bandRow="1"/>
              <a:tblGrid>
                <a:gridCol w="4896544"/>
                <a:gridCol w="1800200"/>
                <a:gridCol w="1440160"/>
              </a:tblGrid>
              <a:tr h="469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600" b="1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კრიტერიუმები</a:t>
                      </a:r>
                      <a:endParaRPr lang="ka-GE" sz="160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Beg</a:t>
                      </a:r>
                      <a:r>
                        <a:rPr lang="de-DE" sz="1600" b="1" dirty="0" err="1">
                          <a:effectLst/>
                          <a:latin typeface="Sylfaen"/>
                          <a:ea typeface="Sylfaen"/>
                          <a:cs typeface="Times New Roman"/>
                        </a:rPr>
                        <a:t>eg</a:t>
                      </a:r>
                      <a:r>
                        <a:rPr lang="en-US" sz="1600" b="1" dirty="0" err="1">
                          <a:effectLst/>
                          <a:latin typeface="Sylfaen"/>
                          <a:ea typeface="Sylfaen"/>
                          <a:cs typeface="Times New Roman"/>
                        </a:rPr>
                        <a:t>nungen</a:t>
                      </a:r>
                      <a:endParaRPr lang="ka-GE" sz="160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Menschen</a:t>
                      </a:r>
                      <a:endParaRPr lang="ka-GE" sz="160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მედია საშუალებების </a:t>
                      </a: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ეფექტურობა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32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50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ერთიანი ევროპული ჩარჩო მოთხოვნებისადმი შესაბამისობა</a:t>
                      </a: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20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26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 </a:t>
                      </a: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საგანმანათლებლო მოთხოვნებთან შესაბამისობა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 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36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40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სმენითი </a:t>
                      </a: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კომპეტენიის </a:t>
                      </a: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განმავითარებელი სავარჯიშოები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 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30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50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კითხვის უნარების განმავითარებელი სავარჯიშოები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 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28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42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მეტყველების უნარების განმავითარებელი სავარჯიშოები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 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24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36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წერითი კომპეტენციის განმავითარებელი </a:t>
                      </a: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სავარჯიშოები</a:t>
                      </a: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 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18</a:t>
                      </a: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24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სავარჯიშოების</a:t>
                      </a:r>
                      <a:r>
                        <a:rPr lang="ka-GE" sz="1400" b="0" baseline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 მრავალფეროვნება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12</a:t>
                      </a: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24</a:t>
                      </a:r>
                      <a:endParaRPr lang="ka-GE" sz="1400" b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გრამატიკული/ფონეტიკური </a:t>
                      </a: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სავარჯიშოები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40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62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ლექსიკური </a:t>
                      </a: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სავარჯიშოები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18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26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ქვეყანათმცოდნეობითი </a:t>
                      </a: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სავარჯიშოები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18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22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 smtClean="0">
                          <a:effectLst/>
                          <a:latin typeface="Sylfaen"/>
                          <a:ea typeface="Sylfaen"/>
                          <a:cs typeface="Times New Roman"/>
                        </a:rPr>
                        <a:t>შეფასება/თვითშეფასება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1400" b="0" dirty="0">
                        <a:effectLst/>
                        <a:latin typeface="Sylfaen"/>
                        <a:ea typeface="Sylfaen"/>
                        <a:cs typeface="Times New Roman"/>
                      </a:endParaRP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>
                          <a:effectLst/>
                          <a:latin typeface="Sylfaen"/>
                          <a:ea typeface="Sylfaen"/>
                          <a:cs typeface="Times New Roman"/>
                        </a:rPr>
                        <a:t>10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400" b="0" dirty="0">
                          <a:effectLst/>
                          <a:latin typeface="Sylfaen"/>
                          <a:ea typeface="Sylfaen"/>
                          <a:cs typeface="Times New Roman"/>
                        </a:rPr>
                        <a:t>14</a:t>
                      </a:r>
                    </a:p>
                  </a:txBody>
                  <a:tcPr marL="39433" marR="3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873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chemeClr val="tx1"/>
                </a:solidFill>
              </a:rPr>
              <a:t>ფოკუს ჯგუფების გამოცდის შედეგები</a:t>
            </a:r>
            <a:endParaRPr lang="ka-GE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Begegnungen</a:t>
            </a:r>
            <a:endParaRPr lang="ka-GE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Menschen</a:t>
            </a:r>
            <a:endParaRPr lang="ka-GE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3263156"/>
              </p:ext>
            </p:extLst>
          </p:nvPr>
        </p:nvGraphicFramePr>
        <p:xfrm>
          <a:off x="425450" y="2438400"/>
          <a:ext cx="4040188" cy="3687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43236441"/>
              </p:ext>
            </p:extLst>
          </p:nvPr>
        </p:nvGraphicFramePr>
        <p:xfrm>
          <a:off x="4645025" y="2438400"/>
          <a:ext cx="4041775" cy="3687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045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chemeClr val="tx1"/>
                </a:solidFill>
              </a:rPr>
              <a:t>ფოკუს ჯგუფების აღწერა</a:t>
            </a:r>
            <a:endParaRPr lang="ka-GE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dirty="0" smtClean="0">
                <a:solidFill>
                  <a:schemeClr val="tx1"/>
                </a:solidFill>
              </a:rPr>
              <a:t>ბათუმის შოთა რუსთაველის სახელმწიფო უნივერსიტეტის სტუდენტები: 19- 24 წ.</a:t>
            </a:r>
          </a:p>
          <a:p>
            <a:pPr marL="114300" indent="0">
              <a:buNone/>
            </a:pPr>
            <a:endParaRPr lang="ka-GE" dirty="0" smtClean="0">
              <a:solidFill>
                <a:schemeClr val="tx1"/>
              </a:solidFill>
            </a:endParaRPr>
          </a:p>
          <a:p>
            <a:r>
              <a:rPr lang="ka-GE" dirty="0" smtClean="0">
                <a:solidFill>
                  <a:schemeClr val="tx1"/>
                </a:solidFill>
              </a:rPr>
              <a:t>გერმანული ენა </a:t>
            </a:r>
            <a:r>
              <a:rPr lang="de-DE" dirty="0" smtClean="0">
                <a:solidFill>
                  <a:schemeClr val="tx1"/>
                </a:solidFill>
              </a:rPr>
              <a:t>A</a:t>
            </a:r>
            <a:r>
              <a:rPr lang="ka-GE" dirty="0" smtClean="0">
                <a:solidFill>
                  <a:schemeClr val="tx1"/>
                </a:solidFill>
              </a:rPr>
              <a:t>1.</a:t>
            </a:r>
          </a:p>
          <a:p>
            <a:pPr marL="114300" indent="0"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105 </a:t>
            </a:r>
            <a:r>
              <a:rPr lang="ka-GE" dirty="0" smtClean="0">
                <a:solidFill>
                  <a:schemeClr val="tx1"/>
                </a:solidFill>
              </a:rPr>
              <a:t>აკადემიური საათი (10 კრედიტი).</a:t>
            </a:r>
            <a:endParaRPr lang="ka-G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12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153</TotalTime>
  <Words>343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    ენებისა და საინფორმაციო ტექნოლოგიების ცენტრში მოქმედი გერმანული ენის სახელმძღვანელოების ანალიზი</vt:lpstr>
      <vt:lpstr>გეგმა </vt:lpstr>
      <vt:lpstr>შესავალი</vt:lpstr>
      <vt:lpstr>მიზანი</vt:lpstr>
      <vt:lpstr>სახელმძღვანელოების  Begegnungen და Menschen  ანალიზი</vt:lpstr>
      <vt:lpstr>ერთიანი ევროპული ჩარჩო მოთხოვნები</vt:lpstr>
      <vt:lpstr>Презентация PowerPoint</vt:lpstr>
      <vt:lpstr>ფოკუს ჯგუფების გამოცდის შედეგები</vt:lpstr>
      <vt:lpstr>ფოკუს ჯგუფების აღწერა</vt:lpstr>
      <vt:lpstr>დასკვნები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ენებისა და საინფორმაციო ტექნოლოგიების ცენტრში მოქმედი გერმანული ენის სახელმძღვანელოების ანალიზი</dc:title>
  <dc:creator>RePack by Diakov</dc:creator>
  <cp:lastModifiedBy>RePack by Diakov</cp:lastModifiedBy>
  <cp:revision>17</cp:revision>
  <dcterms:created xsi:type="dcterms:W3CDTF">2018-06-11T17:51:13Z</dcterms:created>
  <dcterms:modified xsi:type="dcterms:W3CDTF">2018-06-12T05:02:01Z</dcterms:modified>
</cp:coreProperties>
</file>