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95" r:id="rId3"/>
    <p:sldId id="296" r:id="rId4"/>
    <p:sldId id="258" r:id="rId5"/>
    <p:sldId id="297" r:id="rId6"/>
    <p:sldId id="259" r:id="rId7"/>
    <p:sldId id="260" r:id="rId8"/>
    <p:sldId id="261" r:id="rId9"/>
    <p:sldId id="298" r:id="rId10"/>
    <p:sldId id="262" r:id="rId11"/>
    <p:sldId id="263" r:id="rId12"/>
    <p:sldId id="299" r:id="rId13"/>
    <p:sldId id="264" r:id="rId14"/>
    <p:sldId id="265" r:id="rId15"/>
    <p:sldId id="266" r:id="rId16"/>
    <p:sldId id="281" r:id="rId17"/>
    <p:sldId id="282" r:id="rId18"/>
    <p:sldId id="285" r:id="rId19"/>
    <p:sldId id="286" r:id="rId20"/>
    <p:sldId id="287" r:id="rId21"/>
    <p:sldId id="288" r:id="rId22"/>
    <p:sldId id="289" r:id="rId23"/>
    <p:sldId id="300" r:id="rId24"/>
    <p:sldId id="301"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35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F23510-EE44-463F-AEA7-BA2A022655B2}" type="datetimeFigureOut">
              <a:rPr lang="ru-RU" smtClean="0"/>
              <a:pPr/>
              <a:t>20.05.2018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854FAA-80F3-48CA-9C6E-5B8071B8D84F}" type="slidenum">
              <a:rPr lang="ru-RU" smtClean="0"/>
              <a:pPr/>
              <a:t>‹#›</a:t>
            </a:fld>
            <a:endParaRPr lang="ru-RU"/>
          </a:p>
        </p:txBody>
      </p:sp>
    </p:spTree>
    <p:extLst>
      <p:ext uri="{BB962C8B-B14F-4D97-AF65-F5344CB8AC3E}">
        <p14:creationId xmlns:p14="http://schemas.microsoft.com/office/powerpoint/2010/main" val="4279243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20.05.2018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20.05.2018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20.05.2018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20.05.2018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20.05.2018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tomat-pomidor.com/newforum/index.php/topic,9031.msg1102875.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576" y="785794"/>
            <a:ext cx="7772400" cy="2931238"/>
          </a:xfrm>
        </p:spPr>
        <p:txBody>
          <a:bodyPr rtlCol="0">
            <a:normAutofit/>
          </a:bodyPr>
          <a:lstStyle/>
          <a:p>
            <a:pPr>
              <a:defRPr/>
            </a:pPr>
            <a:r>
              <a:rPr lang="en-US" sz="2200" dirty="0" smtClean="0"/>
              <a:t/>
            </a:r>
            <a:br>
              <a:rPr lang="en-US" sz="2200" dirty="0" smtClean="0"/>
            </a:br>
            <a:r>
              <a:rPr lang="ka-GE"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ka-GE"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ka-GE" dirty="0" smtClean="0"/>
              <a:t>  </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052" name="TextBox 4"/>
          <p:cNvSpPr txBox="1">
            <a:spLocks noChangeArrowheads="1"/>
          </p:cNvSpPr>
          <p:nvPr/>
        </p:nvSpPr>
        <p:spPr bwMode="auto">
          <a:xfrm>
            <a:off x="3786188" y="6215063"/>
            <a:ext cx="2071687" cy="369887"/>
          </a:xfrm>
          <a:prstGeom prst="rect">
            <a:avLst/>
          </a:prstGeom>
          <a:noFill/>
          <a:ln w="9525">
            <a:noFill/>
            <a:miter lim="800000"/>
            <a:headEnd/>
            <a:tailEnd/>
          </a:ln>
        </p:spPr>
        <p:txBody>
          <a:bodyPr>
            <a:spAutoFit/>
          </a:bodyPr>
          <a:lstStyle/>
          <a:p>
            <a:pPr algn="ctr"/>
            <a:r>
              <a:rPr lang="ka-GE" b="1" dirty="0" smtClean="0">
                <a:latin typeface="Calibri" pitchFamily="34" charset="0"/>
              </a:rPr>
              <a:t>მაისი, 20</a:t>
            </a:r>
            <a:r>
              <a:rPr lang="en-US" b="1" dirty="0" smtClean="0">
                <a:latin typeface="Calibri" pitchFamily="34" charset="0"/>
              </a:rPr>
              <a:t>1</a:t>
            </a:r>
            <a:r>
              <a:rPr lang="ka-GE" b="1" dirty="0" smtClean="0">
                <a:latin typeface="Calibri" pitchFamily="34" charset="0"/>
              </a:rPr>
              <a:t>8</a:t>
            </a:r>
            <a:endParaRPr lang="en-US" b="1" dirty="0">
              <a:latin typeface="Calibri" pitchFamily="34" charset="0"/>
            </a:endParaRPr>
          </a:p>
        </p:txBody>
      </p:sp>
      <p:sp>
        <p:nvSpPr>
          <p:cNvPr id="2053" name="TextBox 6"/>
          <p:cNvSpPr txBox="1">
            <a:spLocks noChangeArrowheads="1"/>
          </p:cNvSpPr>
          <p:nvPr/>
        </p:nvSpPr>
        <p:spPr bwMode="auto">
          <a:xfrm>
            <a:off x="0" y="2204864"/>
            <a:ext cx="8964613" cy="3323987"/>
          </a:xfrm>
          <a:prstGeom prst="rect">
            <a:avLst/>
          </a:prstGeom>
          <a:noFill/>
          <a:ln w="9525">
            <a:noFill/>
            <a:miter lim="800000"/>
            <a:headEnd/>
            <a:tailEnd/>
          </a:ln>
        </p:spPr>
        <p:txBody>
          <a:bodyPr wrap="square">
            <a:spAutoFit/>
          </a:bodyPr>
          <a:lstStyle/>
          <a:p>
            <a:pPr algn="ctr"/>
            <a:r>
              <a:rPr lang="ka-GE" sz="4000" b="1" smtClean="0">
                <a:latin typeface="Calibri" pitchFamily="34" charset="0"/>
              </a:rPr>
              <a:t>სემინარი თემაზე: </a:t>
            </a:r>
            <a:r>
              <a:rPr lang="ka-GE" sz="4000" b="1" dirty="0" smtClean="0">
                <a:latin typeface="Calibri" pitchFamily="34" charset="0"/>
              </a:rPr>
              <a:t>ბოსტნეული კულტურების დომინანტი </a:t>
            </a:r>
            <a:r>
              <a:rPr lang="ka-GE" sz="4000" b="1" dirty="0" err="1" smtClean="0">
                <a:latin typeface="Calibri" pitchFamily="34" charset="0"/>
              </a:rPr>
              <a:t>პათოგენები</a:t>
            </a:r>
            <a:r>
              <a:rPr lang="ka-GE" sz="4000" b="1" dirty="0" smtClean="0">
                <a:latin typeface="Calibri" pitchFamily="34" charset="0"/>
              </a:rPr>
              <a:t> აჭარაში</a:t>
            </a:r>
          </a:p>
          <a:p>
            <a:pPr algn="r"/>
            <a:endParaRPr lang="ka-GE" b="1" dirty="0">
              <a:latin typeface="Calibri" pitchFamily="34" charset="0"/>
            </a:endParaRPr>
          </a:p>
          <a:p>
            <a:pPr algn="r"/>
            <a:endParaRPr lang="ka-GE" b="1" dirty="0" smtClean="0">
              <a:latin typeface="Calibri" pitchFamily="34" charset="0"/>
            </a:endParaRPr>
          </a:p>
          <a:p>
            <a:pPr algn="r"/>
            <a:endParaRPr lang="ka-GE" b="1" dirty="0">
              <a:latin typeface="Calibri" pitchFamily="34" charset="0"/>
            </a:endParaRPr>
          </a:p>
          <a:p>
            <a:pPr algn="r"/>
            <a:endParaRPr lang="ka-GE" b="1" dirty="0" smtClean="0">
              <a:latin typeface="Calibri" pitchFamily="34" charset="0"/>
            </a:endParaRPr>
          </a:p>
          <a:p>
            <a:pPr algn="r"/>
            <a:r>
              <a:rPr lang="ka-GE" b="1" dirty="0" smtClean="0">
                <a:latin typeface="Calibri" pitchFamily="34" charset="0"/>
              </a:rPr>
              <a:t>პროფ</a:t>
            </a:r>
            <a:r>
              <a:rPr lang="ka-GE" b="1" dirty="0">
                <a:latin typeface="Calibri" pitchFamily="34" charset="0"/>
              </a:rPr>
              <a:t>. ოთარ შაინიძე</a:t>
            </a:r>
            <a:endParaRPr lang="en-US" b="1" dirty="0">
              <a:latin typeface="Calibri" pitchFamily="34" charset="0"/>
            </a:endParaRPr>
          </a:p>
        </p:txBody>
      </p:sp>
      <p:pic>
        <p:nvPicPr>
          <p:cNvPr id="2054" name="Picture 1" descr="D:\2010\agroteqnologiisa da agroinjineriis depatamenti\logo.jpg"/>
          <p:cNvPicPr>
            <a:picLocks noChangeAspect="1" noChangeArrowheads="1"/>
          </p:cNvPicPr>
          <p:nvPr/>
        </p:nvPicPr>
        <p:blipFill>
          <a:blip r:embed="rId2" cstate="print"/>
          <a:srcRect/>
          <a:stretch>
            <a:fillRect/>
          </a:stretch>
        </p:blipFill>
        <p:spPr bwMode="auto">
          <a:xfrm>
            <a:off x="214282" y="214290"/>
            <a:ext cx="2338386" cy="1871662"/>
          </a:xfrm>
          <a:prstGeom prst="rect">
            <a:avLst/>
          </a:prstGeom>
          <a:noFill/>
          <a:ln w="9525">
            <a:noFill/>
            <a:miter lim="800000"/>
            <a:headEnd/>
            <a:tailEnd/>
          </a:ln>
        </p:spPr>
      </p:pic>
      <p:pic>
        <p:nvPicPr>
          <p:cNvPr id="2055" name="Picture 1" descr="Batumis State University"/>
          <p:cNvPicPr>
            <a:picLocks noChangeAspect="1" noChangeArrowheads="1"/>
          </p:cNvPicPr>
          <p:nvPr/>
        </p:nvPicPr>
        <p:blipFill>
          <a:blip r:embed="rId3" cstate="print"/>
          <a:srcRect/>
          <a:stretch>
            <a:fillRect/>
          </a:stretch>
        </p:blipFill>
        <p:spPr bwMode="auto">
          <a:xfrm>
            <a:off x="6786578" y="173948"/>
            <a:ext cx="2008172" cy="1878035"/>
          </a:xfrm>
          <a:prstGeom prst="rect">
            <a:avLst/>
          </a:prstGeom>
          <a:noFill/>
          <a:ln w="9525">
            <a:noFill/>
            <a:miter lim="800000"/>
            <a:headEnd/>
            <a:tailEnd/>
          </a:ln>
        </p:spPr>
      </p:pic>
      <p:cxnSp>
        <p:nvCxnSpPr>
          <p:cNvPr id="9" name="Straight Connector 8"/>
          <p:cNvCxnSpPr/>
          <p:nvPr/>
        </p:nvCxnSpPr>
        <p:spPr>
          <a:xfrm>
            <a:off x="3851275" y="4076700"/>
            <a:ext cx="5113338" cy="0"/>
          </a:xfrm>
          <a:prstGeom prst="line">
            <a:avLst/>
          </a:prstGeom>
        </p:spPr>
        <p:style>
          <a:lnRef idx="3">
            <a:schemeClr val="accent1"/>
          </a:lnRef>
          <a:fillRef idx="0">
            <a:schemeClr val="accent1"/>
          </a:fillRef>
          <a:effectRef idx="2">
            <a:schemeClr val="accent1"/>
          </a:effectRef>
          <a:fontRef idx="minor">
            <a:schemeClr val="tx1"/>
          </a:fontRef>
        </p:style>
      </p:cxnSp>
      <p:pic>
        <p:nvPicPr>
          <p:cNvPr id="1026" name="Picture 2"/>
          <p:cNvPicPr>
            <a:picLocks noChangeAspect="1" noChangeArrowheads="1"/>
          </p:cNvPicPr>
          <p:nvPr/>
        </p:nvPicPr>
        <p:blipFill>
          <a:blip r:embed="rId4" cstate="print"/>
          <a:srcRect/>
          <a:stretch>
            <a:fillRect/>
          </a:stretch>
        </p:blipFill>
        <p:spPr bwMode="auto">
          <a:xfrm>
            <a:off x="142845" y="4114262"/>
            <a:ext cx="2643206" cy="1691217"/>
          </a:xfrm>
          <a:prstGeom prst="rect">
            <a:avLst/>
          </a:prstGeom>
          <a:ln>
            <a:noFill/>
          </a:ln>
          <a:effectLst>
            <a:softEdge rad="112500"/>
          </a:effectLst>
        </p:spPr>
      </p:pic>
      <p:sp>
        <p:nvSpPr>
          <p:cNvPr id="10" name="TextBox 3"/>
          <p:cNvSpPr txBox="1">
            <a:spLocks noChangeArrowheads="1"/>
          </p:cNvSpPr>
          <p:nvPr/>
        </p:nvSpPr>
        <p:spPr bwMode="auto">
          <a:xfrm>
            <a:off x="179388" y="5643578"/>
            <a:ext cx="8964612" cy="523220"/>
          </a:xfrm>
          <a:prstGeom prst="rect">
            <a:avLst/>
          </a:prstGeom>
          <a:noFill/>
          <a:ln w="9525">
            <a:noFill/>
            <a:miter lim="800000"/>
            <a:headEnd/>
            <a:tailEnd/>
          </a:ln>
        </p:spPr>
        <p:txBody>
          <a:bodyPr wrap="square">
            <a:spAutoFit/>
          </a:bodyPr>
          <a:lstStyle/>
          <a:p>
            <a:pPr algn="ctr"/>
            <a:r>
              <a:rPr lang="ka-GE" sz="1400" b="1" dirty="0" smtClean="0">
                <a:solidFill>
                  <a:srgbClr val="0066CC"/>
                </a:solidFill>
                <a:latin typeface="Calibri" pitchFamily="34" charset="0"/>
              </a:rPr>
              <a:t>ბათუმის შოთა </a:t>
            </a:r>
            <a:r>
              <a:rPr lang="ka-GE" sz="1400" b="1" dirty="0">
                <a:solidFill>
                  <a:srgbClr val="0066CC"/>
                </a:solidFill>
                <a:latin typeface="Calibri" pitchFamily="34" charset="0"/>
              </a:rPr>
              <a:t>რუსთაველის სახელმწიფო უნივერსიტეტი, ბათუმი, </a:t>
            </a:r>
            <a:r>
              <a:rPr lang="ka-GE" sz="1400" b="1" dirty="0" smtClean="0">
                <a:solidFill>
                  <a:srgbClr val="0066CC"/>
                </a:solidFill>
                <a:latin typeface="Calibri" pitchFamily="34" charset="0"/>
              </a:rPr>
              <a:t>საქართველო</a:t>
            </a:r>
            <a:endParaRPr lang="en-US" sz="1400" b="1" dirty="0" smtClean="0">
              <a:solidFill>
                <a:srgbClr val="0066CC"/>
              </a:solidFill>
              <a:latin typeface="Calibri" pitchFamily="34" charset="0"/>
            </a:endParaRPr>
          </a:p>
          <a:p>
            <a:pPr algn="ctr"/>
            <a:r>
              <a:rPr lang="ka-GE" sz="1400" b="1" dirty="0" smtClean="0">
                <a:solidFill>
                  <a:srgbClr val="0066CC"/>
                </a:solidFill>
                <a:latin typeface="Calibri" pitchFamily="34" charset="0"/>
              </a:rPr>
              <a:t>აგროეკოლოგიისა და სატყეო საქმის დეპარტამენტი</a:t>
            </a:r>
            <a:endParaRPr lang="en-US" sz="1400" b="1" dirty="0">
              <a:solidFill>
                <a:srgbClr val="0066CC"/>
              </a:solidFill>
              <a:latin typeface="Calibri" pitchFamily="34"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Рисунок 266" descr="Picture7"/>
          <p:cNvPicPr>
            <a:picLocks noChangeAspect="1" noChangeArrowheads="1"/>
          </p:cNvPicPr>
          <p:nvPr/>
        </p:nvPicPr>
        <p:blipFill>
          <a:blip r:embed="rId2"/>
          <a:srcRect/>
          <a:stretch>
            <a:fillRect/>
          </a:stretch>
        </p:blipFill>
        <p:spPr bwMode="auto">
          <a:xfrm>
            <a:off x="179512" y="260648"/>
            <a:ext cx="2976310" cy="2088232"/>
          </a:xfrm>
          <a:prstGeom prst="rect">
            <a:avLst/>
          </a:prstGeom>
          <a:noFill/>
        </p:spPr>
      </p:pic>
      <p:pic>
        <p:nvPicPr>
          <p:cNvPr id="11265" name="Рисунок 265" descr="Picture8"/>
          <p:cNvPicPr>
            <a:picLocks noChangeAspect="1" noChangeArrowheads="1"/>
          </p:cNvPicPr>
          <p:nvPr/>
        </p:nvPicPr>
        <p:blipFill>
          <a:blip r:embed="rId3"/>
          <a:srcRect r="2563"/>
          <a:stretch>
            <a:fillRect/>
          </a:stretch>
        </p:blipFill>
        <p:spPr bwMode="auto">
          <a:xfrm>
            <a:off x="3176238" y="260648"/>
            <a:ext cx="4063405" cy="2088232"/>
          </a:xfrm>
          <a:prstGeom prst="rect">
            <a:avLst/>
          </a:prstGeom>
          <a:noFill/>
        </p:spPr>
      </p:pic>
      <p:sp>
        <p:nvSpPr>
          <p:cNvPr id="2" name="მართკუთხედი 1"/>
          <p:cNvSpPr/>
          <p:nvPr/>
        </p:nvSpPr>
        <p:spPr>
          <a:xfrm>
            <a:off x="0" y="2428869"/>
            <a:ext cx="9144000" cy="5189113"/>
          </a:xfrm>
          <a:prstGeom prst="rect">
            <a:avLst/>
          </a:prstGeom>
        </p:spPr>
        <p:txBody>
          <a:bodyPr wrap="square">
            <a:spAutoFit/>
          </a:bodyPr>
          <a:lstStyle/>
          <a:p>
            <a:pPr algn="just">
              <a:lnSpc>
                <a:spcPct val="120000"/>
              </a:lnSpc>
              <a:tabLst>
                <a:tab pos="0" algn="l"/>
              </a:tabLst>
            </a:pPr>
            <a:r>
              <a:rPr lang="ka-GE" dirty="0">
                <a:latin typeface="Sylfaen" panose="010A0502050306030303" pitchFamily="18" charset="0"/>
                <a:ea typeface="Times New Roman" panose="02020603050405020304" pitchFamily="18" charset="0"/>
                <a:cs typeface="Times New Roman" panose="02020603050405020304" pitchFamily="18" charset="0"/>
              </a:rPr>
              <a:t> </a:t>
            </a:r>
            <a:r>
              <a:rPr lang="ka-GE" dirty="0" smtClean="0">
                <a:latin typeface="Sylfaen" panose="010A0502050306030303" pitchFamily="18" charset="0"/>
                <a:ea typeface="Times New Roman" panose="02020603050405020304" pitchFamily="18" charset="0"/>
                <a:cs typeface="Times New Roman" panose="02020603050405020304" pitchFamily="18" charset="0"/>
              </a:rPr>
              <a:t>სურ. 5-</a:t>
            </a:r>
            <a:r>
              <a:rPr lang="ka-GE" i="1" dirty="0" smtClean="0">
                <a:latin typeface="Arial" pitchFamily="34" charset="0"/>
                <a:ea typeface="Times New Roman" pitchFamily="18" charset="0"/>
                <a:cs typeface="Arial" pitchFamily="34" charset="0"/>
              </a:rPr>
              <a:t>Fusarium </a:t>
            </a:r>
            <a:r>
              <a:rPr lang="ka-GE" i="1" dirty="0" err="1">
                <a:latin typeface="Arial" pitchFamily="34" charset="0"/>
                <a:ea typeface="Times New Roman" pitchFamily="18" charset="0"/>
                <a:cs typeface="Arial" pitchFamily="34" charset="0"/>
              </a:rPr>
              <a:t>sp</a:t>
            </a:r>
            <a:r>
              <a:rPr lang="ka-GE" i="1" dirty="0">
                <a:latin typeface="Arial" pitchFamily="34" charset="0"/>
                <a:ea typeface="Times New Roman" pitchFamily="18" charset="0"/>
                <a:cs typeface="Arial" pitchFamily="34" charset="0"/>
              </a:rPr>
              <a:t>. </a:t>
            </a:r>
            <a:r>
              <a:rPr lang="ka-GE" i="1" dirty="0" err="1">
                <a:latin typeface="Arial" pitchFamily="34" charset="0"/>
                <a:ea typeface="Times New Roman" pitchFamily="18" charset="0"/>
                <a:cs typeface="Arial" pitchFamily="34" charset="0"/>
              </a:rPr>
              <a:t>nov</a:t>
            </a:r>
            <a:r>
              <a:rPr lang="ka-GE" dirty="0">
                <a:latin typeface="Arial" pitchFamily="34" charset="0"/>
                <a:ea typeface="Times New Roman" pitchFamily="18" charset="0"/>
                <a:cs typeface="Arial" pitchFamily="34" charset="0"/>
              </a:rPr>
              <a:t>.</a:t>
            </a:r>
            <a:r>
              <a:rPr lang="ka-GE" dirty="0">
                <a:latin typeface="Sylfaen" pitchFamily="18" charset="0"/>
                <a:ea typeface="Times New Roman" pitchFamily="18" charset="0"/>
                <a:cs typeface="Arial" pitchFamily="34" charset="0"/>
              </a:rPr>
              <a:t>- ით გამოწვეული </a:t>
            </a:r>
            <a:r>
              <a:rPr lang="ka-GE" dirty="0" smtClean="0">
                <a:latin typeface="Sylfaen" pitchFamily="18" charset="0"/>
                <a:ea typeface="Times New Roman" pitchFamily="18" charset="0"/>
                <a:cs typeface="Arial" pitchFamily="34" charset="0"/>
              </a:rPr>
              <a:t>ნაყოფის ლპობა (მარცხნივ)</a:t>
            </a:r>
            <a:endParaRPr lang="ka-GE" dirty="0">
              <a:latin typeface="Sylfaen" pitchFamily="18" charset="0"/>
              <a:ea typeface="Times New Roman" pitchFamily="18" charset="0"/>
              <a:cs typeface="Arial" pitchFamily="34" charset="0"/>
            </a:endParaRPr>
          </a:p>
          <a:p>
            <a:pPr algn="just">
              <a:lnSpc>
                <a:spcPct val="120000"/>
              </a:lnSpc>
              <a:tabLst>
                <a:tab pos="0" algn="l"/>
              </a:tabLst>
            </a:pPr>
            <a:r>
              <a:rPr lang="ka-GE" dirty="0">
                <a:latin typeface="Sylfaen" pitchFamily="18" charset="0"/>
                <a:ea typeface="Times New Roman" pitchFamily="18" charset="0"/>
                <a:cs typeface="Arial" pitchFamily="34" charset="0"/>
              </a:rPr>
              <a:t>სურ. </a:t>
            </a:r>
            <a:r>
              <a:rPr lang="ka-GE" dirty="0" smtClean="0">
                <a:latin typeface="Sylfaen" pitchFamily="18" charset="0"/>
                <a:ea typeface="Times New Roman" pitchFamily="18" charset="0"/>
                <a:cs typeface="Arial" pitchFamily="34" charset="0"/>
              </a:rPr>
              <a:t>6- </a:t>
            </a:r>
            <a:r>
              <a:rPr lang="ka-GE" dirty="0" smtClean="0">
                <a:latin typeface="Arial" pitchFamily="34" charset="0"/>
                <a:ea typeface="Times New Roman" pitchFamily="18" charset="0"/>
                <a:cs typeface="Arial" pitchFamily="34" charset="0"/>
              </a:rPr>
              <a:t>პომიდორის ნაყოფზე გავრცელებული კონსორციუმი</a:t>
            </a:r>
            <a:endParaRPr lang="ka-GE" dirty="0">
              <a:latin typeface="Sylfaen" pitchFamily="18" charset="0"/>
              <a:ea typeface="Times New Roman" pitchFamily="18" charset="0"/>
              <a:cs typeface="Arial" pitchFamily="34" charset="0"/>
            </a:endParaRPr>
          </a:p>
          <a:p>
            <a:pPr algn="just">
              <a:lnSpc>
                <a:spcPct val="120000"/>
              </a:lnSpc>
              <a:tabLst>
                <a:tab pos="0" algn="l"/>
              </a:tabLst>
            </a:pPr>
            <a:r>
              <a:rPr lang="ka-GE" sz="2000" dirty="0" smtClean="0">
                <a:latin typeface="Sylfaen" panose="010A0502050306030303" pitchFamily="18" charset="0"/>
                <a:ea typeface="Times New Roman" panose="02020603050405020304" pitchFamily="18" charset="0"/>
                <a:cs typeface="Times New Roman" panose="02020603050405020304" pitchFamily="18" charset="0"/>
              </a:rPr>
              <a:t>    დაკვირვებებმა </a:t>
            </a:r>
            <a:r>
              <a:rPr lang="ka-GE" sz="2000" dirty="0">
                <a:latin typeface="Sylfaen" panose="010A0502050306030303" pitchFamily="18" charset="0"/>
                <a:ea typeface="Times New Roman" panose="02020603050405020304" pitchFamily="18" charset="0"/>
                <a:cs typeface="Times New Roman" panose="02020603050405020304" pitchFamily="18" charset="0"/>
              </a:rPr>
              <a:t>გვიჩვენა, რომ კონსორციუმის წარმოქმნა  იწყება მაშინ, როდესაც ჰაერისა და ნიადაგის ტემპერატურა 24–დან–30°С–მდე აღწევს, ოპტიმალური ტემპერატურა დაახლოებით 27°С. კონსორციუმის ჩამოყალიბებას ხელს უწყობს ასევე მაღალი ტენიანობა (90–95%).  ამჟამად გრძელდება კვლევები კონსორციუმის ჩამოყალიბების ინიციატორთა </a:t>
            </a:r>
            <a:r>
              <a:rPr lang="ka-GE" sz="2000" dirty="0" err="1">
                <a:latin typeface="Sylfaen" panose="010A0502050306030303" pitchFamily="18" charset="0"/>
                <a:ea typeface="Times New Roman" panose="02020603050405020304" pitchFamily="18" charset="0"/>
                <a:cs typeface="Times New Roman" panose="02020603050405020304" pitchFamily="18" charset="0"/>
              </a:rPr>
              <a:t>გამოსავლინებლად</a:t>
            </a:r>
            <a:r>
              <a:rPr lang="ka-GE" sz="2000" dirty="0">
                <a:latin typeface="Sylfaen" panose="010A0502050306030303" pitchFamily="18" charset="0"/>
                <a:ea typeface="Times New Roman" panose="02020603050405020304" pitchFamily="18" charset="0"/>
                <a:cs typeface="Times New Roman" panose="02020603050405020304" pitchFamily="18" charset="0"/>
              </a:rPr>
              <a:t> და მათ შორის </a:t>
            </a:r>
            <a:r>
              <a:rPr lang="ka-GE" sz="2000" dirty="0" err="1">
                <a:latin typeface="Sylfaen" panose="010A0502050306030303" pitchFamily="18" charset="0"/>
                <a:ea typeface="Times New Roman" panose="02020603050405020304" pitchFamily="18" charset="0"/>
                <a:cs typeface="Times New Roman" panose="02020603050405020304" pitchFamily="18" charset="0"/>
              </a:rPr>
              <a:t>ურთიერთდამოკიდებლობის</a:t>
            </a:r>
            <a:r>
              <a:rPr lang="ka-GE" sz="2000" dirty="0">
                <a:latin typeface="Sylfaen" panose="010A0502050306030303" pitchFamily="18" charset="0"/>
                <a:ea typeface="Times New Roman" panose="02020603050405020304" pitchFamily="18" charset="0"/>
                <a:cs typeface="Times New Roman" panose="02020603050405020304" pitchFamily="18" charset="0"/>
              </a:rPr>
              <a:t> დასადგენად.  </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20000"/>
              </a:lnSpc>
              <a:tabLst>
                <a:tab pos="0" algn="l"/>
              </a:tabLst>
            </a:pPr>
            <a:r>
              <a:rPr lang="ka-GE" sz="2000" b="1" dirty="0">
                <a:latin typeface="Sylfaen" panose="010A0502050306030303" pitchFamily="18" charset="0"/>
                <a:ea typeface="Times New Roman" panose="02020603050405020304" pitchFamily="18" charset="0"/>
                <a:cs typeface="Times New Roman" panose="02020603050405020304" pitchFamily="18" charset="0"/>
              </a:rPr>
              <a:t>    </a:t>
            </a:r>
            <a:r>
              <a:rPr lang="ka-GE" sz="2000" dirty="0">
                <a:solidFill>
                  <a:srgbClr val="000000"/>
                </a:solidFill>
                <a:latin typeface="Sylfaen" panose="010A0502050306030303" pitchFamily="18" charset="0"/>
                <a:ea typeface="Times New Roman" panose="02020603050405020304" pitchFamily="18" charset="0"/>
                <a:cs typeface="Times New Roman" panose="02020603050405020304" pitchFamily="18" charset="0"/>
              </a:rPr>
              <a:t>ხელოვნური</a:t>
            </a:r>
            <a:r>
              <a:rPr lang="ka-GE" sz="2000" dirty="0">
                <a:solidFill>
                  <a:srgbClr val="000000"/>
                </a:solidFill>
                <a:latin typeface="AcadNusx" pitchFamily="2" charset="0"/>
                <a:ea typeface="Times New Roman" panose="02020603050405020304" pitchFamily="18" charset="0"/>
                <a:cs typeface="Times New Roman" panose="02020603050405020304" pitchFamily="18" charset="0"/>
              </a:rPr>
              <a:t> (</a:t>
            </a:r>
            <a:r>
              <a:rPr lang="ka-GE" sz="2000" dirty="0">
                <a:solidFill>
                  <a:srgbClr val="000000"/>
                </a:solidFill>
                <a:latin typeface="Sylfaen" panose="010A0502050306030303" pitchFamily="18" charset="0"/>
                <a:ea typeface="Times New Roman" panose="02020603050405020304" pitchFamily="18" charset="0"/>
                <a:cs typeface="Times New Roman" panose="02020603050405020304" pitchFamily="18" charset="0"/>
              </a:rPr>
              <a:t>ჯვარედინი)</a:t>
            </a:r>
            <a:r>
              <a:rPr lang="ka-GE" sz="2000" dirty="0">
                <a:solidFill>
                  <a:srgbClr val="000000"/>
                </a:solidFill>
                <a:latin typeface="AcadNusx" pitchFamily="2" charset="0"/>
                <a:ea typeface="Times New Roman" panose="02020603050405020304" pitchFamily="18" charset="0"/>
                <a:cs typeface="Times New Roman" panose="02020603050405020304" pitchFamily="18" charset="0"/>
              </a:rPr>
              <a:t> </a:t>
            </a:r>
            <a:r>
              <a:rPr lang="ka-GE" sz="2000" dirty="0">
                <a:solidFill>
                  <a:srgbClr val="000000"/>
                </a:solidFill>
                <a:latin typeface="Sylfaen" panose="010A0502050306030303" pitchFamily="18" charset="0"/>
                <a:ea typeface="Times New Roman" panose="02020603050405020304" pitchFamily="18" charset="0"/>
                <a:cs typeface="Times New Roman" panose="02020603050405020304" pitchFamily="18" charset="0"/>
              </a:rPr>
              <a:t>დასენიანების გზით </a:t>
            </a:r>
            <a:r>
              <a:rPr lang="ka-GE" sz="2000" dirty="0" smtClean="0">
                <a:latin typeface="Sylfaen" panose="010A0502050306030303" pitchFamily="18" charset="0"/>
                <a:ea typeface="Times New Roman" panose="02020603050405020304" pitchFamily="18" charset="0"/>
                <a:cs typeface="Times New Roman" panose="02020603050405020304" pitchFamily="18" charset="0"/>
              </a:rPr>
              <a:t>ახალი სახეობის </a:t>
            </a:r>
            <a:r>
              <a:rPr lang="ka-GE" sz="2000" dirty="0" smtClean="0">
                <a:solidFill>
                  <a:srgbClr val="000000"/>
                </a:solidFill>
                <a:latin typeface="Sylfaen" panose="010A0502050306030303" pitchFamily="18" charset="0"/>
                <a:ea typeface="Times New Roman" panose="02020603050405020304" pitchFamily="18" charset="0"/>
                <a:cs typeface="Times New Roman" panose="02020603050405020304" pitchFamily="18" charset="0"/>
              </a:rPr>
              <a:t> </a:t>
            </a:r>
            <a:r>
              <a:rPr lang="ka-GE" sz="2000" dirty="0">
                <a:solidFill>
                  <a:srgbClr val="000000"/>
                </a:solidFill>
                <a:latin typeface="Sylfaen" panose="010A0502050306030303" pitchFamily="18" charset="0"/>
                <a:ea typeface="Times New Roman" panose="02020603050405020304" pitchFamily="18" charset="0"/>
                <a:cs typeface="Times New Roman" panose="02020603050405020304" pitchFamily="18" charset="0"/>
              </a:rPr>
              <a:t>სპეციალიზაციის შესწავლისას დადგენილია, რომ სოკოს სპეციალიზაციის სპექტრი საკმაოდ დიდია</a:t>
            </a:r>
            <a:r>
              <a:rPr lang="ka-GE" sz="2000" dirty="0">
                <a:solidFill>
                  <a:srgbClr val="000000"/>
                </a:solidFill>
                <a:latin typeface="AcadNusx" pitchFamily="2" charset="0"/>
                <a:ea typeface="Times New Roman" panose="02020603050405020304" pitchFamily="18" charset="0"/>
                <a:cs typeface="Times New Roman" panose="02020603050405020304" pitchFamily="18" charset="0"/>
              </a:rPr>
              <a:t>. </a:t>
            </a:r>
            <a:r>
              <a:rPr lang="ka-GE" sz="2000" dirty="0">
                <a:solidFill>
                  <a:srgbClr val="000000"/>
                </a:solidFill>
                <a:latin typeface="Sylfaen" panose="010A0502050306030303" pitchFamily="18" charset="0"/>
                <a:ea typeface="Times New Roman" panose="02020603050405020304" pitchFamily="18" charset="0"/>
                <a:cs typeface="Times New Roman" panose="02020603050405020304" pitchFamily="18" charset="0"/>
              </a:rPr>
              <a:t>დაავადებისადმი ნაკლებად მდგრადია </a:t>
            </a:r>
            <a:r>
              <a:rPr lang="ka-GE" sz="2000" dirty="0" err="1">
                <a:solidFill>
                  <a:srgbClr val="000000"/>
                </a:solidFill>
                <a:latin typeface="Sylfaen" panose="010A0502050306030303" pitchFamily="18" charset="0"/>
                <a:ea typeface="Times New Roman" panose="02020603050405020304" pitchFamily="18" charset="0"/>
                <a:cs typeface="Times New Roman" panose="02020603050405020304" pitchFamily="18" charset="0"/>
              </a:rPr>
              <a:t>მსხვილნაყოფა</a:t>
            </a:r>
            <a:r>
              <a:rPr lang="ka-GE" sz="2000" dirty="0">
                <a:solidFill>
                  <a:srgbClr val="000000"/>
                </a:solidFill>
                <a:latin typeface="Sylfaen" panose="010A0502050306030303" pitchFamily="18" charset="0"/>
                <a:ea typeface="Times New Roman" panose="02020603050405020304" pitchFamily="18" charset="0"/>
                <a:cs typeface="Times New Roman" panose="02020603050405020304" pitchFamily="18" charset="0"/>
              </a:rPr>
              <a:t> ადგილობრივი ჯიშები – </a:t>
            </a:r>
            <a:r>
              <a:rPr lang="ka-GE" sz="2000" dirty="0" err="1">
                <a:solidFill>
                  <a:srgbClr val="000000"/>
                </a:solidFill>
                <a:latin typeface="Sylfaen" panose="010A0502050306030303" pitchFamily="18" charset="0"/>
                <a:ea typeface="Times New Roman" panose="02020603050405020304" pitchFamily="18" charset="0"/>
                <a:cs typeface="Times New Roman" panose="02020603050405020304" pitchFamily="18" charset="0"/>
              </a:rPr>
              <a:t>ვადისფერი</a:t>
            </a:r>
            <a:r>
              <a:rPr lang="ka-GE" sz="2000" dirty="0">
                <a:solidFill>
                  <a:srgbClr val="000000"/>
                </a:solidFill>
                <a:latin typeface="Sylfaen" panose="010A0502050306030303" pitchFamily="18" charset="0"/>
                <a:ea typeface="Times New Roman" panose="02020603050405020304" pitchFamily="18" charset="0"/>
                <a:cs typeface="Times New Roman" panose="02020603050405020304" pitchFamily="18" charset="0"/>
              </a:rPr>
              <a:t> და სხვ.</a:t>
            </a:r>
            <a:r>
              <a:rPr lang="ka-GE" sz="2000" dirty="0">
                <a:solidFill>
                  <a:srgbClr val="000000"/>
                </a:solidFill>
                <a:latin typeface="AcadNusx" pitchFamily="2" charset="0"/>
                <a:ea typeface="Times New Roman" panose="02020603050405020304" pitchFamily="18" charset="0"/>
                <a:cs typeface="Times New Roman" panose="02020603050405020304" pitchFamily="18" charset="0"/>
              </a:rPr>
              <a:t>, </a:t>
            </a:r>
            <a:r>
              <a:rPr lang="ka-GE" sz="2000" dirty="0">
                <a:solidFill>
                  <a:srgbClr val="000000"/>
                </a:solidFill>
                <a:latin typeface="Sylfaen" panose="010A0502050306030303" pitchFamily="18" charset="0"/>
                <a:ea typeface="Times New Roman" panose="02020603050405020304" pitchFamily="18" charset="0"/>
                <a:cs typeface="Times New Roman" panose="02020603050405020304" pitchFamily="18" charset="0"/>
              </a:rPr>
              <a:t>ხოლო შედარებით გამძლე აღმოჩნდა  </a:t>
            </a:r>
            <a:r>
              <a:rPr lang="ka-GE" sz="2000" dirty="0" err="1">
                <a:solidFill>
                  <a:srgbClr val="000000"/>
                </a:solidFill>
                <a:latin typeface="Sylfaen" panose="010A0502050306030303" pitchFamily="18" charset="0"/>
                <a:ea typeface="Times New Roman" panose="02020603050405020304" pitchFamily="18" charset="0"/>
                <a:cs typeface="Times New Roman" panose="02020603050405020304" pitchFamily="18" charset="0"/>
              </a:rPr>
              <a:t>ინტროდუცირებულ</a:t>
            </a:r>
            <a:r>
              <a:rPr lang="ka-GE" sz="2000" b="1" dirty="0" err="1">
                <a:solidFill>
                  <a:srgbClr val="000000"/>
                </a:solidFill>
                <a:latin typeface="Sylfaen" panose="010A0502050306030303" pitchFamily="18" charset="0"/>
                <a:ea typeface="Times New Roman" panose="02020603050405020304" pitchFamily="18" charset="0"/>
                <a:cs typeface="Times New Roman" panose="02020603050405020304" pitchFamily="18" charset="0"/>
              </a:rPr>
              <a:t>ი</a:t>
            </a:r>
            <a:r>
              <a:rPr lang="ka-GE" sz="2000" b="1" dirty="0">
                <a:solidFill>
                  <a:srgbClr val="000000"/>
                </a:solidFill>
                <a:latin typeface="Sylfaen" panose="010A0502050306030303" pitchFamily="18" charset="0"/>
                <a:ea typeface="Times New Roman" panose="02020603050405020304" pitchFamily="18" charset="0"/>
                <a:cs typeface="Times New Roman" panose="02020603050405020304" pitchFamily="18" charset="0"/>
              </a:rPr>
              <a:t> </a:t>
            </a:r>
            <a:r>
              <a:rPr lang="ka-GE" sz="2000" dirty="0" err="1">
                <a:solidFill>
                  <a:srgbClr val="000000"/>
                </a:solidFill>
                <a:latin typeface="Sylfaen" panose="010A0502050306030303" pitchFamily="18" charset="0"/>
                <a:ea typeface="Times New Roman" panose="02020603050405020304" pitchFamily="18" charset="0"/>
                <a:cs typeface="Times New Roman" panose="02020603050405020304" pitchFamily="18" charset="0"/>
              </a:rPr>
              <a:t>წვრილნაყოფა</a:t>
            </a:r>
            <a:r>
              <a:rPr lang="ka-GE" sz="2000" dirty="0">
                <a:solidFill>
                  <a:srgbClr val="000000"/>
                </a:solidFill>
                <a:latin typeface="Sylfaen" panose="010A0502050306030303" pitchFamily="18" charset="0"/>
                <a:ea typeface="Times New Roman" panose="02020603050405020304" pitchFamily="18" charset="0"/>
                <a:cs typeface="Times New Roman" panose="02020603050405020304" pitchFamily="18" charset="0"/>
              </a:rPr>
              <a:t> ჯიშები.</a:t>
            </a:r>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950260"/>
            <a:ext cx="9144000" cy="7478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ka-GE" sz="2000" b="1" i="0" u="none" strike="noStrike" cap="none" normalizeH="0" baseline="0" dirty="0" smtClean="0">
                <a:ln>
                  <a:noFill/>
                </a:ln>
                <a:solidFill>
                  <a:srgbClr val="FF0000"/>
                </a:solidFill>
                <a:effectLst/>
                <a:latin typeface="Arial" pitchFamily="34" charset="0"/>
                <a:ea typeface="Times New Roman" pitchFamily="18" charset="0"/>
                <a:cs typeface="Sylfaen" pitchFamily="18" charset="0"/>
              </a:rPr>
              <a:t>ბოსტნეული კულტურების მეორე დომინანტ დაავადებად ითვლება </a:t>
            </a:r>
            <a:r>
              <a:rPr kumimoji="0" lang="ka-GE" sz="2000" b="1" i="0" u="none" strike="noStrike" cap="none" normalizeH="0" baseline="0" dirty="0" err="1" smtClean="0">
                <a:ln>
                  <a:noFill/>
                </a:ln>
                <a:solidFill>
                  <a:srgbClr val="FF0000"/>
                </a:solidFill>
                <a:effectLst/>
                <a:latin typeface="Arial" pitchFamily="34" charset="0"/>
                <a:ea typeface="Times New Roman" pitchFamily="18" charset="0"/>
                <a:cs typeface="Sylfaen" pitchFamily="18" charset="0"/>
              </a:rPr>
              <a:t>ფიტოფტოპროზი</a:t>
            </a:r>
            <a:r>
              <a:rPr kumimoji="0" lang="ka-GE"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ka-GE" sz="20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Phytophthora parasitica </a:t>
            </a:r>
            <a:r>
              <a:rPr kumimoji="0" lang="ka-GE" sz="20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Dast</a:t>
            </a:r>
            <a:r>
              <a:rPr kumimoji="0" lang="ka-GE"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ეს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სოკო</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პოლიფაგია</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სხვადსხვა</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კულტურული</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მცენარის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ფესვის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ყელის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დაზიანებას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იწვევს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დაავადება</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უმთავრესად</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სანერგეებში</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ან</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ღია გრუნტში</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გადარგულ</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ნერგებზე</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გვხვდება</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იგი</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ახალგაზრდა</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აღმონაცენების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ფესვის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ყელის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სიდამპლეს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იწვევს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იმ</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დროს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როდესაც</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მცენარის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ყლორტი</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ნაზი</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ქსოვილისაგან</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შედგება</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მცენარის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მერქნის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მექანიკური</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ქსოვილი</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ჯერ</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კიდევ</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განვითარებული</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არ აქვს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ფიტოფტორა</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უმთავრესად</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მოზრდილი</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ყლორტის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დაავადებად</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ითვლება</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იგი</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უმთავრესად</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ყლორტის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ფუძის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იმ</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ნაწილიდან</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იწყება</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რომელიც</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მიწის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სიღრმეში</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არის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მოქცეული</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ან</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მიწითაა</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დაფარული</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ეს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ფაქტი</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იმის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მაჩვენებელა</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რომ</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დაავადების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გამომწვევი</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ორგანიზმი</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ნიადაგში არსებობს და</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პირველი</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ინფექცია</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მცენარის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ქვედა</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ნაწილიდან</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იწყება</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დაავადება</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პირველად</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ყავისფერ</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ლაქას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აჩენს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რომელიც</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თანდათანობით</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ვრცელდება</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როგორც</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ვერტიკალურად</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ისე</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ყლორტის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გარშემო</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თანაც</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საკმაო</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სიმაღლემდეც</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ადის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პირველ</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მუხლამდე</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იშვიათად</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ისეთი</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შემთხვევებიც აღინიშნება</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როდესაც</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ლაქა</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გასცდება</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პირველ</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მუხლსაც</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პირველი</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ფოთლების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ყუნწებზედაც</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გადადის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ორივე</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შემთხვევაში</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ყავისფერი</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ლაქა</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ღეროს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გარშემო</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აქვს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შემოვლებული</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ამას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მცენარის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თანდათანობით</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გახმობა</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მოსდევს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ჯერ</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ფოთლების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მოდუნება</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შეიმჩნევა</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შემდეგ</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კენწეროს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დაშვება </a:t>
            </a:r>
            <a:r>
              <a:rPr kumimoji="0" lang="ka-GE"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(სურ.7).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ამ</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სახით,</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შიგა</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რესურსების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ხარჯზე, რამდენიმე</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დღეს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კიდევ</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ცოცხლობს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მცენარე</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შემდეგ</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კი</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ერთბაშად</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ჩაწვება</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რაც</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ყლორტის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მექანიკური</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ქსოვილების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დაშლითა</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ნაწილობრივ</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ყლორტის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დაწვრილებით</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არის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გამოწვეული</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ka-GE"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მართკუთხედი 4"/>
          <p:cNvSpPr/>
          <p:nvPr/>
        </p:nvSpPr>
        <p:spPr>
          <a:xfrm>
            <a:off x="0" y="1"/>
            <a:ext cx="9144000" cy="3785652"/>
          </a:xfrm>
          <a:prstGeom prst="rect">
            <a:avLst/>
          </a:prstGeom>
        </p:spPr>
        <p:txBody>
          <a:bodyPr wrap="square">
            <a:spAutoFit/>
          </a:bodyPr>
          <a:lstStyle/>
          <a:p>
            <a:pPr lvl="0" indent="180975" algn="just" eaLnBrk="0" fontAlgn="base" hangingPunct="0">
              <a:spcBef>
                <a:spcPct val="0"/>
              </a:spcBef>
              <a:spcAft>
                <a:spcPct val="0"/>
              </a:spcAft>
            </a:pPr>
            <a:r>
              <a:rPr lang="ka-GE" sz="2400" dirty="0">
                <a:latin typeface="Arial" pitchFamily="34" charset="0"/>
                <a:ea typeface="Times New Roman" pitchFamily="18" charset="0"/>
                <a:cs typeface="Sylfaen" pitchFamily="18" charset="0"/>
              </a:rPr>
              <a:t>აჭარაში</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ნაყოფის</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დაავადებაც</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საკმაო</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სიხშირით</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გვხვდებოდა</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მასზე ჩნდება</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მუქი</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მონაცრისფრო</a:t>
            </a:r>
            <a:r>
              <a:rPr lang="ka-GE" sz="2400" dirty="0">
                <a:latin typeface="Arial" pitchFamily="34" charset="0"/>
                <a:ea typeface="Times New Roman" pitchFamily="18" charset="0"/>
                <a:cs typeface="Arial" pitchFamily="34" charset="0"/>
              </a:rPr>
              <a:t>  – </a:t>
            </a:r>
            <a:r>
              <a:rPr lang="ka-GE" sz="2400" dirty="0">
                <a:latin typeface="Arial" pitchFamily="34" charset="0"/>
                <a:ea typeface="Times New Roman" pitchFamily="18" charset="0"/>
                <a:cs typeface="Sylfaen" pitchFamily="18" charset="0"/>
              </a:rPr>
              <a:t>ყავისფერი</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დიდი</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ლაქები</a:t>
            </a:r>
            <a:r>
              <a:rPr lang="ka-GE" sz="2400" dirty="0">
                <a:latin typeface="Arial" pitchFamily="34" charset="0"/>
                <a:ea typeface="Times New Roman" pitchFamily="18" charset="0"/>
                <a:cs typeface="Arial" pitchFamily="34" charset="0"/>
              </a:rPr>
              <a:t> </a:t>
            </a:r>
            <a:r>
              <a:rPr lang="ka-GE" sz="2400" dirty="0">
                <a:latin typeface="Sylfaen" pitchFamily="18" charset="0"/>
                <a:ea typeface="Times New Roman" pitchFamily="18" charset="0"/>
                <a:cs typeface="Arial" pitchFamily="34" charset="0"/>
              </a:rPr>
              <a:t>(სურ. </a:t>
            </a:r>
            <a:r>
              <a:rPr lang="ka-GE" sz="2400" dirty="0" smtClean="0">
                <a:latin typeface="Sylfaen" pitchFamily="18" charset="0"/>
                <a:ea typeface="Times New Roman" pitchFamily="18" charset="0"/>
                <a:cs typeface="Arial" pitchFamily="34" charset="0"/>
              </a:rPr>
              <a:t>8). </a:t>
            </a:r>
            <a:r>
              <a:rPr lang="ka-GE" sz="2400" dirty="0" smtClean="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ლაქა</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სწრაფად</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იზრდება</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და</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მთელი</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ნაყოფის</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ლპობას</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იწვევს</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დამპალი</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ნაყოფის</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ქსოვილს</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ჯერ</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მაგარი</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კონსისტენცია</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აქვს</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ხოლო</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შემდეგ</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სხვა</a:t>
            </a:r>
            <a:r>
              <a:rPr lang="ka-GE" sz="2400" dirty="0">
                <a:latin typeface="Arial" pitchFamily="34" charset="0"/>
                <a:ea typeface="Times New Roman" pitchFamily="18" charset="0"/>
                <a:cs typeface="Arial" pitchFamily="34" charset="0"/>
              </a:rPr>
              <a:t> </a:t>
            </a:r>
            <a:r>
              <a:rPr lang="ka-GE" sz="2400" dirty="0" err="1">
                <a:latin typeface="Arial" pitchFamily="34" charset="0"/>
                <a:ea typeface="Times New Roman" pitchFamily="18" charset="0"/>
                <a:cs typeface="Sylfaen" pitchFamily="18" charset="0"/>
              </a:rPr>
              <a:t>საპროფიტული</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ორგანიზმების</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დასახლების</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გამო</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ქსოვილი</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ლპება</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და</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სველი</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სიდამპლის</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ტიპს</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იძლევა</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ასეთი</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ნაყოფი</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სწრაფად</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ცვივა</a:t>
            </a:r>
            <a:r>
              <a:rPr lang="ka-GE" sz="2400" dirty="0">
                <a:latin typeface="Sylfaen" pitchFamily="18" charset="0"/>
                <a:ea typeface="Times New Roman" pitchFamily="18" charset="0"/>
                <a:cs typeface="Arial" pitchFamily="34" charset="0"/>
              </a:rPr>
              <a:t>.</a:t>
            </a:r>
            <a:endParaRPr lang="ru-RU" sz="2400" dirty="0">
              <a:latin typeface="Arial" pitchFamily="34" charset="0"/>
              <a:cs typeface="Arial" pitchFamily="34" charset="0"/>
            </a:endParaRPr>
          </a:p>
          <a:p>
            <a:pPr lvl="0" indent="180975" algn="just" eaLnBrk="0" fontAlgn="base" hangingPunct="0">
              <a:spcBef>
                <a:spcPct val="0"/>
              </a:spcBef>
              <a:spcAft>
                <a:spcPct val="0"/>
              </a:spcAft>
            </a:pPr>
            <a:r>
              <a:rPr lang="ka-GE" sz="2400" dirty="0">
                <a:latin typeface="Sylfaen" pitchFamily="18" charset="0"/>
                <a:ea typeface="Times New Roman" pitchFamily="18" charset="0"/>
                <a:cs typeface="Arial" pitchFamily="34" charset="0"/>
              </a:rPr>
              <a:t>დაავადების გამომწვევია       სოკო   </a:t>
            </a:r>
            <a:r>
              <a:rPr lang="ka-GE" sz="2400" i="1" dirty="0" err="1">
                <a:latin typeface="Arial" pitchFamily="34" charset="0"/>
                <a:ea typeface="Times New Roman" pitchFamily="18" charset="0"/>
                <a:cs typeface="Arial" pitchFamily="34" charset="0"/>
              </a:rPr>
              <a:t>Phytophthora</a:t>
            </a:r>
            <a:r>
              <a:rPr lang="ka-GE" sz="2400" i="1" dirty="0">
                <a:latin typeface="Arial" pitchFamily="34" charset="0"/>
                <a:ea typeface="Times New Roman" pitchFamily="18" charset="0"/>
                <a:cs typeface="Arial" pitchFamily="34" charset="0"/>
              </a:rPr>
              <a:t> </a:t>
            </a:r>
            <a:r>
              <a:rPr lang="ka-GE" sz="2400" i="1" dirty="0" err="1">
                <a:latin typeface="Arial" pitchFamily="34" charset="0"/>
                <a:ea typeface="Times New Roman" pitchFamily="18" charset="0"/>
                <a:cs typeface="Arial" pitchFamily="34" charset="0"/>
              </a:rPr>
              <a:t>parasitica</a:t>
            </a:r>
            <a:r>
              <a:rPr lang="ka-GE" sz="2400" b="1" i="1" dirty="0">
                <a:latin typeface="Sylfaen" pitchFamily="18" charset="0"/>
                <a:ea typeface="Times New Roman" pitchFamily="18" charset="0"/>
                <a:cs typeface="Arial" pitchFamily="34" charset="0"/>
              </a:rPr>
              <a:t>. </a:t>
            </a:r>
            <a:r>
              <a:rPr lang="ka-GE" sz="2400" dirty="0">
                <a:latin typeface="Sylfaen" pitchFamily="18" charset="0"/>
                <a:ea typeface="Times New Roman" pitchFamily="18" charset="0"/>
                <a:cs typeface="Arial" pitchFamily="34" charset="0"/>
              </a:rPr>
              <a:t>  </a:t>
            </a:r>
            <a:r>
              <a:rPr lang="ka-GE" sz="2400" dirty="0">
                <a:latin typeface="Arial" pitchFamily="34" charset="0"/>
                <a:ea typeface="Times New Roman" pitchFamily="18" charset="0"/>
                <a:cs typeface="Arial" pitchFamily="34" charset="0"/>
              </a:rPr>
              <a:t> </a:t>
            </a:r>
            <a:r>
              <a:rPr lang="ka-GE" sz="2400" dirty="0" err="1" smtClean="0">
                <a:latin typeface="Arial" pitchFamily="34" charset="0"/>
                <a:ea typeface="Times New Roman" pitchFamily="18" charset="0"/>
                <a:cs typeface="Sylfaen" pitchFamily="18" charset="0"/>
              </a:rPr>
              <a:t>მიცელიუმი</a:t>
            </a:r>
            <a:r>
              <a:rPr lang="ka-GE" sz="2400" dirty="0" smtClean="0">
                <a:latin typeface="Arial" pitchFamily="34" charset="0"/>
                <a:ea typeface="Times New Roman" pitchFamily="18" charset="0"/>
                <a:cs typeface="Sylfaen" pitchFamily="18" charset="0"/>
              </a:rPr>
              <a:t> </a:t>
            </a:r>
            <a:r>
              <a:rPr lang="ka-GE" sz="2400" dirty="0" err="1" smtClean="0">
                <a:latin typeface="Arial" pitchFamily="34" charset="0"/>
                <a:ea typeface="Times New Roman" pitchFamily="18" charset="0"/>
                <a:cs typeface="Sylfaen" pitchFamily="18" charset="0"/>
              </a:rPr>
              <a:t>დატოტვილია</a:t>
            </a:r>
            <a:r>
              <a:rPr lang="ka-GE" sz="2400" dirty="0" smtClean="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და</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გრძელი</a:t>
            </a:r>
            <a:r>
              <a:rPr lang="ka-GE" sz="2400" dirty="0">
                <a:latin typeface="Arial" pitchFamily="34" charset="0"/>
                <a:ea typeface="Times New Roman" pitchFamily="18" charset="0"/>
                <a:cs typeface="Arial" pitchFamily="34" charset="0"/>
              </a:rPr>
              <a:t> </a:t>
            </a:r>
            <a:r>
              <a:rPr lang="ka-GE" sz="2400" dirty="0" err="1">
                <a:latin typeface="Arial" pitchFamily="34" charset="0"/>
                <a:ea typeface="Times New Roman" pitchFamily="18" charset="0"/>
                <a:cs typeface="Sylfaen" pitchFamily="18" charset="0"/>
              </a:rPr>
              <a:t>ჰიფებისაგან</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შედგება</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რომელთაც</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კარგად</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ემჩნევათ</a:t>
            </a:r>
            <a:r>
              <a:rPr lang="ka-GE" sz="2400" dirty="0">
                <a:latin typeface="Arial" pitchFamily="34" charset="0"/>
                <a:ea typeface="Times New Roman" pitchFamily="18" charset="0"/>
                <a:cs typeface="Arial" pitchFamily="34" charset="0"/>
              </a:rPr>
              <a:t> </a:t>
            </a:r>
            <a:r>
              <a:rPr lang="ka-GE" sz="2400" dirty="0">
                <a:latin typeface="Arial" pitchFamily="34" charset="0"/>
                <a:ea typeface="Times New Roman" pitchFamily="18" charset="0"/>
                <a:cs typeface="Sylfaen" pitchFamily="18" charset="0"/>
              </a:rPr>
              <a:t>მარცვლოვანი</a:t>
            </a:r>
            <a:r>
              <a:rPr lang="ka-GE" sz="2400" dirty="0">
                <a:latin typeface="Arial" pitchFamily="34" charset="0"/>
                <a:ea typeface="Times New Roman" pitchFamily="18" charset="0"/>
                <a:cs typeface="Arial" pitchFamily="34" charset="0"/>
              </a:rPr>
              <a:t> </a:t>
            </a:r>
            <a:r>
              <a:rPr lang="ka-GE" sz="2400" dirty="0" smtClean="0">
                <a:latin typeface="Arial" pitchFamily="34" charset="0"/>
                <a:ea typeface="Times New Roman" pitchFamily="18" charset="0"/>
                <a:cs typeface="Sylfaen" pitchFamily="18" charset="0"/>
              </a:rPr>
              <a:t>შიგთავსი (სურ.9)</a:t>
            </a:r>
            <a:endParaRPr lang="en-US" sz="2400" dirty="0"/>
          </a:p>
        </p:txBody>
      </p:sp>
    </p:spTree>
    <p:extLst>
      <p:ext uri="{BB962C8B-B14F-4D97-AF65-F5344CB8AC3E}">
        <p14:creationId xmlns:p14="http://schemas.microsoft.com/office/powerpoint/2010/main" val="3224739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Рисунок 1" descr="http://www.jejardine.org/images/stories/5_Reponses_aux_questions/phytophthora-infestans-veschambre.jpg"/>
          <p:cNvPicPr>
            <a:picLocks noChangeAspect="1" noChangeArrowheads="1"/>
          </p:cNvPicPr>
          <p:nvPr/>
        </p:nvPicPr>
        <p:blipFill>
          <a:blip r:embed="rId2"/>
          <a:srcRect/>
          <a:stretch>
            <a:fillRect/>
          </a:stretch>
        </p:blipFill>
        <p:spPr bwMode="auto">
          <a:xfrm>
            <a:off x="467544" y="142852"/>
            <a:ext cx="3629001" cy="2714644"/>
          </a:xfrm>
          <a:prstGeom prst="rect">
            <a:avLst/>
          </a:prstGeom>
          <a:noFill/>
        </p:spPr>
      </p:pic>
      <p:pic>
        <p:nvPicPr>
          <p:cNvPr id="9217" name="Рисунок 23" descr="http://media3.picsearch.com/is?ugzJyEtUe6rmpIhn9awU9RWNDxYJ8ROFSdKxdAZwWKk&amp;height=172"/>
          <p:cNvPicPr>
            <a:picLocks noChangeAspect="1" noChangeArrowheads="1"/>
          </p:cNvPicPr>
          <p:nvPr/>
        </p:nvPicPr>
        <p:blipFill>
          <a:blip r:embed="rId3"/>
          <a:srcRect/>
          <a:stretch>
            <a:fillRect/>
          </a:stretch>
        </p:blipFill>
        <p:spPr bwMode="auto">
          <a:xfrm>
            <a:off x="4143372" y="214290"/>
            <a:ext cx="3455484" cy="2630641"/>
          </a:xfrm>
          <a:prstGeom prst="rect">
            <a:avLst/>
          </a:prstGeom>
          <a:noFill/>
        </p:spPr>
      </p:pic>
      <p:sp>
        <p:nvSpPr>
          <p:cNvPr id="921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221" name="Rectangle 5"/>
          <p:cNvSpPr>
            <a:spLocks noChangeArrowheads="1"/>
          </p:cNvSpPr>
          <p:nvPr/>
        </p:nvSpPr>
        <p:spPr bwMode="auto">
          <a:xfrm>
            <a:off x="179512" y="3500438"/>
            <a:ext cx="896448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სოკოს</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გამრავლება</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ზოოსპორების</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საშუალებით</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მიმდინარეობს</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ისინი</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სხვადსხვა</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სახის</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მომრგვალო</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ან</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კვერცხისებრ</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ზოოსპორანგიუმებში</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ვითარდებიან</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სურ</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9</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ხშირია</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შემთხვევები</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როდესაც</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ზოოსპორანგიუმის</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შიგთავსი</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მთლიანად</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გამოდის</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გარეთ</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და</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საბოლოოდ</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ზოოსპორებად</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იქცევა</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ან</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ზოოსპოერბი</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თვით</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ზოოსპორანგიუმშივე</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იძლევა</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წინაზრდილს</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შიგ</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ვითარდებიან</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დაზამთრება</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ქლამიდოსპორების</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ან</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ოოსპორების</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საშუალებით</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ხდება</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და</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გაზაფხულზე</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დაავადებ</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ის გავრცელება</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ისევ</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ზოოსპორებით</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მიმდინარეობს</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მართკუთხედი 1"/>
          <p:cNvSpPr/>
          <p:nvPr/>
        </p:nvSpPr>
        <p:spPr>
          <a:xfrm>
            <a:off x="0" y="2916934"/>
            <a:ext cx="9144000" cy="1754326"/>
          </a:xfrm>
          <a:prstGeom prst="rect">
            <a:avLst/>
          </a:prstGeom>
        </p:spPr>
        <p:txBody>
          <a:bodyPr wrap="square">
            <a:spAutoFit/>
          </a:bodyPr>
          <a:lstStyle/>
          <a:p>
            <a:pPr indent="180975" fontAlgn="base">
              <a:spcBef>
                <a:spcPct val="0"/>
              </a:spcBef>
              <a:spcAft>
                <a:spcPct val="0"/>
              </a:spcAft>
            </a:pPr>
            <a:r>
              <a:rPr lang="ka-GE" i="1" dirty="0" smtClean="0">
                <a:latin typeface="Arial" pitchFamily="34" charset="0"/>
                <a:ea typeface="Times New Roman" pitchFamily="18" charset="0"/>
                <a:cs typeface="Arial" pitchFamily="34" charset="0"/>
              </a:rPr>
              <a:t>სურ. 7-Phytophthora </a:t>
            </a:r>
            <a:r>
              <a:rPr lang="ka-GE" i="1" dirty="0" err="1">
                <a:latin typeface="Arial" pitchFamily="34" charset="0"/>
                <a:ea typeface="Times New Roman" pitchFamily="18" charset="0"/>
                <a:cs typeface="Arial" pitchFamily="34" charset="0"/>
              </a:rPr>
              <a:t>parasitica</a:t>
            </a:r>
            <a:r>
              <a:rPr lang="ka-GE" dirty="0">
                <a:latin typeface="Sylfaen" pitchFamily="18" charset="0"/>
                <a:ea typeface="Times New Roman" pitchFamily="18" charset="0"/>
                <a:cs typeface="Arial" pitchFamily="34" charset="0"/>
              </a:rPr>
              <a:t>- </a:t>
            </a:r>
            <a:r>
              <a:rPr lang="ka-GE" dirty="0" err="1">
                <a:latin typeface="Sylfaen" pitchFamily="18" charset="0"/>
                <a:ea typeface="Times New Roman" pitchFamily="18" charset="0"/>
                <a:cs typeface="Arial" pitchFamily="34" charset="0"/>
              </a:rPr>
              <a:t>თი</a:t>
            </a:r>
            <a:r>
              <a:rPr lang="ka-GE" dirty="0">
                <a:latin typeface="Sylfaen" pitchFamily="18" charset="0"/>
                <a:ea typeface="Times New Roman" pitchFamily="18" charset="0"/>
                <a:cs typeface="Arial" pitchFamily="34" charset="0"/>
              </a:rPr>
              <a:t> დაავადებული პომიდორის </a:t>
            </a:r>
            <a:r>
              <a:rPr lang="ka-GE" dirty="0" smtClean="0">
                <a:latin typeface="Sylfaen" pitchFamily="18" charset="0"/>
                <a:ea typeface="Times New Roman" pitchFamily="18" charset="0"/>
                <a:cs typeface="Arial" pitchFamily="34" charset="0"/>
              </a:rPr>
              <a:t>ფოთლები </a:t>
            </a:r>
          </a:p>
          <a:p>
            <a:pPr indent="180975" fontAlgn="base">
              <a:spcBef>
                <a:spcPct val="0"/>
              </a:spcBef>
              <a:spcAft>
                <a:spcPct val="0"/>
              </a:spcAft>
            </a:pPr>
            <a:r>
              <a:rPr lang="ka-GE" i="1" dirty="0" smtClean="0">
                <a:latin typeface="Arial" pitchFamily="34" charset="0"/>
                <a:ea typeface="Times New Roman" pitchFamily="18" charset="0"/>
                <a:cs typeface="Arial" pitchFamily="34" charset="0"/>
              </a:rPr>
              <a:t>სურ.8-Phytophthora </a:t>
            </a:r>
            <a:r>
              <a:rPr lang="ka-GE" i="1" dirty="0" err="1">
                <a:latin typeface="Arial" pitchFamily="34" charset="0"/>
                <a:ea typeface="Times New Roman" pitchFamily="18" charset="0"/>
                <a:cs typeface="Arial" pitchFamily="34" charset="0"/>
              </a:rPr>
              <a:t>parasitica</a:t>
            </a:r>
            <a:r>
              <a:rPr lang="ka-GE" i="1" dirty="0">
                <a:latin typeface="Sylfaen" pitchFamily="18" charset="0"/>
                <a:ea typeface="Times New Roman" pitchFamily="18" charset="0"/>
                <a:cs typeface="Arial" pitchFamily="34" charset="0"/>
              </a:rPr>
              <a:t> </a:t>
            </a:r>
            <a:r>
              <a:rPr lang="ka-GE" dirty="0">
                <a:latin typeface="Sylfaen" pitchFamily="18" charset="0"/>
                <a:ea typeface="Times New Roman" pitchFamily="18" charset="0"/>
                <a:cs typeface="Arial" pitchFamily="34" charset="0"/>
              </a:rPr>
              <a:t>- </a:t>
            </a:r>
            <a:r>
              <a:rPr lang="ka-GE" dirty="0" err="1">
                <a:latin typeface="Sylfaen" pitchFamily="18" charset="0"/>
                <a:ea typeface="Times New Roman" pitchFamily="18" charset="0"/>
                <a:cs typeface="Arial" pitchFamily="34" charset="0"/>
              </a:rPr>
              <a:t>თი</a:t>
            </a:r>
            <a:r>
              <a:rPr lang="ka-GE" dirty="0">
                <a:latin typeface="Sylfaen" pitchFamily="18" charset="0"/>
                <a:ea typeface="Times New Roman" pitchFamily="18" charset="0"/>
                <a:cs typeface="Arial" pitchFamily="34" charset="0"/>
              </a:rPr>
              <a:t> დაავადებული პომიდორის </a:t>
            </a:r>
            <a:r>
              <a:rPr lang="ka-GE" dirty="0" smtClean="0">
                <a:latin typeface="Sylfaen" pitchFamily="18" charset="0"/>
                <a:ea typeface="Times New Roman" pitchFamily="18" charset="0"/>
                <a:cs typeface="Arial" pitchFamily="34" charset="0"/>
              </a:rPr>
              <a:t>ნაყოფები</a:t>
            </a:r>
          </a:p>
          <a:p>
            <a:pPr indent="180975" fontAlgn="base">
              <a:spcBef>
                <a:spcPct val="0"/>
              </a:spcBef>
              <a:spcAft>
                <a:spcPct val="0"/>
              </a:spcAft>
            </a:pPr>
            <a:endParaRPr lang="ka-GE" dirty="0">
              <a:latin typeface="Sylfaen" pitchFamily="18" charset="0"/>
              <a:cs typeface="Arial" pitchFamily="34" charset="0"/>
            </a:endParaRPr>
          </a:p>
          <a:p>
            <a:pPr indent="180975" fontAlgn="base">
              <a:spcBef>
                <a:spcPct val="0"/>
              </a:spcBef>
              <a:spcAft>
                <a:spcPct val="0"/>
              </a:spcAft>
            </a:pPr>
            <a:endParaRPr lang="ru-RU" dirty="0">
              <a:latin typeface="Arial" pitchFamily="34" charset="0"/>
              <a:cs typeface="Arial" pitchFamily="34" charset="0"/>
            </a:endParaRPr>
          </a:p>
          <a:p>
            <a:pPr lvl="0" indent="180975" fontAlgn="base">
              <a:spcBef>
                <a:spcPct val="0"/>
              </a:spcBef>
              <a:spcAft>
                <a:spcPct val="0"/>
              </a:spcAft>
            </a:pPr>
            <a:endParaRPr lang="ru-RU" dirty="0">
              <a:latin typeface="Arial" pitchFamily="34" charset="0"/>
              <a:cs typeface="Arial" pitchFamily="34" charset="0"/>
            </a:endParaRPr>
          </a:p>
          <a:p>
            <a:pPr lvl="0" indent="180975" eaLnBrk="0" fontAlgn="base" hangingPunct="0">
              <a:spcBef>
                <a:spcPct val="0"/>
              </a:spcBef>
              <a:spcAft>
                <a:spcPct val="0"/>
              </a:spcAft>
            </a:pPr>
            <a:endParaRPr lang="ru-RU"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8193" name="Рисунок 16385" descr="images (5)"/>
          <p:cNvPicPr>
            <a:picLocks noChangeAspect="1" noChangeArrowheads="1"/>
          </p:cNvPicPr>
          <p:nvPr/>
        </p:nvPicPr>
        <p:blipFill>
          <a:blip r:embed="rId2"/>
          <a:srcRect/>
          <a:stretch>
            <a:fillRect/>
          </a:stretch>
        </p:blipFill>
        <p:spPr bwMode="auto">
          <a:xfrm>
            <a:off x="1835696" y="186257"/>
            <a:ext cx="5616624" cy="3707796"/>
          </a:xfrm>
          <a:prstGeom prst="rect">
            <a:avLst/>
          </a:prstGeom>
          <a:noFill/>
        </p:spPr>
      </p:pic>
      <p:sp>
        <p:nvSpPr>
          <p:cNvPr id="8195" name="Rectangle 3"/>
          <p:cNvSpPr>
            <a:spLocks noChangeArrowheads="1"/>
          </p:cNvSpPr>
          <p:nvPr/>
        </p:nvSpPr>
        <p:spPr bwMode="auto">
          <a:xfrm>
            <a:off x="142844" y="3816575"/>
            <a:ext cx="8749636" cy="2185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სურ</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9</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  </a:t>
            </a:r>
            <a:r>
              <a:rPr kumimoji="0" lang="en-US" sz="16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Phytophthora</a:t>
            </a:r>
            <a:r>
              <a:rPr kumimoji="0" lang="en-US"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parasitica</a:t>
            </a:r>
            <a:r>
              <a:rPr kumimoji="0" lang="en-US"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-ს</a:t>
            </a:r>
            <a:r>
              <a:rPr kumimoji="0" lang="en-US" sz="1600" b="1" i="1"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ზოოსპოანგიუმები</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როგორც</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გაირკვა</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დაავადების</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გავრცელებას</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ხელს</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უწყობს</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ხშირი</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ნარგავები</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სადაც</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აერაცია</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4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ნაკლებია</a:t>
            </a:r>
            <a:r>
              <a:rPr kumimoji="0" lang="ka-GE"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და</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სინესტის</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ჭარბად</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დაგროვებას</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აქვს</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ადგილი</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რითაც</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დაავადებისათვის</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ხელშემწყობი</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პირობა</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იქმნება</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მითუმეტეს</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რომ</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ნერგ</a:t>
            </a:r>
            <a:r>
              <a:rPr kumimoji="0" lang="ka-GE" sz="24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a:t>
            </a:r>
            <a:r>
              <a:rPr kumimoji="0" lang="ka-GE"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4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 </a:t>
            </a:r>
            <a:r>
              <a:rPr kumimoji="0" lang="ka-GE"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ხშირად</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რწყავენ</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406183"/>
            <a:ext cx="9144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180975" fontAlgn="base">
              <a:spcBef>
                <a:spcPct val="0"/>
              </a:spcBef>
              <a:spcAft>
                <a:spcPct val="0"/>
              </a:spcAft>
              <a:tabLst>
                <a:tab pos="1152525" algn="l"/>
              </a:tabLst>
            </a:pPr>
            <a:r>
              <a:rPr kumimoji="0" lang="en-US" sz="2000" b="1" i="1" u="none" strike="noStrike" cap="none" normalizeH="0" baseline="0" dirty="0" err="1" smtClean="0">
                <a:ln>
                  <a:noFill/>
                </a:ln>
                <a:effectLst/>
                <a:latin typeface="Arial" pitchFamily="34" charset="0"/>
                <a:ea typeface="Times New Roman" pitchFamily="18" charset="0"/>
                <a:cs typeface="Arial" pitchFamily="34" charset="0"/>
              </a:rPr>
              <a:t>Phytopthora</a:t>
            </a:r>
            <a:r>
              <a:rPr kumimoji="0" lang="en-US" sz="2000" b="1" i="1" u="none" strike="noStrike" cap="none" normalizeH="0" baseline="0" dirty="0" smtClean="0">
                <a:ln>
                  <a:noFill/>
                </a:ln>
                <a:effectLst/>
                <a:latin typeface="Arial" pitchFamily="34" charset="0"/>
                <a:ea typeface="Times New Roman" pitchFamily="18" charset="0"/>
                <a:cs typeface="Arial" pitchFamily="34" charset="0"/>
              </a:rPr>
              <a:t> </a:t>
            </a:r>
            <a:r>
              <a:rPr kumimoji="0" lang="en-US" sz="2000" b="1" i="1" u="none" strike="noStrike" cap="none" normalizeH="0" baseline="0" dirty="0" err="1" smtClean="0">
                <a:ln>
                  <a:noFill/>
                </a:ln>
                <a:effectLst/>
                <a:latin typeface="Arial" pitchFamily="34" charset="0"/>
                <a:ea typeface="Times New Roman" pitchFamily="18" charset="0"/>
                <a:cs typeface="Arial" pitchFamily="34" charset="0"/>
              </a:rPr>
              <a:t>infestans</a:t>
            </a:r>
            <a:r>
              <a:rPr kumimoji="0" lang="en-US" sz="2000" b="1" i="1" u="none" strike="noStrike" cap="none" normalizeH="0" baseline="0" dirty="0" smtClean="0">
                <a:ln>
                  <a:noFill/>
                </a:ln>
                <a:effectLst/>
                <a:latin typeface="Arial" pitchFamily="34" charset="0"/>
                <a:ea typeface="Times New Roman" pitchFamily="18" charset="0"/>
                <a:cs typeface="Arial" pitchFamily="34" charset="0"/>
              </a:rPr>
              <a:t> </a:t>
            </a:r>
            <a:r>
              <a:rPr kumimoji="0" lang="en-US" sz="2000" b="1" i="0" u="none" strike="noStrike" cap="none" normalizeH="0" baseline="0" dirty="0" smtClean="0">
                <a:ln>
                  <a:noFill/>
                </a:ln>
                <a:effectLst/>
                <a:latin typeface="Arial" pitchFamily="34" charset="0"/>
                <a:ea typeface="Times New Roman" pitchFamily="18" charset="0"/>
                <a:cs typeface="Arial" pitchFamily="34" charset="0"/>
              </a:rPr>
              <a:t>(Mont) </a:t>
            </a:r>
            <a:r>
              <a:rPr kumimoji="0" lang="en-US" sz="2000" b="1" i="0" u="none" strike="noStrike" cap="none" normalizeH="0" baseline="0" dirty="0" err="1" smtClean="0">
                <a:ln>
                  <a:noFill/>
                </a:ln>
                <a:effectLst/>
                <a:latin typeface="Arial" pitchFamily="34" charset="0"/>
                <a:ea typeface="Times New Roman" pitchFamily="18" charset="0"/>
                <a:cs typeface="Arial" pitchFamily="34" charset="0"/>
              </a:rPr>
              <a:t>D.By</a:t>
            </a:r>
            <a:r>
              <a:rPr kumimoji="0" lang="ka-GE" sz="2000" b="1" i="0" u="none" strike="noStrike" cap="none" normalizeH="0" baseline="0" dirty="0" smtClean="0">
                <a:ln>
                  <a:noFill/>
                </a:ln>
                <a:effectLst/>
                <a:latin typeface="Arial" pitchFamily="34" charset="0"/>
                <a:ea typeface="Times New Roman" pitchFamily="18" charset="0"/>
                <a:cs typeface="Arial" pitchFamily="34" charset="0"/>
              </a:rPr>
              <a:t> ცნობილია </a:t>
            </a:r>
            <a:r>
              <a:rPr lang="ka-GE" sz="2000" dirty="0" smtClean="0">
                <a:latin typeface="Arial" pitchFamily="34" charset="0"/>
                <a:ea typeface="Times New Roman" pitchFamily="18" charset="0"/>
                <a:cs typeface="Sylfaen" pitchFamily="18" charset="0"/>
              </a:rPr>
              <a:t>კარტოფილის </a:t>
            </a:r>
            <a:r>
              <a:rPr kumimoji="0" lang="ka-GE" sz="2000" b="1" i="0" u="none" strike="noStrike" cap="none" normalizeH="0" baseline="0" dirty="0" err="1" smtClean="0">
                <a:ln>
                  <a:noFill/>
                </a:ln>
                <a:effectLst/>
                <a:latin typeface="Arial" pitchFamily="34" charset="0"/>
                <a:ea typeface="Times New Roman" pitchFamily="18" charset="0"/>
                <a:cs typeface="Arial" pitchFamily="34" charset="0"/>
              </a:rPr>
              <a:t>დესტრუქტორ</a:t>
            </a:r>
            <a:r>
              <a:rPr kumimoji="0" lang="ka-GE" sz="2000" b="1" i="0" u="none" strike="noStrike" cap="none" normalizeH="0" baseline="0" dirty="0" smtClean="0">
                <a:ln>
                  <a:noFill/>
                </a:ln>
                <a:effectLst/>
                <a:latin typeface="Arial" pitchFamily="34" charset="0"/>
                <a:ea typeface="Times New Roman" pitchFamily="18" charset="0"/>
                <a:cs typeface="Arial" pitchFamily="34" charset="0"/>
              </a:rPr>
              <a:t> დაავადებად. </a:t>
            </a:r>
            <a:r>
              <a:rPr lang="ka-GE" sz="2000" dirty="0" smtClean="0">
                <a:latin typeface="Arial" pitchFamily="34" charset="0"/>
                <a:ea typeface="Times New Roman" pitchFamily="18" charset="0"/>
                <a:cs typeface="Sylfaen" pitchFamily="18" charset="0"/>
              </a:rPr>
              <a:t>მაგრამ,</a:t>
            </a:r>
            <a:r>
              <a:rPr lang="ka-GE" sz="2000" dirty="0" smtClean="0">
                <a:latin typeface="Arial" pitchFamily="34" charset="0"/>
                <a:ea typeface="Times New Roman" pitchFamily="18" charset="0"/>
                <a:cs typeface="Arial" pitchFamily="34" charset="0"/>
              </a:rPr>
              <a:t> </a:t>
            </a:r>
            <a:r>
              <a:rPr lang="ka-GE" sz="2000" dirty="0">
                <a:latin typeface="Arial" pitchFamily="34" charset="0"/>
                <a:ea typeface="Times New Roman" pitchFamily="18" charset="0"/>
                <a:cs typeface="Sylfaen" pitchFamily="18" charset="0"/>
              </a:rPr>
              <a:t>არანაკლებ</a:t>
            </a:r>
            <a:r>
              <a:rPr lang="ka-GE" sz="2000" dirty="0">
                <a:latin typeface="Arial" pitchFamily="34" charset="0"/>
                <a:ea typeface="Times New Roman" pitchFamily="18" charset="0"/>
                <a:cs typeface="Arial" pitchFamily="34" charset="0"/>
              </a:rPr>
              <a:t> </a:t>
            </a:r>
            <a:r>
              <a:rPr lang="ka-GE" sz="2000" dirty="0">
                <a:latin typeface="Arial" pitchFamily="34" charset="0"/>
                <a:ea typeface="Times New Roman" pitchFamily="18" charset="0"/>
                <a:cs typeface="Sylfaen" pitchFamily="18" charset="0"/>
              </a:rPr>
              <a:t>ზიანს</a:t>
            </a:r>
            <a:r>
              <a:rPr lang="ka-GE" sz="2000" dirty="0">
                <a:latin typeface="Arial" pitchFamily="34" charset="0"/>
                <a:ea typeface="Times New Roman" pitchFamily="18" charset="0"/>
                <a:cs typeface="Arial" pitchFamily="34" charset="0"/>
              </a:rPr>
              <a:t> </a:t>
            </a:r>
            <a:r>
              <a:rPr lang="ka-GE" sz="2000" dirty="0">
                <a:latin typeface="Arial" pitchFamily="34" charset="0"/>
                <a:ea typeface="Times New Roman" pitchFamily="18" charset="0"/>
                <a:cs typeface="Sylfaen" pitchFamily="18" charset="0"/>
              </a:rPr>
              <a:t>აყენებს</a:t>
            </a:r>
            <a:r>
              <a:rPr lang="ka-GE" sz="2000" dirty="0">
                <a:latin typeface="Arial" pitchFamily="34" charset="0"/>
                <a:ea typeface="Times New Roman" pitchFamily="18" charset="0"/>
                <a:cs typeface="Arial" pitchFamily="34" charset="0"/>
              </a:rPr>
              <a:t> </a:t>
            </a:r>
            <a:r>
              <a:rPr lang="ka-GE" sz="2000" dirty="0" smtClean="0">
                <a:latin typeface="Arial" pitchFamily="34" charset="0"/>
                <a:ea typeface="Times New Roman" pitchFamily="18" charset="0"/>
                <a:cs typeface="Sylfaen" pitchFamily="18" charset="0"/>
              </a:rPr>
              <a:t>პომიდორსაც</a:t>
            </a:r>
            <a:r>
              <a:rPr lang="ka-GE" sz="2000" dirty="0" smtClean="0">
                <a:latin typeface="Arial" pitchFamily="34" charset="0"/>
                <a:ea typeface="Times New Roman" pitchFamily="18" charset="0"/>
                <a:cs typeface="Arial" pitchFamily="34" charset="0"/>
              </a:rPr>
              <a:t>. </a:t>
            </a:r>
            <a:r>
              <a:rPr lang="ka-GE" sz="2000" dirty="0">
                <a:latin typeface="Arial" pitchFamily="34" charset="0"/>
                <a:ea typeface="Times New Roman" pitchFamily="18" charset="0"/>
                <a:cs typeface="Sylfaen" pitchFamily="18" charset="0"/>
              </a:rPr>
              <a:t>დაავადება</a:t>
            </a:r>
            <a:r>
              <a:rPr lang="ka-GE" sz="2000" dirty="0">
                <a:latin typeface="Arial" pitchFamily="34" charset="0"/>
                <a:ea typeface="Times New Roman" pitchFamily="18" charset="0"/>
                <a:cs typeface="Arial" pitchFamily="34" charset="0"/>
              </a:rPr>
              <a:t> </a:t>
            </a:r>
            <a:r>
              <a:rPr lang="ka-GE" sz="2000" dirty="0">
                <a:latin typeface="Arial" pitchFamily="34" charset="0"/>
                <a:ea typeface="Times New Roman" pitchFamily="18" charset="0"/>
                <a:cs typeface="Sylfaen" pitchFamily="18" charset="0"/>
              </a:rPr>
              <a:t>შემდეგნაირად</a:t>
            </a:r>
            <a:r>
              <a:rPr lang="ka-GE" sz="2000" dirty="0">
                <a:latin typeface="Arial" pitchFamily="34" charset="0"/>
                <a:ea typeface="Times New Roman" pitchFamily="18" charset="0"/>
                <a:cs typeface="Arial" pitchFamily="34" charset="0"/>
              </a:rPr>
              <a:t> </a:t>
            </a:r>
            <a:r>
              <a:rPr lang="ka-GE" sz="2000" dirty="0">
                <a:latin typeface="Arial" pitchFamily="34" charset="0"/>
                <a:ea typeface="Times New Roman" pitchFamily="18" charset="0"/>
                <a:cs typeface="Sylfaen" pitchFamily="18" charset="0"/>
              </a:rPr>
              <a:t>ვლინდება</a:t>
            </a:r>
            <a:r>
              <a:rPr lang="ka-GE" sz="2000" dirty="0">
                <a:latin typeface="Arial" pitchFamily="34" charset="0"/>
                <a:ea typeface="Times New Roman" pitchFamily="18" charset="0"/>
                <a:cs typeface="Arial" pitchFamily="34" charset="0"/>
              </a:rPr>
              <a:t>: </a:t>
            </a:r>
            <a:r>
              <a:rPr lang="ka-GE" sz="2000" dirty="0">
                <a:latin typeface="Arial" pitchFamily="34" charset="0"/>
                <a:ea typeface="Times New Roman" pitchFamily="18" charset="0"/>
                <a:cs typeface="Sylfaen" pitchFamily="18" charset="0"/>
              </a:rPr>
              <a:t>ჯერ</a:t>
            </a:r>
            <a:r>
              <a:rPr lang="ka-GE" sz="2000" dirty="0">
                <a:latin typeface="Arial" pitchFamily="34" charset="0"/>
                <a:ea typeface="Times New Roman" pitchFamily="18" charset="0"/>
                <a:cs typeface="Arial" pitchFamily="34" charset="0"/>
              </a:rPr>
              <a:t> </a:t>
            </a:r>
            <a:r>
              <a:rPr lang="ka-GE" sz="2000" dirty="0">
                <a:latin typeface="Arial" pitchFamily="34" charset="0"/>
                <a:ea typeface="Times New Roman" pitchFamily="18" charset="0"/>
                <a:cs typeface="Sylfaen" pitchFamily="18" charset="0"/>
              </a:rPr>
              <a:t>ნაყოფის</a:t>
            </a:r>
            <a:r>
              <a:rPr lang="ka-GE" sz="2000" dirty="0">
                <a:latin typeface="Arial" pitchFamily="34" charset="0"/>
                <a:ea typeface="Times New Roman" pitchFamily="18" charset="0"/>
                <a:cs typeface="Arial" pitchFamily="34" charset="0"/>
              </a:rPr>
              <a:t> </a:t>
            </a:r>
            <a:r>
              <a:rPr lang="ka-GE" sz="2000" dirty="0">
                <a:latin typeface="Arial" pitchFamily="34" charset="0"/>
                <a:ea typeface="Times New Roman" pitchFamily="18" charset="0"/>
                <a:cs typeface="Sylfaen" pitchFamily="18" charset="0"/>
              </a:rPr>
              <a:t>კანქვეშ</a:t>
            </a:r>
            <a:r>
              <a:rPr lang="ka-GE" sz="2000" dirty="0">
                <a:latin typeface="Arial" pitchFamily="34" charset="0"/>
                <a:ea typeface="Times New Roman" pitchFamily="18" charset="0"/>
                <a:cs typeface="Arial" pitchFamily="34" charset="0"/>
              </a:rPr>
              <a:t> </a:t>
            </a:r>
            <a:r>
              <a:rPr lang="ka-GE" sz="2000" dirty="0">
                <a:latin typeface="Arial" pitchFamily="34" charset="0"/>
                <a:ea typeface="Times New Roman" pitchFamily="18" charset="0"/>
                <a:cs typeface="Sylfaen" pitchFamily="18" charset="0"/>
              </a:rPr>
              <a:t>მურა</a:t>
            </a:r>
            <a:r>
              <a:rPr lang="ka-GE" sz="2000" dirty="0">
                <a:latin typeface="Arial" pitchFamily="34" charset="0"/>
                <a:ea typeface="Times New Roman" pitchFamily="18" charset="0"/>
                <a:cs typeface="Arial" pitchFamily="34" charset="0"/>
              </a:rPr>
              <a:t> </a:t>
            </a:r>
            <a:r>
              <a:rPr lang="ka-GE" sz="2000" dirty="0">
                <a:latin typeface="Arial" pitchFamily="34" charset="0"/>
                <a:ea typeface="Times New Roman" pitchFamily="18" charset="0"/>
                <a:cs typeface="Sylfaen" pitchFamily="18" charset="0"/>
              </a:rPr>
              <a:t>ლაქა</a:t>
            </a:r>
            <a:r>
              <a:rPr lang="ka-GE" sz="2000" dirty="0">
                <a:latin typeface="Arial" pitchFamily="34" charset="0"/>
                <a:ea typeface="Times New Roman" pitchFamily="18" charset="0"/>
                <a:cs typeface="Arial" pitchFamily="34" charset="0"/>
              </a:rPr>
              <a:t> </a:t>
            </a:r>
            <a:r>
              <a:rPr lang="ka-GE" sz="2000" dirty="0">
                <a:latin typeface="Arial" pitchFamily="34" charset="0"/>
                <a:ea typeface="Times New Roman" pitchFamily="18" charset="0"/>
                <a:cs typeface="Sylfaen" pitchFamily="18" charset="0"/>
              </a:rPr>
              <a:t>ჩნდება</a:t>
            </a:r>
            <a:r>
              <a:rPr lang="ka-GE" sz="2000" dirty="0">
                <a:latin typeface="Arial" pitchFamily="34" charset="0"/>
                <a:ea typeface="Times New Roman" pitchFamily="18" charset="0"/>
                <a:cs typeface="Arial" pitchFamily="34" charset="0"/>
              </a:rPr>
              <a:t>, </a:t>
            </a:r>
            <a:r>
              <a:rPr lang="ka-GE" sz="2000" dirty="0">
                <a:latin typeface="Arial" pitchFamily="34" charset="0"/>
                <a:ea typeface="Times New Roman" pitchFamily="18" charset="0"/>
                <a:cs typeface="Sylfaen" pitchFamily="18" charset="0"/>
              </a:rPr>
              <a:t>რომელიც</a:t>
            </a:r>
            <a:r>
              <a:rPr lang="ka-GE" sz="2000" dirty="0">
                <a:latin typeface="Arial" pitchFamily="34" charset="0"/>
                <a:ea typeface="Times New Roman" pitchFamily="18" charset="0"/>
                <a:cs typeface="Arial" pitchFamily="34" charset="0"/>
              </a:rPr>
              <a:t> </a:t>
            </a:r>
            <a:r>
              <a:rPr lang="ka-GE" sz="2000" dirty="0">
                <a:latin typeface="Arial" pitchFamily="34" charset="0"/>
                <a:ea typeface="Times New Roman" pitchFamily="18" charset="0"/>
                <a:cs typeface="Sylfaen" pitchFamily="18" charset="0"/>
              </a:rPr>
              <a:t>მთელ</a:t>
            </a:r>
            <a:r>
              <a:rPr lang="ka-GE" sz="2000" dirty="0">
                <a:latin typeface="Arial" pitchFamily="34" charset="0"/>
                <a:ea typeface="Times New Roman" pitchFamily="18" charset="0"/>
                <a:cs typeface="Arial" pitchFamily="34" charset="0"/>
              </a:rPr>
              <a:t> </a:t>
            </a:r>
            <a:r>
              <a:rPr lang="ka-GE" sz="2000" dirty="0">
                <a:latin typeface="Arial" pitchFamily="34" charset="0"/>
                <a:ea typeface="Times New Roman" pitchFamily="18" charset="0"/>
                <a:cs typeface="Sylfaen" pitchFamily="18" charset="0"/>
              </a:rPr>
              <a:t>ნაყოფს</a:t>
            </a:r>
            <a:r>
              <a:rPr lang="ka-GE" sz="2000" dirty="0">
                <a:latin typeface="Arial" pitchFamily="34" charset="0"/>
                <a:ea typeface="Times New Roman" pitchFamily="18" charset="0"/>
                <a:cs typeface="Arial" pitchFamily="34" charset="0"/>
              </a:rPr>
              <a:t> </a:t>
            </a:r>
            <a:r>
              <a:rPr lang="ka-GE" sz="2000" dirty="0">
                <a:latin typeface="Arial" pitchFamily="34" charset="0"/>
                <a:ea typeface="Times New Roman" pitchFamily="18" charset="0"/>
                <a:cs typeface="Sylfaen" pitchFamily="18" charset="0"/>
              </a:rPr>
              <a:t>მოედება</a:t>
            </a:r>
            <a:r>
              <a:rPr lang="ka-GE" sz="2000" dirty="0">
                <a:latin typeface="Arial" pitchFamily="34" charset="0"/>
                <a:ea typeface="Times New Roman" pitchFamily="18" charset="0"/>
                <a:cs typeface="Arial" pitchFamily="34" charset="0"/>
              </a:rPr>
              <a:t> </a:t>
            </a:r>
            <a:r>
              <a:rPr lang="ka-GE" sz="2000" dirty="0">
                <a:latin typeface="Arial" pitchFamily="34" charset="0"/>
                <a:ea typeface="Times New Roman" pitchFamily="18" charset="0"/>
                <a:cs typeface="Sylfaen" pitchFamily="18" charset="0"/>
              </a:rPr>
              <a:t>და</a:t>
            </a:r>
            <a:r>
              <a:rPr lang="ka-GE" sz="2000" dirty="0">
                <a:latin typeface="Arial" pitchFamily="34" charset="0"/>
                <a:ea typeface="Times New Roman" pitchFamily="18" charset="0"/>
                <a:cs typeface="Arial" pitchFamily="34" charset="0"/>
              </a:rPr>
              <a:t> </a:t>
            </a:r>
            <a:r>
              <a:rPr lang="ka-GE" sz="2000" dirty="0">
                <a:latin typeface="Sylfaen" pitchFamily="18" charset="0"/>
                <a:ea typeface="Times New Roman" pitchFamily="18" charset="0"/>
                <a:cs typeface="Arial" pitchFamily="34" charset="0"/>
              </a:rPr>
              <a:t>ბოლოს </a:t>
            </a:r>
            <a:r>
              <a:rPr lang="ka-GE" sz="2000" dirty="0">
                <a:latin typeface="Arial" pitchFamily="34" charset="0"/>
                <a:ea typeface="Times New Roman" pitchFamily="18" charset="0"/>
                <a:cs typeface="Sylfaen" pitchFamily="18" charset="0"/>
              </a:rPr>
              <a:t>ნაყოფი</a:t>
            </a:r>
            <a:r>
              <a:rPr lang="ka-GE" sz="2000" dirty="0">
                <a:latin typeface="Arial" pitchFamily="34" charset="0"/>
                <a:ea typeface="Times New Roman" pitchFamily="18" charset="0"/>
                <a:cs typeface="Arial" pitchFamily="34" charset="0"/>
              </a:rPr>
              <a:t> </a:t>
            </a:r>
            <a:r>
              <a:rPr lang="ka-GE" sz="2000" dirty="0">
                <a:latin typeface="Arial" pitchFamily="34" charset="0"/>
                <a:ea typeface="Times New Roman" pitchFamily="18" charset="0"/>
                <a:cs typeface="Sylfaen" pitchFamily="18" charset="0"/>
              </a:rPr>
              <a:t>ლპება</a:t>
            </a:r>
            <a:r>
              <a:rPr lang="ka-GE" sz="2000" dirty="0">
                <a:latin typeface="Arial" pitchFamily="34" charset="0"/>
                <a:ea typeface="Times New Roman" pitchFamily="18" charset="0"/>
                <a:cs typeface="Arial" pitchFamily="34" charset="0"/>
              </a:rPr>
              <a:t> (</a:t>
            </a:r>
            <a:r>
              <a:rPr lang="ka-GE" sz="2000" dirty="0">
                <a:latin typeface="Arial" pitchFamily="34" charset="0"/>
                <a:ea typeface="Times New Roman" pitchFamily="18" charset="0"/>
                <a:cs typeface="Sylfaen" pitchFamily="18" charset="0"/>
              </a:rPr>
              <a:t>სურ</a:t>
            </a:r>
            <a:r>
              <a:rPr lang="ka-GE" sz="2000" dirty="0">
                <a:latin typeface="Arial" pitchFamily="34" charset="0"/>
                <a:ea typeface="Times New Roman" pitchFamily="18" charset="0"/>
                <a:cs typeface="Arial" pitchFamily="34" charset="0"/>
              </a:rPr>
              <a:t>. </a:t>
            </a:r>
            <a:r>
              <a:rPr lang="ka-GE" sz="2000" dirty="0" smtClean="0">
                <a:latin typeface="Sylfaen" pitchFamily="18" charset="0"/>
                <a:ea typeface="Times New Roman" pitchFamily="18" charset="0"/>
                <a:cs typeface="Arial" pitchFamily="34" charset="0"/>
              </a:rPr>
              <a:t>10</a:t>
            </a:r>
            <a:r>
              <a:rPr lang="ka-GE" sz="2000" dirty="0" smtClean="0">
                <a:latin typeface="Arial" pitchFamily="34" charset="0"/>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69" name="Рисунок 12" descr="Описание: C:\Documents and Settings\CICINO\My Documents\cicis temis suratebi\phytophthora\zaraza2.jpg"/>
          <p:cNvPicPr>
            <a:picLocks noChangeAspect="1" noChangeArrowheads="1"/>
          </p:cNvPicPr>
          <p:nvPr/>
        </p:nvPicPr>
        <p:blipFill>
          <a:blip r:embed="rId2"/>
          <a:srcRect/>
          <a:stretch>
            <a:fillRect/>
          </a:stretch>
        </p:blipFill>
        <p:spPr bwMode="auto">
          <a:xfrm>
            <a:off x="0" y="2580726"/>
            <a:ext cx="4259263" cy="2695575"/>
          </a:xfrm>
          <a:prstGeom prst="rect">
            <a:avLst/>
          </a:prstGeom>
          <a:noFill/>
        </p:spPr>
      </p:pic>
      <p:sp>
        <p:nvSpPr>
          <p:cNvPr id="7171" name="Rectangle 3"/>
          <p:cNvSpPr>
            <a:spLocks noChangeArrowheads="1"/>
          </p:cNvSpPr>
          <p:nvPr/>
        </p:nvSpPr>
        <p:spPr bwMode="auto">
          <a:xfrm>
            <a:off x="142844" y="2089550"/>
            <a:ext cx="8786874" cy="36779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0" fontAlgn="base" latinLnBrk="0" hangingPunct="0">
              <a:lnSpc>
                <a:spcPct val="100000"/>
              </a:lnSpc>
              <a:spcBef>
                <a:spcPct val="0"/>
              </a:spcBef>
              <a:spcAft>
                <a:spcPct val="0"/>
              </a:spcAft>
              <a:buClrTx/>
              <a:buSzTx/>
              <a:buFontTx/>
              <a:buNone/>
              <a:tabLst>
                <a:tab pos="1152525" algn="l"/>
              </a:tabLst>
            </a:pPr>
            <a:endParaRPr lang="ka-GE" sz="900" dirty="0" smtClean="0">
              <a:latin typeface="Sylfaen" pitchFamily="18"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1152525" algn="l"/>
              </a:tabLst>
            </a:pPr>
            <a:endParaRPr kumimoji="0" lang="ka-GE" sz="900" b="0" i="0" u="none" strike="noStrike" cap="none" normalizeH="0" baseline="0" dirty="0" smtClean="0">
              <a:ln>
                <a:noFill/>
              </a:ln>
              <a:solidFill>
                <a:schemeClr val="tx1"/>
              </a:solidFill>
              <a:effectLst/>
              <a:latin typeface="Sylfaen" pitchFamily="18"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1152525" algn="l"/>
              </a:tabLst>
            </a:pPr>
            <a:endParaRPr lang="ka-GE" sz="900" dirty="0" smtClean="0">
              <a:latin typeface="Sylfaen" pitchFamily="18"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1152525" algn="l"/>
              </a:tabLst>
            </a:pPr>
            <a:endParaRPr kumimoji="0" lang="ka-GE" sz="900" b="0" i="0" u="none" strike="noStrike" cap="none" normalizeH="0" baseline="0" dirty="0" smtClean="0">
              <a:ln>
                <a:noFill/>
              </a:ln>
              <a:solidFill>
                <a:schemeClr val="tx1"/>
              </a:solidFill>
              <a:effectLst/>
              <a:latin typeface="Sylfaen" pitchFamily="18"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1152525" algn="l"/>
              </a:tabLst>
            </a:pPr>
            <a:endParaRPr lang="ka-GE" sz="900" dirty="0" smtClean="0">
              <a:latin typeface="Sylfaen" pitchFamily="18"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1152525" algn="l"/>
              </a:tabLst>
            </a:pPr>
            <a:endParaRPr kumimoji="0" lang="ka-GE" sz="900" b="0" i="0" u="none" strike="noStrike" cap="none" normalizeH="0" baseline="0" dirty="0" smtClean="0">
              <a:ln>
                <a:noFill/>
              </a:ln>
              <a:solidFill>
                <a:schemeClr val="tx1"/>
              </a:solidFill>
              <a:effectLst/>
              <a:latin typeface="Sylfaen" pitchFamily="18"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1152525" algn="l"/>
              </a:tabLst>
            </a:pPr>
            <a:endParaRPr lang="ka-GE" sz="900" dirty="0" smtClean="0">
              <a:latin typeface="Sylfaen" pitchFamily="18"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1152525" algn="l"/>
              </a:tabLst>
            </a:pPr>
            <a:endParaRPr kumimoji="0" lang="ka-GE" sz="900" b="0" i="0" u="none" strike="noStrike" cap="none" normalizeH="0" baseline="0" dirty="0" smtClean="0">
              <a:ln>
                <a:noFill/>
              </a:ln>
              <a:solidFill>
                <a:schemeClr val="tx1"/>
              </a:solidFill>
              <a:effectLst/>
              <a:latin typeface="Sylfaen" pitchFamily="18"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1152525" algn="l"/>
              </a:tabLst>
            </a:pPr>
            <a:endParaRPr lang="ka-GE" sz="900" dirty="0" smtClean="0">
              <a:latin typeface="Sylfaen" pitchFamily="18"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1152525" algn="l"/>
              </a:tabLst>
            </a:pPr>
            <a:endParaRPr kumimoji="0" lang="ka-GE" sz="900" b="0" i="0" u="none" strike="noStrike" cap="none" normalizeH="0" baseline="0" dirty="0" smtClean="0">
              <a:ln>
                <a:noFill/>
              </a:ln>
              <a:solidFill>
                <a:schemeClr val="tx1"/>
              </a:solidFill>
              <a:effectLst/>
              <a:latin typeface="Sylfaen" pitchFamily="18"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1152525" algn="l"/>
              </a:tabLst>
            </a:pPr>
            <a:endParaRPr lang="ka-GE" sz="900" dirty="0" smtClean="0">
              <a:latin typeface="Sylfaen" pitchFamily="18"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1152525" algn="l"/>
              </a:tabLst>
            </a:pPr>
            <a:endParaRPr kumimoji="0" lang="ka-GE" sz="900" b="0" i="0" u="none" strike="noStrike" cap="none" normalizeH="0" baseline="0" dirty="0" smtClean="0">
              <a:ln>
                <a:noFill/>
              </a:ln>
              <a:solidFill>
                <a:schemeClr val="tx1"/>
              </a:solidFill>
              <a:effectLst/>
              <a:latin typeface="Sylfaen" pitchFamily="18"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1152525"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indent="180975" algn="just" eaLnBrk="0" fontAlgn="base" hangingPunct="0">
              <a:spcBef>
                <a:spcPct val="0"/>
              </a:spcBef>
              <a:spcAft>
                <a:spcPct val="0"/>
              </a:spcAft>
              <a:tabLst>
                <a:tab pos="1152525" algn="l"/>
              </a:tabLst>
            </a:pPr>
            <a:endParaRPr lang="ka-GE" sz="1400" b="1" i="1" dirty="0" smtClean="0">
              <a:latin typeface="Sylfaen" pitchFamily="18" charset="0"/>
              <a:ea typeface="Times New Roman" pitchFamily="18" charset="0"/>
              <a:cs typeface="Arial" pitchFamily="34" charset="0"/>
            </a:endParaRPr>
          </a:p>
          <a:p>
            <a:pPr indent="180975" algn="just" eaLnBrk="0" fontAlgn="base" hangingPunct="0">
              <a:spcBef>
                <a:spcPct val="0"/>
              </a:spcBef>
              <a:spcAft>
                <a:spcPct val="0"/>
              </a:spcAft>
              <a:tabLst>
                <a:tab pos="1152525" algn="l"/>
              </a:tabLst>
            </a:pPr>
            <a:endParaRPr lang="ka-GE" sz="1400" b="1" i="1" dirty="0" smtClean="0">
              <a:latin typeface="Sylfaen" pitchFamily="18" charset="0"/>
              <a:ea typeface="Times New Roman" pitchFamily="18" charset="0"/>
              <a:cs typeface="Arial" pitchFamily="34" charset="0"/>
            </a:endParaRPr>
          </a:p>
          <a:p>
            <a:pPr indent="180975" algn="just" eaLnBrk="0" fontAlgn="base" hangingPunct="0">
              <a:spcBef>
                <a:spcPct val="0"/>
              </a:spcBef>
              <a:spcAft>
                <a:spcPct val="0"/>
              </a:spcAft>
              <a:tabLst>
                <a:tab pos="1152525" algn="l"/>
              </a:tabLst>
            </a:pPr>
            <a:endParaRPr lang="ka-GE" sz="1400" b="1" i="1" dirty="0" smtClean="0">
              <a:latin typeface="Sylfaen" pitchFamily="18" charset="0"/>
              <a:ea typeface="Times New Roman" pitchFamily="18" charset="0"/>
              <a:cs typeface="Arial" pitchFamily="34" charset="0"/>
            </a:endParaRPr>
          </a:p>
          <a:p>
            <a:pPr indent="180975" algn="just" eaLnBrk="0" fontAlgn="base" hangingPunct="0">
              <a:spcBef>
                <a:spcPct val="0"/>
              </a:spcBef>
              <a:spcAft>
                <a:spcPct val="0"/>
              </a:spcAft>
              <a:tabLst>
                <a:tab pos="1152525" algn="l"/>
              </a:tabLst>
            </a:pPr>
            <a:endParaRPr lang="ka-GE" sz="1400" b="1" i="1" dirty="0" smtClean="0">
              <a:latin typeface="Sylfaen" pitchFamily="18" charset="0"/>
              <a:ea typeface="Times New Roman" pitchFamily="18" charset="0"/>
              <a:cs typeface="Arial" pitchFamily="34" charset="0"/>
            </a:endParaRPr>
          </a:p>
          <a:p>
            <a:pPr indent="180975" algn="just" eaLnBrk="0" fontAlgn="base" hangingPunct="0">
              <a:spcBef>
                <a:spcPct val="0"/>
              </a:spcBef>
              <a:spcAft>
                <a:spcPct val="0"/>
              </a:spcAft>
              <a:tabLst>
                <a:tab pos="1152525" algn="l"/>
              </a:tabLst>
            </a:pPr>
            <a:endParaRPr lang="ka-GE" sz="1400" b="1" i="1" dirty="0" smtClean="0">
              <a:latin typeface="Sylfaen" pitchFamily="18" charset="0"/>
              <a:ea typeface="Times New Roman" pitchFamily="18" charset="0"/>
              <a:cs typeface="Arial" pitchFamily="34" charset="0"/>
            </a:endParaRPr>
          </a:p>
          <a:p>
            <a:pPr indent="180975" algn="just" eaLnBrk="0" fontAlgn="base" hangingPunct="0">
              <a:spcBef>
                <a:spcPct val="0"/>
              </a:spcBef>
              <a:spcAft>
                <a:spcPct val="0"/>
              </a:spcAft>
              <a:tabLst>
                <a:tab pos="1152525" algn="l"/>
              </a:tabLst>
            </a:pPr>
            <a:endParaRPr lang="ka-GE" sz="1400" b="1" i="1" dirty="0">
              <a:latin typeface="Sylfaen" pitchFamily="18" charset="0"/>
              <a:ea typeface="Times New Roman" pitchFamily="18" charset="0"/>
              <a:cs typeface="Arial" pitchFamily="34" charset="0"/>
            </a:endParaRPr>
          </a:p>
          <a:p>
            <a:pPr indent="180975" algn="just" eaLnBrk="0" fontAlgn="base" hangingPunct="0">
              <a:spcBef>
                <a:spcPct val="0"/>
              </a:spcBef>
              <a:spcAft>
                <a:spcPct val="0"/>
              </a:spcAft>
              <a:tabLst>
                <a:tab pos="1152525" algn="l"/>
              </a:tabLst>
            </a:pPr>
            <a:endParaRPr lang="ka-GE" sz="1400" b="1" i="1" dirty="0" smtClean="0">
              <a:latin typeface="Sylfaen" pitchFamily="18" charset="0"/>
              <a:ea typeface="Times New Roman" pitchFamily="18" charset="0"/>
              <a:cs typeface="Arial" pitchFamily="34" charset="0"/>
            </a:endParaRPr>
          </a:p>
          <a:p>
            <a:pPr indent="180975" algn="just" eaLnBrk="0" fontAlgn="base" hangingPunct="0">
              <a:spcBef>
                <a:spcPct val="0"/>
              </a:spcBef>
              <a:spcAft>
                <a:spcPct val="0"/>
              </a:spcAft>
              <a:tabLst>
                <a:tab pos="1152525" algn="l"/>
              </a:tabLst>
            </a:pPr>
            <a:r>
              <a:rPr lang="ka-GE" dirty="0" smtClean="0">
                <a:latin typeface="Arial" pitchFamily="34" charset="0"/>
                <a:ea typeface="Times New Roman" pitchFamily="18" charset="0"/>
                <a:cs typeface="Arial" pitchFamily="34" charset="0"/>
              </a:rPr>
              <a:t>სურ. 10 - </a:t>
            </a:r>
            <a:r>
              <a:rPr lang="ka-GE" dirty="0" err="1" smtClean="0">
                <a:latin typeface="Arial" pitchFamily="34" charset="0"/>
                <a:ea typeface="Times New Roman" pitchFamily="18" charset="0"/>
                <a:cs typeface="Arial" pitchFamily="34" charset="0"/>
              </a:rPr>
              <a:t>Phytopthora</a:t>
            </a:r>
            <a:r>
              <a:rPr lang="ka-GE" dirty="0" smtClean="0">
                <a:latin typeface="Arial" pitchFamily="34" charset="0"/>
                <a:ea typeface="Times New Roman" pitchFamily="18" charset="0"/>
                <a:cs typeface="Arial" pitchFamily="34" charset="0"/>
              </a:rPr>
              <a:t> infestans</a:t>
            </a:r>
            <a:r>
              <a:rPr lang="ka-GE" dirty="0" smtClean="0">
                <a:latin typeface="Sylfaen" pitchFamily="18" charset="0"/>
                <a:ea typeface="Times New Roman" pitchFamily="18" charset="0"/>
                <a:cs typeface="Arial" pitchFamily="34" charset="0"/>
              </a:rPr>
              <a:t>-ით დაავადებული პომიდორის და კარტოფილი</a:t>
            </a:r>
          </a:p>
        </p:txBody>
      </p:sp>
      <p:pic>
        <p:nvPicPr>
          <p:cNvPr id="2" name="სურათი 1"/>
          <p:cNvPicPr>
            <a:picLocks noChangeAspect="1"/>
          </p:cNvPicPr>
          <p:nvPr/>
        </p:nvPicPr>
        <p:blipFill>
          <a:blip r:embed="rId3"/>
          <a:stretch>
            <a:fillRect/>
          </a:stretch>
        </p:blipFill>
        <p:spPr>
          <a:xfrm>
            <a:off x="4139952" y="2629639"/>
            <a:ext cx="4452292" cy="259774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Рисунок 34" descr="Phomopsis Blight 1"/>
          <p:cNvPicPr>
            <a:picLocks noChangeAspect="1" noChangeArrowheads="1"/>
          </p:cNvPicPr>
          <p:nvPr/>
        </p:nvPicPr>
        <p:blipFill>
          <a:blip r:embed="rId2"/>
          <a:srcRect/>
          <a:stretch>
            <a:fillRect/>
          </a:stretch>
        </p:blipFill>
        <p:spPr bwMode="auto">
          <a:xfrm>
            <a:off x="2409796" y="4643446"/>
            <a:ext cx="2047888" cy="1638296"/>
          </a:xfrm>
          <a:prstGeom prst="rect">
            <a:avLst/>
          </a:prstGeom>
          <a:noFill/>
        </p:spPr>
      </p:pic>
      <p:pic>
        <p:nvPicPr>
          <p:cNvPr id="38913" name="Рисунок 13" descr="http://www.shouragroup.com/Images/gallery/vegetabless/eggplant_phomopsis_blight.jpg"/>
          <p:cNvPicPr>
            <a:picLocks noChangeAspect="1" noChangeArrowheads="1"/>
          </p:cNvPicPr>
          <p:nvPr/>
        </p:nvPicPr>
        <p:blipFill>
          <a:blip r:embed="rId3"/>
          <a:srcRect/>
          <a:stretch>
            <a:fillRect/>
          </a:stretch>
        </p:blipFill>
        <p:spPr bwMode="auto">
          <a:xfrm>
            <a:off x="4572000" y="4643447"/>
            <a:ext cx="1981200" cy="1643074"/>
          </a:xfrm>
          <a:prstGeom prst="rect">
            <a:avLst/>
          </a:prstGeom>
          <a:noFill/>
        </p:spPr>
      </p:pic>
      <p:sp>
        <p:nvSpPr>
          <p:cNvPr id="38915" name="Rectangle 3"/>
          <p:cNvSpPr>
            <a:spLocks noChangeArrowheads="1"/>
          </p:cNvSpPr>
          <p:nvPr/>
        </p:nvSpPr>
        <p:spPr bwMode="auto">
          <a:xfrm>
            <a:off x="0" y="214290"/>
            <a:ext cx="900115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180975" fontAlgn="base">
              <a:spcBef>
                <a:spcPct val="0"/>
              </a:spcBef>
              <a:spcAft>
                <a:spcPct val="0"/>
              </a:spcAft>
              <a:tabLst>
                <a:tab pos="571500" algn="l"/>
              </a:tabLst>
            </a:pPr>
            <a:r>
              <a:rPr kumimoji="0" lang="ka-GE" sz="2000" b="1" i="0" u="none" strike="noStrike" cap="none" normalizeH="0" baseline="0" dirty="0" err="1" smtClean="0">
                <a:ln>
                  <a:noFill/>
                </a:ln>
                <a:solidFill>
                  <a:schemeClr val="tx1"/>
                </a:solidFill>
                <a:effectLst/>
                <a:latin typeface="Calibri" pitchFamily="34" charset="0"/>
                <a:ea typeface="Arial Unicode MS" pitchFamily="34" charset="-128"/>
                <a:cs typeface="Sylfaen" pitchFamily="18" charset="0"/>
              </a:rPr>
              <a:t>ფომოპსისი</a:t>
            </a:r>
            <a:r>
              <a:rPr kumimoji="0" lang="ka-GE" sz="2000" b="1" i="1"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 Phomopsis vexsans </a:t>
            </a:r>
            <a:r>
              <a:rPr kumimoji="0" lang="ka-GE" sz="2000" b="1"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(Sacc. et Syd.) </a:t>
            </a:r>
            <a:r>
              <a:rPr kumimoji="0" lang="ka-GE" sz="2000" b="1" i="0" u="none" strike="noStrike" cap="none" normalizeH="0" baseline="0" dirty="0" err="1" smtClean="0">
                <a:ln>
                  <a:noFill/>
                </a:ln>
                <a:solidFill>
                  <a:schemeClr val="tx1"/>
                </a:solidFill>
                <a:effectLst/>
                <a:latin typeface="Calibri" pitchFamily="34" charset="0"/>
                <a:ea typeface="Arial Unicode MS" pitchFamily="34" charset="-128"/>
                <a:cs typeface="Times New Roman" pitchFamily="18" charset="0"/>
              </a:rPr>
              <a:t>Hart</a:t>
            </a:r>
            <a:r>
              <a:rPr kumimoji="0" lang="ka-GE" sz="2000" b="1"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Sylfaen" pitchFamily="18" charset="0"/>
                <a:ea typeface="Arial Unicode MS" pitchFamily="34" charset="-128"/>
                <a:cs typeface="Times New Roman" pitchFamily="18" charset="0"/>
              </a:rPr>
              <a:t>მთელ მსოფლიოში ფართოდ გავრცელებული დაავადებაა.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აავადებს როგორც ბადრიჯანს, ასევე წიწაკას. ორივე კულტურაზე ერთნაირი დავადების სიმპტომები ვითარდება.  </a:t>
            </a:r>
            <a:r>
              <a:rPr kumimoji="0" lang="ka-GE" sz="2000" b="0" i="0" u="none" strike="noStrike" cap="none" normalizeH="0" baseline="0" dirty="0" smtClean="0">
                <a:ln>
                  <a:noFill/>
                </a:ln>
                <a:solidFill>
                  <a:schemeClr val="tx1"/>
                </a:solidFill>
                <a:effectLst/>
                <a:latin typeface="Sylfaen" pitchFamily="18" charset="0"/>
                <a:ea typeface="Arial Unicode MS" pitchFamily="34" charset="-128"/>
                <a:cs typeface="Times New Roman" pitchFamily="18" charset="0"/>
              </a:rPr>
              <a:t>ჩვენში,  უფრო მეტად,  დასავლეთ საქართველოს პირობებში გვხდება.</a:t>
            </a:r>
            <a:r>
              <a:rPr kumimoji="0" lang="ka-GE" sz="2000" b="1" i="0" u="none" strike="noStrike" cap="none" normalizeH="0" baseline="0" dirty="0" smtClean="0">
                <a:ln>
                  <a:noFill/>
                </a:ln>
                <a:solidFill>
                  <a:schemeClr val="tx1"/>
                </a:solidFill>
                <a:effectLst/>
                <a:latin typeface="Sylfaen" pitchFamily="18"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მართალია</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Sylfaen" pitchFamily="18" charset="0"/>
                <a:ea typeface="Arial Unicode MS" pitchFamily="34" charset="-128"/>
                <a:cs typeface="Times New Roman" pitchFamily="18" charset="0"/>
              </a:rPr>
              <a:t>ამ დაავადებას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ნაყოფის</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სიდამპლეს</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უწოდებენ</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მაგრამ</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გვხდება</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აღმონაცენზე,</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ღეროზე,</a:t>
            </a:r>
            <a:r>
              <a:rPr kumimoji="0" lang="ka-GE" sz="2000" b="0" i="0" u="none" strike="noStrike" cap="none" normalizeH="0" baseline="0" dirty="0" smtClean="0">
                <a:ln>
                  <a:noFill/>
                </a:ln>
                <a:solidFill>
                  <a:schemeClr val="tx1"/>
                </a:solidFill>
                <a:effectLst/>
                <a:latin typeface="Sylfaen" pitchFamily="18"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ფოთლებზე და სხვ.</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tab pos="571500" algn="l"/>
              </a:tabLst>
            </a:pP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აღმონაცენის</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დაავადების</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დროს</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ხდება</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ჩვეულებრივი</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ნერგების</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წაწვენა</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სოკო</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აზიანებს</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აღმონაცენის</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ფესვის</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ყელს</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რომელიც</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ჭკნება, მურა</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ფერის</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ხდება,</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ყელთან</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ლპება</a:t>
            </a:r>
            <a:r>
              <a:rPr kumimoji="0" lang="ka-GE" sz="2000" b="0" i="0" u="none" strike="noStrike" cap="none" normalizeH="0" baseline="0" dirty="0" smtClean="0">
                <a:ln>
                  <a:noFill/>
                </a:ln>
                <a:solidFill>
                  <a:schemeClr val="tx1"/>
                </a:solidFill>
                <a:effectLst/>
                <a:latin typeface="Sylfaen" pitchFamily="18"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და</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ბოლოს</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იქცევა</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დაზიანებული</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და</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გამხმარი</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აღმონაცენის</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ღერო</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შავი</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წერტილებით</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იფარება</a:t>
            </a:r>
            <a:r>
              <a:rPr kumimoji="0" lang="ka-GE" sz="2000" b="0" i="0" u="none" strike="noStrike" cap="none" normalizeH="0" baseline="0" dirty="0" smtClean="0">
                <a:ln>
                  <a:noFill/>
                </a:ln>
                <a:solidFill>
                  <a:schemeClr val="tx1"/>
                </a:solidFill>
                <a:effectLst/>
                <a:latin typeface="Sylfaen" pitchFamily="18" charset="0"/>
                <a:ea typeface="Arial Unicode MS" pitchFamily="34" charset="-128"/>
                <a:cs typeface="Times New Roman" pitchFamily="18" charset="0"/>
              </a:rPr>
              <a:t>,</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რომელიც</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სოკოს</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ნაყოფიანობაა </a:t>
            </a: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Sylfaen" pitchFamily="18" charset="0"/>
              </a:rPr>
              <a:t>სურ</a:t>
            </a: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ka-GE" sz="2000"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11</a:t>
            </a: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tab pos="571500" algn="l"/>
              </a:tabLst>
            </a:pP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დაავადებულ</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ფოთოლს</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უვითარდება</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ყავისფერი</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მრგვალი</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ან</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დაკუთხული</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წვრილი</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არშით</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შემოვლებული</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გაფანტული</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ლაქები</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ფოთლების</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დაავადებას</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Sylfaen" pitchFamily="18" charset="0"/>
                <a:ea typeface="Arial Unicode MS" pitchFamily="34" charset="-128"/>
                <a:cs typeface="Times New Roman" pitchFamily="18" charset="0"/>
              </a:rPr>
              <a:t>განსაკუთრებული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მნიშვნელობა</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აქვს</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როგორც</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ინფექციის</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საწყისის</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მარაგს</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ხოლო</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მცენარესათვის</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მას</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მნიშვნელოვანი</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ზიანი</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არ</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sz="2000"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მოაქვს</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tab pos="571500" algn="l"/>
              </a:tabLst>
            </a:pP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8916" name="Rectangle 4"/>
          <p:cNvSpPr>
            <a:spLocks noChangeArrowheads="1"/>
          </p:cNvSpPr>
          <p:nvPr/>
        </p:nvSpPr>
        <p:spPr bwMode="auto">
          <a:xfrm>
            <a:off x="457200" y="6286520"/>
            <a:ext cx="825820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tab pos="571500" algn="l"/>
              </a:tabLst>
            </a:pPr>
            <a:r>
              <a:rPr kumimoji="0" lang="ka-GE" sz="1400" b="0" i="1"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სურ.11-Phomopsis vexsans</a:t>
            </a:r>
            <a:r>
              <a:rPr kumimoji="0" lang="ka-GE" sz="1400" b="0" i="0" u="none" strike="noStrike" cap="none" normalizeH="0" baseline="0" dirty="0" smtClean="0">
                <a:ln>
                  <a:noFill/>
                </a:ln>
                <a:solidFill>
                  <a:schemeClr val="tx1"/>
                </a:solidFill>
                <a:effectLst/>
                <a:latin typeface="Sylfaen" pitchFamily="18" charset="0"/>
                <a:ea typeface="Arial Unicode MS" pitchFamily="34" charset="-128"/>
                <a:cs typeface="Times New Roman" pitchFamily="18" charset="0"/>
              </a:rPr>
              <a:t>-ით დაავადებული ბადრიჯნის ღერო-ტოტები და ფოთლები</a:t>
            </a:r>
            <a:endParaRPr kumimoji="0" lang="ka-GE"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Рисунок 4" descr="5077066"/>
          <p:cNvPicPr>
            <a:picLocks noChangeAspect="1" noChangeArrowheads="1"/>
          </p:cNvPicPr>
          <p:nvPr/>
        </p:nvPicPr>
        <p:blipFill>
          <a:blip r:embed="rId2"/>
          <a:srcRect b="4147"/>
          <a:stretch>
            <a:fillRect/>
          </a:stretch>
        </p:blipFill>
        <p:spPr bwMode="auto">
          <a:xfrm>
            <a:off x="233754" y="3051431"/>
            <a:ext cx="3099764" cy="1859647"/>
          </a:xfrm>
          <a:prstGeom prst="rect">
            <a:avLst/>
          </a:prstGeom>
          <a:noFill/>
        </p:spPr>
      </p:pic>
      <p:pic>
        <p:nvPicPr>
          <p:cNvPr id="44033" name="Рисунок 16" descr="Болезни сладкого перца"/>
          <p:cNvPicPr>
            <a:picLocks noChangeAspect="1" noChangeArrowheads="1"/>
          </p:cNvPicPr>
          <p:nvPr/>
        </p:nvPicPr>
        <p:blipFill>
          <a:blip r:embed="rId3"/>
          <a:srcRect b="48346"/>
          <a:stretch>
            <a:fillRect/>
          </a:stretch>
        </p:blipFill>
        <p:spPr bwMode="auto">
          <a:xfrm>
            <a:off x="3333518" y="3112151"/>
            <a:ext cx="5342938" cy="1798927"/>
          </a:xfrm>
          <a:prstGeom prst="rect">
            <a:avLst/>
          </a:prstGeom>
          <a:noFill/>
        </p:spPr>
      </p:pic>
      <p:sp>
        <p:nvSpPr>
          <p:cNvPr id="44035" name="Rectangle 3"/>
          <p:cNvSpPr>
            <a:spLocks noChangeArrowheads="1"/>
          </p:cNvSpPr>
          <p:nvPr/>
        </p:nvSpPr>
        <p:spPr bwMode="auto">
          <a:xfrm>
            <a:off x="214282" y="-15389"/>
            <a:ext cx="8715436"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tab pos="571500" algn="l"/>
              </a:tabLst>
            </a:pP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ხშირად აღინიშნება ღეროს</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დაავადებაც</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დაავადებული ნაწილი მკრთალი ლაქათი შემოიფარგლება</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და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საღ</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ღეროსთან</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შედარებით</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უფრო</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ბაცია</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რაკი</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დაავადება</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ღეროს</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შემორკალავს</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მცენარის</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ის</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ნაწილი</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რომელიც</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დაავადების</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ადგილას</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ზევით</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არის</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განლაგებული</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ჯერ</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ჭკნება</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და</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შემდეგ</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ხმება</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tab pos="571500" algn="l"/>
              </a:tabLst>
            </a:pP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სოკოს </a:t>
            </a:r>
            <a:r>
              <a:rPr kumimoji="0" lang="ka-GE" b="0" i="0" u="none" strike="noStrike" cap="none" normalizeH="0" baseline="0" dirty="0" err="1" smtClean="0">
                <a:ln>
                  <a:noFill/>
                </a:ln>
                <a:solidFill>
                  <a:schemeClr val="tx1"/>
                </a:solidFill>
                <a:effectLst/>
                <a:latin typeface="Calibri" pitchFamily="34" charset="0"/>
                <a:ea typeface="Arial Unicode MS" pitchFamily="34" charset="-128"/>
                <a:cs typeface="Sylfaen" pitchFamily="18" charset="0"/>
              </a:rPr>
              <a:t>მავნეობა</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 უფრო თვალსაჩინოა</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ნაყოფის</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დაავადების შემთხვევაში</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ნაყოფზე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იწყება</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პატარა</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მრგვალი</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ყავისფერი</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ლაქების წარმოქმნა</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რომლებიც</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სწრაფად</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იზრდებიან</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შეიძლება</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ნაყოფზე</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რამდენიმე</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ლაქა</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განვითარდეს</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მაშინ</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მათი</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გაერთიანება</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ხდება</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და</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მთელი</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ნაყოფი</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ლპება</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დამპალი</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ნაყოფი</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მთლიანად</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იფარება</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წვრილი</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მეჭეჭებით </a:t>
            </a:r>
            <a:r>
              <a:rPr kumimoji="0" lang="ka-GE"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ka-GE" b="0" i="0" u="none" strike="noStrike" cap="none" normalizeH="0" baseline="0" dirty="0" smtClean="0">
                <a:ln>
                  <a:noFill/>
                </a:ln>
                <a:solidFill>
                  <a:schemeClr val="tx1"/>
                </a:solidFill>
                <a:effectLst/>
                <a:latin typeface="Calibri" pitchFamily="34" charset="0"/>
                <a:ea typeface="Times New Roman" pitchFamily="18" charset="0"/>
                <a:cs typeface="Sylfaen" pitchFamily="18" charset="0"/>
              </a:rPr>
              <a:t>სურ</a:t>
            </a:r>
            <a:r>
              <a:rPr kumimoji="0" lang="ka-GE"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12</a:t>
            </a:r>
            <a:r>
              <a:rPr kumimoji="0" lang="ka-GE"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ამავე</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დროს</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იჭმუჭნება</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შრება</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და</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ნაყოფი</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ბოლოს</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err="1" smtClean="0">
                <a:ln>
                  <a:noFill/>
                </a:ln>
                <a:solidFill>
                  <a:schemeClr val="tx1"/>
                </a:solidFill>
                <a:effectLst/>
                <a:latin typeface="Calibri" pitchFamily="34" charset="0"/>
                <a:ea typeface="Arial Unicode MS" pitchFamily="34" charset="-128"/>
                <a:cs typeface="Sylfaen" pitchFamily="18" charset="0"/>
              </a:rPr>
              <a:t>მუმიფიცირდება</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ასეთ</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ნაყოფში</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თესლი</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დაავადებულია</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და</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აღმოცენების</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უნარი</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დაკარგული</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 </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Sylfaen" pitchFamily="18" charset="0"/>
              </a:rPr>
              <a:t>აქვს</a:t>
            </a:r>
            <a:r>
              <a:rPr kumimoji="0" lang="ka-GE"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tab pos="571500" algn="l"/>
              </a:tabLst>
            </a:pP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214282" y="4639070"/>
            <a:ext cx="8715436" cy="175432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tab pos="571500" algn="l"/>
              </a:tabLst>
            </a:pPr>
            <a:r>
              <a:rPr kumimoji="0" lang="ka-GE" sz="1400" b="0" i="0" u="none" strike="noStrike" cap="none" normalizeH="0" baseline="0" dirty="0" smtClean="0">
                <a:ln>
                  <a:noFill/>
                </a:ln>
                <a:solidFill>
                  <a:schemeClr val="tx1"/>
                </a:solidFill>
                <a:effectLst/>
                <a:latin typeface="Sylfaen" pitchFamily="18" charset="0"/>
                <a:ea typeface="Arial Unicode MS" pitchFamily="34" charset="-128"/>
                <a:cs typeface="Times New Roman" pitchFamily="18" charset="0"/>
              </a:rPr>
              <a:t>სურ. 12-</a:t>
            </a:r>
            <a:r>
              <a:rPr kumimoji="0" lang="ka-GE" sz="1400" b="0" i="1"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rPr>
              <a:t>Phomopsis vexsans</a:t>
            </a:r>
            <a:r>
              <a:rPr kumimoji="0" lang="ka-GE" sz="1400" b="0" i="0" u="none" strike="noStrike" cap="none" normalizeH="0" baseline="0" dirty="0" smtClean="0">
                <a:ln>
                  <a:noFill/>
                </a:ln>
                <a:solidFill>
                  <a:schemeClr val="tx1"/>
                </a:solidFill>
                <a:effectLst/>
                <a:latin typeface="Sylfaen" pitchFamily="18" charset="0"/>
                <a:ea typeface="Arial Unicode MS" pitchFamily="34" charset="-128"/>
                <a:cs typeface="Times New Roman" pitchFamily="18" charset="0"/>
              </a:rPr>
              <a:t>-ით დაავადებული ბადრიჯნის ნაყოფი (მარცხნივ)  და ბულგარული წიწაკა (მარჯნივ)</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571500" algn="l"/>
              </a:tabLst>
            </a:pPr>
            <a:r>
              <a:rPr kumimoji="0" lang="ka-GE" sz="2000" b="0" i="0" u="none" strike="noStrike" cap="none" normalizeH="0" baseline="0" dirty="0" smtClean="0">
                <a:ln>
                  <a:noFill/>
                </a:ln>
                <a:solidFill>
                  <a:schemeClr val="tx1"/>
                </a:solidFill>
                <a:effectLst/>
                <a:latin typeface="Sylfaen" pitchFamily="18" charset="0"/>
                <a:ea typeface="Arial Unicode MS" pitchFamily="34" charset="-128"/>
                <a:cs typeface="Times New Roman" pitchFamily="18" charset="0"/>
              </a:rPr>
              <a:t>დაავადების გავრცელება ხდება სპორებითა და მიცელიუმით. ისინი, უმთავრესად, ნიადაგში ბუდობენ. რაც უფრო ხანგრძლივად და უცვლელად ირგვება ერთსადაიმავე ნაკვეთზე ბადრიჯანი, მით უფრო ხშირია დაავადების ალბათობა.</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Рисунок 76" descr="http://www.idealdomik.ru/images/4(29).jpg"/>
          <p:cNvPicPr>
            <a:picLocks noChangeAspect="1" noChangeArrowheads="1"/>
          </p:cNvPicPr>
          <p:nvPr/>
        </p:nvPicPr>
        <p:blipFill>
          <a:blip r:embed="rId2"/>
          <a:srcRect/>
          <a:stretch>
            <a:fillRect/>
          </a:stretch>
        </p:blipFill>
        <p:spPr bwMode="auto">
          <a:xfrm>
            <a:off x="928662" y="3071810"/>
            <a:ext cx="3890250" cy="3181360"/>
          </a:xfrm>
          <a:prstGeom prst="rect">
            <a:avLst/>
          </a:prstGeom>
          <a:noFill/>
        </p:spPr>
      </p:pic>
      <p:pic>
        <p:nvPicPr>
          <p:cNvPr id="40961" name="Рисунок 79" descr="http://boleznisada.ru/sites/default/files/serajagnilpepper.jpg"/>
          <p:cNvPicPr>
            <a:picLocks noChangeAspect="1" noChangeArrowheads="1"/>
          </p:cNvPicPr>
          <p:nvPr/>
        </p:nvPicPr>
        <p:blipFill>
          <a:blip r:embed="rId3"/>
          <a:srcRect/>
          <a:stretch>
            <a:fillRect/>
          </a:stretch>
        </p:blipFill>
        <p:spPr bwMode="auto">
          <a:xfrm>
            <a:off x="4786314" y="3071810"/>
            <a:ext cx="3248136" cy="3181360"/>
          </a:xfrm>
          <a:prstGeom prst="rect">
            <a:avLst/>
          </a:prstGeom>
          <a:noFill/>
        </p:spPr>
      </p:pic>
      <p:sp>
        <p:nvSpPr>
          <p:cNvPr id="40963" name="Rectangle 3"/>
          <p:cNvSpPr>
            <a:spLocks noChangeArrowheads="1"/>
          </p:cNvSpPr>
          <p:nvPr/>
        </p:nvSpPr>
        <p:spPr bwMode="auto">
          <a:xfrm>
            <a:off x="285720" y="214290"/>
            <a:ext cx="857256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ka-GE" b="1"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ნაცრისფერი</a:t>
            </a:r>
            <a:r>
              <a:rPr kumimoji="0" lang="ka-GE"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1"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სიდამპლე</a:t>
            </a:r>
            <a:r>
              <a:rPr kumimoji="0" lang="ka-GE"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1"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ანუ</a:t>
            </a:r>
            <a:r>
              <a:rPr kumimoji="0" lang="ka-GE"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1"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ბოტრიტსი</a:t>
            </a:r>
            <a:r>
              <a:rPr kumimoji="0" lang="ka-GE"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a:t>
            </a:r>
            <a:r>
              <a:rPr kumimoji="0" lang="ka-GE"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Botrytis cinerea</a:t>
            </a:r>
            <a:r>
              <a:rPr kumimoji="0" lang="ka-GE"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Pers.</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აჭარაში ბოსტნეულ კულტურებიდან წიწაკას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ერთ-ერთ ფართოდ გავრცელებულ დაავადებად  ნაცრისფერი სიდამპლე ითვლება. დაავადების გამომწვევი, გარდა წიწაკასი, მრავალი კულტურული და ველური მცენარეების დაავადებას იწვევს. დაავადების გარეგანი სიმპტომები შემდეგში მდგომარეობს: ფოთლებისა და  ნაყოფების ზედაპირზე თეთრი ფერის ლაქები ჩნდება,  როდესაც საკმაო სინესტეა, დაავადებული ქსოვილის არა მარტო ზედაპირი, არამედ ნაყოფის შიგნითა ნაწილი ნაცრისფერი ფიფქით იფარება </a:t>
            </a:r>
            <a:r>
              <a:rPr kumimoji="0" lang="ka-GE" b="0" i="0" u="none" strike="noStrike" cap="none" normalizeH="0" baseline="0" dirty="0" smtClean="0">
                <a:ln>
                  <a:noFill/>
                </a:ln>
                <a:solidFill>
                  <a:srgbClr val="FF0000"/>
                </a:solidFill>
                <a:effectLst/>
                <a:latin typeface="Sylfaen" pitchFamily="18" charset="0"/>
                <a:ea typeface="Times New Roman" pitchFamily="18" charset="0"/>
                <a:cs typeface="Arial" pitchFamily="34" charset="0"/>
              </a:rPr>
              <a:t>(სურ. 13</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უკანასკნელი სოკოს კონიდიალური ნაყოფიანობაა. დაავადებული ნაყოფი ლპება და სცვივა.</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40964" name="Rectangle 4"/>
          <p:cNvSpPr>
            <a:spLocks noChangeArrowheads="1"/>
          </p:cNvSpPr>
          <p:nvPr/>
        </p:nvSpPr>
        <p:spPr bwMode="auto">
          <a:xfrm>
            <a:off x="0" y="6143644"/>
            <a:ext cx="900115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0488" algn="l" defTabSz="914400" rtl="0" eaLnBrk="1" fontAlgn="base" latinLnBrk="0" hangingPunct="1">
              <a:lnSpc>
                <a:spcPct val="100000"/>
              </a:lnSpc>
              <a:spcBef>
                <a:spcPct val="0"/>
              </a:spcBef>
              <a:spcAft>
                <a:spcPct val="0"/>
              </a:spcAft>
              <a:buClrTx/>
              <a:buSzTx/>
              <a:buFontTx/>
              <a:buNone/>
              <a:tabLst/>
            </a:pPr>
            <a:r>
              <a:rPr kumimoji="0" lang="ka-GE" sz="1600" b="0" i="0" u="none" strike="noStrike" cap="none" normalizeH="0" baseline="0" dirty="0" smtClean="0">
                <a:ln>
                  <a:noFill/>
                </a:ln>
                <a:solidFill>
                  <a:schemeClr val="tx1"/>
                </a:solidFill>
                <a:effectLst/>
                <a:latin typeface="Sylfaen" pitchFamily="18" charset="0"/>
                <a:ea typeface="Arial Unicode MS" pitchFamily="34" charset="-128"/>
                <a:cs typeface="Arial" pitchFamily="34" charset="0"/>
              </a:rPr>
              <a:t>სურ</a:t>
            </a:r>
            <a:r>
              <a:rPr kumimoji="0" lang="ka-GE" sz="1600" b="0" i="0" u="none" strike="noStrike" cap="none" normalizeH="0" baseline="0" dirty="0" smtClean="0">
                <a:ln>
                  <a:noFill/>
                </a:ln>
                <a:solidFill>
                  <a:schemeClr val="tx1"/>
                </a:solidFill>
                <a:effectLst/>
                <a:latin typeface="Arial" pitchFamily="34" charset="0"/>
                <a:ea typeface="Arial Unicode MS" pitchFamily="34" charset="-128"/>
                <a:cs typeface="Arial" pitchFamily="34" charset="0"/>
              </a:rPr>
              <a:t>. 13-</a:t>
            </a:r>
            <a:r>
              <a:rPr kumimoji="0" lang="ka-GE"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Botrytis cinerea</a:t>
            </a:r>
            <a:r>
              <a:rPr kumimoji="0" lang="ka-GE" sz="16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sz="1600" b="0" i="0" u="none" strike="noStrike" cap="none" normalizeH="0" baseline="0" dirty="0" smtClean="0">
                <a:ln>
                  <a:noFill/>
                </a:ln>
                <a:solidFill>
                  <a:schemeClr val="tx1"/>
                </a:solidFill>
                <a:effectLst/>
                <a:latin typeface="Sylfaen" pitchFamily="18" charset="0"/>
                <a:ea typeface="Arial Unicode MS" pitchFamily="34" charset="-128"/>
                <a:cs typeface="Arial" pitchFamily="34" charset="0"/>
              </a:rPr>
              <a:t>– ეთი დაავადებული წიწაკას ფოთლები და ნაყოფები</a:t>
            </a:r>
            <a:endParaRPr kumimoji="0" lang="ka-GE" sz="1600" b="1"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endParaRPr>
          </a:p>
          <a:p>
            <a:pPr marL="0" marR="0" lvl="0" indent="90488" algn="l" defTabSz="914400" rtl="0" eaLnBrk="0" fontAlgn="base" latinLnBrk="0" hangingPunct="0">
              <a:lnSpc>
                <a:spcPct val="100000"/>
              </a:lnSpc>
              <a:spcBef>
                <a:spcPct val="0"/>
              </a:spcBef>
              <a:spcAft>
                <a:spcPct val="0"/>
              </a:spcAft>
              <a:buClrTx/>
              <a:buSzTx/>
              <a:buFontTx/>
              <a:buNone/>
              <a:tabLst/>
            </a:pPr>
            <a:r>
              <a:rPr kumimoji="0" lang="ka-GE" sz="1600" b="0" i="0" u="none" strike="noStrike" cap="none" normalizeH="0" baseline="0" dirty="0" smtClean="0">
                <a:ln>
                  <a:noFill/>
                </a:ln>
                <a:solidFill>
                  <a:schemeClr val="tx1"/>
                </a:solidFill>
                <a:effectLst/>
                <a:latin typeface="Arial" pitchFamily="34" charset="0"/>
                <a:ea typeface="Arial Unicode MS" pitchFamily="34" charset="-128"/>
                <a:cs typeface="Sylfaen" pitchFamily="18" charset="0"/>
              </a:rPr>
              <a:t>.</a:t>
            </a:r>
            <a:r>
              <a:rPr kumimoji="0" lang="ru-RU" sz="16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357166"/>
            <a:ext cx="900115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ka-GE" b="1" i="0" u="none" strike="noStrike" cap="none" normalizeH="0" baseline="0" dirty="0" smtClean="0">
                <a:ln>
                  <a:noFill/>
                </a:ln>
                <a:solidFill>
                  <a:srgbClr val="7030A0"/>
                </a:solidFill>
                <a:effectLst/>
                <a:latin typeface="Arial" pitchFamily="34" charset="0"/>
                <a:ea typeface="Times New Roman" pitchFamily="18" charset="0"/>
                <a:cs typeface="Sylfaen" pitchFamily="18" charset="0"/>
              </a:rPr>
              <a:t>ჭარხლის</a:t>
            </a:r>
            <a:r>
              <a:rPr kumimoji="0" lang="ka-GE"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 </a:t>
            </a:r>
            <a:r>
              <a:rPr kumimoji="0" lang="ka-GE" b="1" i="0" u="none" strike="noStrike" cap="none" normalizeH="0" baseline="0" dirty="0" smtClean="0">
                <a:ln>
                  <a:noFill/>
                </a:ln>
                <a:solidFill>
                  <a:srgbClr val="7030A0"/>
                </a:solidFill>
                <a:effectLst/>
                <a:latin typeface="Sylfaen" pitchFamily="18" charset="0"/>
                <a:ea typeface="Times New Roman" pitchFamily="18" charset="0"/>
                <a:cs typeface="Arial" pitchFamily="34" charset="0"/>
              </a:rPr>
              <a:t>სილაქავე</a:t>
            </a:r>
            <a:r>
              <a:rPr kumimoji="0" lang="ka-GE"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 </a:t>
            </a:r>
            <a:r>
              <a:rPr kumimoji="0" lang="ka-GE" b="1" i="0" u="none" strike="noStrike" cap="none" normalizeH="0" baseline="0" dirty="0" smtClean="0">
                <a:ln>
                  <a:noFill/>
                </a:ln>
                <a:solidFill>
                  <a:srgbClr val="7030A0"/>
                </a:solidFill>
                <a:effectLst/>
                <a:latin typeface="Sylfaen" pitchFamily="18" charset="0"/>
                <a:ea typeface="Times New Roman" pitchFamily="18" charset="0"/>
                <a:cs typeface="Arial" pitchFamily="34" charset="0"/>
              </a:rPr>
              <a:t>ანუ </a:t>
            </a:r>
            <a:r>
              <a:rPr kumimoji="0" lang="ka-GE"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 </a:t>
            </a:r>
            <a:r>
              <a:rPr kumimoji="0" lang="ka-GE" b="1" i="0" u="none" strike="noStrike" cap="none" normalizeH="0" baseline="0" dirty="0" smtClean="0">
                <a:ln>
                  <a:noFill/>
                </a:ln>
                <a:solidFill>
                  <a:srgbClr val="7030A0"/>
                </a:solidFill>
                <a:effectLst/>
                <a:latin typeface="Arial" pitchFamily="34" charset="0"/>
                <a:ea typeface="Times New Roman" pitchFamily="18" charset="0"/>
                <a:cs typeface="Sylfaen" pitchFamily="18" charset="0"/>
              </a:rPr>
              <a:t>ცერკოსპოროზი</a:t>
            </a:r>
            <a:r>
              <a:rPr kumimoji="0" lang="ka-GE" b="1" i="1"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 </a:t>
            </a:r>
            <a:r>
              <a:rPr kumimoji="0" lang="ka-GE"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 </a:t>
            </a:r>
            <a:r>
              <a:rPr kumimoji="0" lang="ka-GE" b="1" i="1"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Cercospora beticola </a:t>
            </a:r>
            <a:r>
              <a:rPr kumimoji="0" lang="ka-GE"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Sacc.</a:t>
            </a:r>
            <a:endParaRPr kumimoji="0" lang="ru-RU" b="0" i="0" u="none" strike="noStrike" cap="none" normalizeH="0" baseline="0" dirty="0" smtClean="0">
              <a:ln>
                <a:noFill/>
              </a:ln>
              <a:solidFill>
                <a:srgbClr val="7030A0"/>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ჭარხლის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დაავადებებიდან</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ყველაზე</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მეტი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ზიანის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მომტანია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ჭარხლის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სილაქავე  ანუ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ცერკოსპოროზი. საშუალო</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სიძლიერის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დაავადების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დროს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მას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შესაძლებელია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დიდი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მნიშვნელობა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არ</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ჰ</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ქონდეს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მაგრამ</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ზოგიერთ</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წლებში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მცენარეს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საკმაოდ</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დიდ</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ზიანს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აყენებს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მცენარის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დაზიანება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განსაკუთრებით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ხდება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იმ</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წლებში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როდესაც</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წვიმიანი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დღეებია,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შედარებით</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დაბალი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ტემპერატურით</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დაბლობ</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ადგილებში</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ჭარხალზე</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დაავადების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ისეთი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მძიმე</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ფორმებიც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გხვდება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რასაც</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ჭარხლის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ქვედა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ფოთლების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მთლიანი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ხმობა მოჰყვება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ru-RU" b="0" i="0" u="none" strike="noStrike" cap="none" normalizeH="0" baseline="0" dirty="0" smtClean="0">
                <a:ln>
                  <a:noFill/>
                </a:ln>
                <a:solidFill>
                  <a:schemeClr val="tx1"/>
                </a:solidFill>
                <a:effectLst/>
                <a:latin typeface="Arial" pitchFamily="34"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ნათესებში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ხშირად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დაავადება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შემდეგი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სახით</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გხვდება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როდესაც</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დაავადება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სუსტად</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არის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წარმოდგენილი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მაშინ</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ცალკე</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ფოთოლზე</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წვრილი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ლაქები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ვითარდება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ლაქები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პირველად</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დასრულებულ</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ქვედა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ფოთლებზე</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ემჩნევა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თითოეული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ლაქა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მონაცრისფროა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მუდამ</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აშკარა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წითელი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არშია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აქვს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შემოვლებული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რითაც</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სხვა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ლაქიანობისაგან</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ადვილად</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განსხვავდება (სურ. 14)</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წითელი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არშიით</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შემოვლებული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ლაქები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ჩიტის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თვალს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მოგვაგონებს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რის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გამოც</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ინგლისელებმა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დაავადებას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ჩიტისთვალა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შეარქვეს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დაავადების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განვითარებისა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გაძლიერების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დროს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ლაქების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რიცხვი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ძლიერ მატულობს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ფოთლის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ფირფიტა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ისე</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ივსება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ლაქებით</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 და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ხმება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მთლიანად</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 გახმობა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სულ</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ქვედა ფოთლებიდან</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იწყება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თანდათან</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ზევით</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ახალგაზრდა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ფოთლებზე</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გადადის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 გამხმარი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ფოთლები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მიწაზეა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გართხმული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ლპება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ლაქის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ცენტრი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თეთრია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იგი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მალე</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იშლება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 ლაქის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ადრინდელი ადგილი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იჩვრიტება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ხოლო</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ფოთლის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ფირფიტა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დაცხავებული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რჩება.</a:t>
            </a:r>
            <a:endParaRPr kumimoji="0" lang="ka-GE"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0" y="0"/>
            <a:ext cx="8686800" cy="7029400"/>
          </a:xfrm>
        </p:spPr>
        <p:txBody>
          <a:bodyPr>
            <a:normAutofit fontScale="90000"/>
          </a:bodyPr>
          <a:lstStyle/>
          <a:p>
            <a:pPr algn="l"/>
            <a:r>
              <a:rPr lang="ka-GE" dirty="0"/>
              <a:t> </a:t>
            </a:r>
            <a:r>
              <a:rPr lang="ka-GE" sz="2400" dirty="0"/>
              <a:t>საქართველო ოდითგანვე  სოფლის მეურნეობის ქვეყანაა.  ბოლო პერიოდში, ქვეყნის პრიორიტეტებს შორის, მას პირველი ადგილი უკავია. მიუხედავად იმისა, რომ აჭარა სუბტროპიკული </a:t>
            </a:r>
            <a:r>
              <a:rPr lang="ka-GE" sz="2400" dirty="0" smtClean="0"/>
              <a:t>კულტურების </a:t>
            </a:r>
            <a:r>
              <a:rPr lang="ka-GE" sz="2400" dirty="0"/>
              <a:t>რეგიონია, ამ ბოლო წლებში გადაუდებელ ამოცანად არის მიჩნეული მებოსტნეობის წარმოების განვითარება, </a:t>
            </a:r>
            <a:r>
              <a:rPr lang="ka-GE" sz="2400" dirty="0" smtClean="0"/>
              <a:t>განსაკუთრებით კი: </a:t>
            </a:r>
            <a:r>
              <a:rPr lang="ka-GE" sz="2400" dirty="0"/>
              <a:t>პომიდორის,  კიტრის, გოგრას, </a:t>
            </a:r>
            <a:r>
              <a:rPr lang="ka-GE" sz="2400" dirty="0" err="1"/>
              <a:t>ბადრიჯანის</a:t>
            </a:r>
            <a:r>
              <a:rPr lang="ka-GE" sz="2400" dirty="0"/>
              <a:t>, სტაფილოს, კომბოსტოს, წიწაკას და სხვ.  სამწუხაროდ, მათ ფართო წარმოებას, სხვა ფაქტორებთან ერთად,  ხელს უშლის სხვადასხვა მავნე ორგანიზმები, განსაკუთრებით კი  სოკოები, ვირუსები, ბაქტერიები და სხვა </a:t>
            </a:r>
            <a:r>
              <a:rPr lang="ka-GE" sz="2400" dirty="0" err="1"/>
              <a:t>პათოგენი</a:t>
            </a:r>
            <a:r>
              <a:rPr lang="ka-GE" sz="2400" dirty="0"/>
              <a:t> </a:t>
            </a:r>
            <a:r>
              <a:rPr lang="ka-GE" sz="2400" dirty="0" err="1"/>
              <a:t>მიკრობიონტები</a:t>
            </a:r>
            <a:r>
              <a:rPr lang="ka-GE" sz="2400" dirty="0"/>
              <a:t>. </a:t>
            </a:r>
            <a:r>
              <a:rPr lang="ka-GE" sz="2400" dirty="0" smtClean="0"/>
              <a:t/>
            </a:r>
            <a:br>
              <a:rPr lang="ka-GE" sz="2400" dirty="0" smtClean="0"/>
            </a:br>
            <a:r>
              <a:rPr lang="ka-GE" sz="2400" dirty="0"/>
              <a:t> </a:t>
            </a:r>
            <a:r>
              <a:rPr lang="ka-GE" sz="2400" dirty="0" smtClean="0"/>
              <a:t> რეგიონის </a:t>
            </a:r>
            <a:r>
              <a:rPr lang="ka-GE" sz="2400" dirty="0"/>
              <a:t>ოროგრაფია, </a:t>
            </a:r>
            <a:r>
              <a:rPr lang="ka-GE" sz="2400" dirty="0" err="1"/>
              <a:t>ნიადაგობრივი</a:t>
            </a:r>
            <a:r>
              <a:rPr lang="ka-GE" sz="2400" dirty="0"/>
              <a:t> და  კლიმატური პირობები (ხშირი წვიმები, თბილი ნოტიო ამინდი, ნიადაგის მაღალი ტენიანობა და სხვ.)  ხელს უწყობს     სხვადასხვა დაავადების გამომწვევთა ფართო განვითარება – გავრცელებას. ხშირია  შემთხვევა, როდესაც სოკოებისა და ბაქტერიების ზემოქმედების შედეგად  მოსავალი მინიმუმამდე მცირდება, ხოლო ზოგიერთ ნაკვეთში კი მთლიანად ნადგურდება</a:t>
            </a:r>
            <a:r>
              <a:rPr lang="ka-GE" sz="2400" dirty="0" smtClean="0"/>
              <a:t>.</a:t>
            </a:r>
            <a:r>
              <a:rPr lang="ka-GE" sz="2000" dirty="0" smtClean="0"/>
              <a:t/>
            </a:r>
            <a:br>
              <a:rPr lang="ka-GE" sz="2000" dirty="0" smtClean="0"/>
            </a:br>
            <a:r>
              <a:rPr lang="ka-GE" sz="2000" dirty="0"/>
              <a:t> </a:t>
            </a:r>
            <a:endParaRPr lang="en-US" sz="2000" dirty="0"/>
          </a:p>
        </p:txBody>
      </p:sp>
    </p:spTree>
    <p:extLst>
      <p:ext uri="{BB962C8B-B14F-4D97-AF65-F5344CB8AC3E}">
        <p14:creationId xmlns:p14="http://schemas.microsoft.com/office/powerpoint/2010/main" val="2964784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Рисунок 10" descr="http://ts4.mm.bing.net/th?id=HN.608054910183606311&amp;pid=15.1&amp;H=120&amp;W=160"/>
          <p:cNvPicPr>
            <a:picLocks noChangeAspect="1" noChangeArrowheads="1"/>
          </p:cNvPicPr>
          <p:nvPr/>
        </p:nvPicPr>
        <p:blipFill>
          <a:blip r:embed="rId2"/>
          <a:srcRect/>
          <a:stretch>
            <a:fillRect/>
          </a:stretch>
        </p:blipFill>
        <p:spPr bwMode="auto">
          <a:xfrm>
            <a:off x="285720" y="500043"/>
            <a:ext cx="2928957" cy="2214578"/>
          </a:xfrm>
          <a:prstGeom prst="rect">
            <a:avLst/>
          </a:prstGeom>
          <a:noFill/>
        </p:spPr>
      </p:pic>
      <p:pic>
        <p:nvPicPr>
          <p:cNvPr id="50177" name="Рисунок 16" descr="http://www.pflanzenkrankheiten.ch/images/Zuckerrueben/Cercospora_beticola/Galerie/becssg_images/e_cercospora_beticola_523_348_100.jpg"/>
          <p:cNvPicPr>
            <a:picLocks noChangeAspect="1" noChangeArrowheads="1"/>
          </p:cNvPicPr>
          <p:nvPr/>
        </p:nvPicPr>
        <p:blipFill>
          <a:blip r:embed="rId3"/>
          <a:srcRect/>
          <a:stretch>
            <a:fillRect/>
          </a:stretch>
        </p:blipFill>
        <p:spPr bwMode="auto">
          <a:xfrm>
            <a:off x="3428992" y="500042"/>
            <a:ext cx="4959432" cy="2223812"/>
          </a:xfrm>
          <a:prstGeom prst="rect">
            <a:avLst/>
          </a:prstGeom>
          <a:noFill/>
        </p:spPr>
      </p:pic>
      <p:sp>
        <p:nvSpPr>
          <p:cNvPr id="50180" name="Rectangle 4"/>
          <p:cNvSpPr>
            <a:spLocks noChangeArrowheads="1"/>
          </p:cNvSpPr>
          <p:nvPr/>
        </p:nvSpPr>
        <p:spPr bwMode="auto">
          <a:xfrm>
            <a:off x="0" y="2924233"/>
            <a:ext cx="9144000" cy="39395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სურ</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14</a:t>
            </a:r>
            <a:r>
              <a:rPr kumimoji="0" lang="ka-GE"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1" i="1"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Cercospora beticola</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-ს კონიდიები  (მარცხნივ) და სოკოს მიერ გამოწვეული ფოთლის სილაქავე</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 (მარჯნივ)</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lvl="0" indent="180975" algn="just" eaLnBrk="0" fontAlgn="base" hangingPunct="0">
              <a:spcBef>
                <a:spcPct val="0"/>
              </a:spcBef>
              <a:spcAft>
                <a:spcPct val="0"/>
              </a:spcAft>
            </a:pP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დაავადების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ხელშემწყობ</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პირობებად</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ითვლება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დაბალი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ტემპერატურა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სინოტივე</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ჩვენში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დაავადება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ჩნდება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ივლისის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პირველ</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დეკადაში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როცა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წვიმიანი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დღეების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ka-GE" dirty="0" smtClean="0">
                <a:latin typeface="Arial" pitchFamily="34" charset="0"/>
                <a:ea typeface="Times New Roman" pitchFamily="18" charset="0"/>
                <a:cs typeface="Sylfaen" pitchFamily="18" charset="0"/>
              </a:rPr>
              <a:t>რიცხვი უფრო</a:t>
            </a:r>
            <a:r>
              <a:rPr lang="ka-GE" dirty="0" smtClean="0">
                <a:latin typeface="Arial" pitchFamily="34" charset="0"/>
                <a:ea typeface="Times New Roman" pitchFamily="18" charset="0"/>
                <a:cs typeface="Arial" pitchFamily="34" charset="0"/>
              </a:rPr>
              <a:t> </a:t>
            </a:r>
            <a:r>
              <a:rPr lang="ka-GE" dirty="0" smtClean="0">
                <a:latin typeface="Arial" pitchFamily="34" charset="0"/>
                <a:ea typeface="Times New Roman" pitchFamily="18" charset="0"/>
                <a:cs typeface="Sylfaen" pitchFamily="18" charset="0"/>
              </a:rPr>
              <a:t>მეტია</a:t>
            </a:r>
            <a:r>
              <a:rPr lang="ka-GE" dirty="0" smtClean="0">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მით</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უფრო</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ძლიერაა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ჭარხლის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ცერკოსპორა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მოდებული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ფოთლების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დაავადების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გამო</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ასიმილაციის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ნორმალური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პროცესი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ირღვევა</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რაც</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ძირხვენების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განვითარებაზე</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მოქმედებს</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მართალია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გამხმარი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ფოთლები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ვეგეტაციის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დასასრულს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აღარ</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შეიმჩნევა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მაგრამ</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შუა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ზაფხულში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ფოთლების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უდიდესი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ნაწილის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გახმობა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გავლენას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ახდენს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ძირხვენების ზრდა-განვითარებაზე და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შაქრიანობაზე</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თუ დაავადება საშუალო სიძლიერისაა, ე.ი. ფოთლების 50-60%-ია დაავადებული, მაშინ მოსავალი 18%-ით ნაკლებია. ძლიერი დაავადების შემთხვევაში კი, როცა ფოთლების 80-90%-ია გამხმარი, მოსავალი 35%-ით ნაკლებია.</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ka-GE" sz="16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a:t>
            </a:r>
            <a:endParaRPr kumimoji="0" lang="ka-GE"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285720" y="0"/>
            <a:ext cx="8715436"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ka-GE" sz="2000" b="1" i="0" u="none" strike="noStrike" cap="none" normalizeH="0" baseline="0" dirty="0" smtClean="0">
                <a:ln>
                  <a:noFill/>
                </a:ln>
                <a:solidFill>
                  <a:srgbClr val="7030A0"/>
                </a:solidFill>
                <a:effectLst/>
                <a:latin typeface="Arial" pitchFamily="34" charset="0"/>
                <a:ea typeface="Times New Roman" pitchFamily="18" charset="0"/>
                <a:cs typeface="Sylfaen" pitchFamily="18" charset="0"/>
              </a:rPr>
              <a:t>ნაცარი</a:t>
            </a:r>
            <a:r>
              <a:rPr kumimoji="0" lang="ka-GE" sz="2000"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 </a:t>
            </a:r>
            <a:r>
              <a:rPr kumimoji="0" lang="ka-GE" sz="2000" b="1" i="0" u="none" strike="noStrike" cap="none" normalizeH="0" baseline="0" dirty="0" smtClean="0">
                <a:ln>
                  <a:noFill/>
                </a:ln>
                <a:solidFill>
                  <a:srgbClr val="7030A0"/>
                </a:solidFill>
                <a:effectLst/>
                <a:latin typeface="Sylfaen" pitchFamily="18" charset="0"/>
                <a:ea typeface="Times New Roman" pitchFamily="18" charset="0"/>
                <a:cs typeface="Arial" pitchFamily="34" charset="0"/>
              </a:rPr>
              <a:t>- </a:t>
            </a:r>
            <a:r>
              <a:rPr kumimoji="0" lang="ka-GE" sz="2000" b="1" i="1"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Erysiphe communis Grev. </a:t>
            </a:r>
            <a:endParaRPr kumimoji="0" lang="ru-RU" sz="2000" b="0" i="0" u="none" strike="noStrike" cap="none" normalizeH="0" baseline="0" dirty="0" smtClean="0">
              <a:ln>
                <a:noFill/>
              </a:ln>
              <a:solidFill>
                <a:srgbClr val="7030A0"/>
              </a:solidFill>
              <a:effectLst/>
              <a:latin typeface="Arial" pitchFamily="34" charset="0"/>
              <a:cs typeface="Arial" pitchFamily="34" charset="0"/>
            </a:endParaRPr>
          </a:p>
          <a:p>
            <a:pPr lvl="0" indent="180975" eaLnBrk="0" fontAlgn="base" hangingPunct="0">
              <a:spcBef>
                <a:spcPct val="0"/>
              </a:spcBef>
              <a:spcAft>
                <a:spcPct val="0"/>
              </a:spcAft>
            </a:pP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ნაცარი</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მათ</a:t>
            </a:r>
            <a:r>
              <a:rPr kumimoji="0" lang="ka-GE" sz="2000" b="0" i="0" u="none" strike="noStrike" cap="none" normalizeH="0" dirty="0" smtClean="0">
                <a:ln>
                  <a:noFill/>
                </a:ln>
                <a:solidFill>
                  <a:schemeClr val="tx1"/>
                </a:solidFill>
                <a:effectLst/>
                <a:latin typeface="Arial" pitchFamily="34" charset="0"/>
                <a:ea typeface="Times New Roman" pitchFamily="18" charset="0"/>
                <a:cs typeface="Arial" pitchFamily="34" charset="0"/>
              </a:rPr>
              <a:t> შორის კიტრის, გოგრას,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ჭარხლის და სხვა </a:t>
            </a:r>
            <a:r>
              <a:rPr lang="ka-GE" sz="2000" dirty="0" smtClean="0">
                <a:latin typeface="Arial" pitchFamily="34" charset="0"/>
                <a:ea typeface="Times New Roman" pitchFamily="18" charset="0"/>
                <a:cs typeface="Arial" pitchFamily="34" charset="0"/>
              </a:rPr>
              <a:t> </a:t>
            </a:r>
            <a:r>
              <a:rPr lang="ka-GE" sz="2000" dirty="0">
                <a:latin typeface="Arial" pitchFamily="34" charset="0"/>
                <a:ea typeface="Times New Roman" pitchFamily="18" charset="0"/>
                <a:cs typeface="Arial" pitchFamily="34" charset="0"/>
              </a:rPr>
              <a:t>ბოსტნეული </a:t>
            </a:r>
            <a:r>
              <a:rPr lang="ka-GE" sz="2000" dirty="0" err="1">
                <a:latin typeface="Arial" pitchFamily="34" charset="0"/>
                <a:ea typeface="Times New Roman" pitchFamily="18" charset="0"/>
                <a:cs typeface="Arial" pitchFamily="34" charset="0"/>
              </a:rPr>
              <a:t>კულტურების</a:t>
            </a:r>
            <a:r>
              <a:rPr kumimoji="0" lang="ka-GE"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სერიოზული</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დაავადებაა</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იგი</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უმთავრესად</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ზაფხულის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შუა</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ან</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მეორე</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ნახევარში</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ჩნდება</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დაავადების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დამახასიათებელი</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ნიშანი</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ისაა</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რომ</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ჭარხლის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ფოთლები</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ღეროები</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მთლიანად</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იფარება</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ნაცრისფერი</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ძლიერი</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ფიფქით</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(სურ. 15)</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ფიფიქი</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დასაწყისში</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ცალკე</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ლაქების</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სახითაა</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შემდეგ</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კი</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ერთიანდება</a:t>
            </a:r>
            <a:r>
              <a:rPr kumimoji="0" lang="ka-GE"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და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ფოთოლი</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თანდათან</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ხმება</a:t>
            </a:r>
            <a:r>
              <a:rPr kumimoji="0" lang="ka-GE"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9153" name="Рисунок 19" descr="http://ts2.mm.bing.net/th?id=HN.608021851813708217&amp;pid=15.1&amp;H=120&amp;W=160"/>
          <p:cNvPicPr>
            <a:picLocks noChangeAspect="1" noChangeArrowheads="1"/>
          </p:cNvPicPr>
          <p:nvPr/>
        </p:nvPicPr>
        <p:blipFill>
          <a:blip r:embed="rId2"/>
          <a:srcRect/>
          <a:stretch>
            <a:fillRect/>
          </a:stretch>
        </p:blipFill>
        <p:spPr bwMode="auto">
          <a:xfrm>
            <a:off x="1214414" y="2143116"/>
            <a:ext cx="3449762" cy="1940796"/>
          </a:xfrm>
          <a:prstGeom prst="rect">
            <a:avLst/>
          </a:prstGeom>
          <a:noFill/>
        </p:spPr>
      </p:pic>
      <p:sp>
        <p:nvSpPr>
          <p:cNvPr id="49155" name="Rectangle 3"/>
          <p:cNvSpPr>
            <a:spLocks noChangeArrowheads="1"/>
          </p:cNvSpPr>
          <p:nvPr/>
        </p:nvSpPr>
        <p:spPr bwMode="auto">
          <a:xfrm>
            <a:off x="214282" y="3902665"/>
            <a:ext cx="8786874"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endParaRPr kumimoji="0" lang="ka-GE" sz="1400" b="1" i="0" u="none" strike="noStrike" cap="none" normalizeH="0" baseline="0" dirty="0" smtClean="0">
              <a:ln>
                <a:noFill/>
              </a:ln>
              <a:solidFill>
                <a:schemeClr val="tx1"/>
              </a:solidFill>
              <a:effectLst/>
              <a:latin typeface="Arial" pitchFamily="34" charset="0"/>
              <a:ea typeface="Times New Roman" pitchFamily="18" charset="0"/>
              <a:cs typeface="Sylfaen" pitchFamily="18" charset="0"/>
            </a:endParaRPr>
          </a:p>
          <a:p>
            <a:pPr marL="0" marR="0" lvl="0" indent="180975"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სურ</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15</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Erysiphe</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communis</a:t>
            </a:r>
            <a:r>
              <a:rPr kumimoji="0" lang="ka-GE"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-ით გამოწვეული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ჭარხლის</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ნაცარი</a:t>
            </a:r>
            <a:endParaRPr kumimoji="0" lang="ru-RU" b="1"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დაავადების</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გამომწვევია</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ჩანთიანი</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სოკოების</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წარმომადგენელი</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 </a:t>
            </a:r>
            <a:r>
              <a:rPr kumimoji="0" lang="en-US"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Erysiphe</a:t>
            </a:r>
            <a:r>
              <a:rPr kumimoji="0" lang="en-US"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communis</a:t>
            </a:r>
            <a:r>
              <a:rPr kumimoji="0" lang="en-US"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Grev</a:t>
            </a:r>
            <a:r>
              <a:rPr kumimoji="0" lang="en-US" b="0" i="1"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როგორც</a:t>
            </a:r>
            <a:r>
              <a:rPr kumimoji="0" lang="en-US"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ყველა</a:t>
            </a:r>
            <a:r>
              <a:rPr kumimoji="0" lang="en-US"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ნაცროვანი</a:t>
            </a:r>
            <a:r>
              <a:rPr kumimoji="0" lang="en-US"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სოკო</a:t>
            </a:r>
            <a:r>
              <a:rPr kumimoji="0" lang="en-US"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იგიც</a:t>
            </a:r>
            <a:r>
              <a:rPr kumimoji="0" lang="en-US"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ეგზოგენური</a:t>
            </a:r>
            <a:r>
              <a:rPr kumimoji="0" lang="en-US"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სოკოა</a:t>
            </a:r>
            <a:r>
              <a:rPr kumimoji="0" lang="en-US" b="0" i="1"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ნაყოფიანობა</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ჯერ</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თეთრი</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ფიფქის</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სახითაა</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შემდეგ</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კი</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დაავადებული</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ფოთლების</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ზედაპირზე</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ვამჩნევთ</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შავ</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წერტილებს</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ზოგჯერ</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ისეთი</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რაოდენობით</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რომ</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თეთრი</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ფიფქი</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განვითარების</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შედეგად</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მურა</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ფერს</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იღებს</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ეს</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უკანასკნელი</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ყრუდ</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დახურული</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კლეისტოკარპიუმია</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მარტივი</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დანამატები</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აქვს</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და</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მრავალ</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ჩანთას</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შეიცავს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 </a:t>
            </a:r>
            <a:r>
              <a:rPr kumimoji="0" lang="en-US"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მცენარის</a:t>
            </a:r>
            <a:r>
              <a:rPr kumimoji="0" lang="en-US"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ვეგეტაციის</a:t>
            </a:r>
            <a:r>
              <a:rPr kumimoji="0" lang="en-US"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დროს</a:t>
            </a:r>
            <a:r>
              <a:rPr kumimoji="0" lang="en-US"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Erysiphe</a:t>
            </a:r>
            <a:r>
              <a:rPr kumimoji="0" lang="en-US"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communis</a:t>
            </a:r>
            <a:r>
              <a:rPr kumimoji="0" lang="en-US"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1"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 </a:t>
            </a:r>
            <a:r>
              <a:rPr kumimoji="0" lang="en-US"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betae</a:t>
            </a:r>
            <a:r>
              <a:rPr kumimoji="0" lang="en-US"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1" i="1"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ვრცელდება</a:t>
            </a:r>
            <a:r>
              <a:rPr kumimoji="0" lang="en-US"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კონიდიების</a:t>
            </a:r>
            <a:r>
              <a:rPr kumimoji="0" lang="en-US"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b="0" i="0" u="none" strike="noStrike" cap="none" normalizeH="0" baseline="0" smtClean="0">
                <a:ln>
                  <a:noFill/>
                </a:ln>
                <a:solidFill>
                  <a:schemeClr val="tx1"/>
                </a:solidFill>
                <a:effectLst/>
                <a:latin typeface="Sylfaen" pitchFamily="18" charset="0"/>
                <a:ea typeface="Times New Roman" pitchFamily="18" charset="0"/>
                <a:cs typeface="Arial" pitchFamily="34" charset="0"/>
              </a:rPr>
              <a:t>საშუალებით</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Рисунок 55" descr="http://website.nbm-mnb.ca/mycologywebpages/NaturalHistoryOfFungi/Illustrations/Erysiphe_cichoracearum.jpg"/>
          <p:cNvPicPr>
            <a:picLocks noChangeAspect="1" noChangeArrowheads="1"/>
          </p:cNvPicPr>
          <p:nvPr/>
        </p:nvPicPr>
        <p:blipFill>
          <a:blip r:embed="rId2"/>
          <a:srcRect/>
          <a:stretch>
            <a:fillRect/>
          </a:stretch>
        </p:blipFill>
        <p:spPr bwMode="auto">
          <a:xfrm>
            <a:off x="77840" y="0"/>
            <a:ext cx="4862526" cy="2038564"/>
          </a:xfrm>
          <a:prstGeom prst="rect">
            <a:avLst/>
          </a:prstGeom>
          <a:noFill/>
        </p:spPr>
      </p:pic>
      <p:pic>
        <p:nvPicPr>
          <p:cNvPr id="48129" name="Рисунок 58" descr="Erysiphaceaele fitopatogene"/>
          <p:cNvPicPr>
            <a:picLocks noChangeAspect="1" noChangeArrowheads="1"/>
          </p:cNvPicPr>
          <p:nvPr/>
        </p:nvPicPr>
        <p:blipFill>
          <a:blip r:embed="rId3"/>
          <a:srcRect r="21579"/>
          <a:stretch>
            <a:fillRect/>
          </a:stretch>
        </p:blipFill>
        <p:spPr bwMode="auto">
          <a:xfrm>
            <a:off x="4940366" y="0"/>
            <a:ext cx="3316357" cy="2038564"/>
          </a:xfrm>
          <a:prstGeom prst="rect">
            <a:avLst/>
          </a:prstGeom>
          <a:noFill/>
        </p:spPr>
      </p:pic>
      <p:sp>
        <p:nvSpPr>
          <p:cNvPr id="4813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8132" name="Rectangle 4"/>
          <p:cNvSpPr>
            <a:spLocks noChangeArrowheads="1"/>
          </p:cNvSpPr>
          <p:nvPr/>
        </p:nvSpPr>
        <p:spPr bwMode="auto">
          <a:xfrm>
            <a:off x="0" y="2132856"/>
            <a:ext cx="9144000" cy="46215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ka-GE" sz="1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სურ. 16- </a:t>
            </a:r>
            <a:r>
              <a:rPr kumimoji="0" lang="ka-GE" sz="14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Erysiphe</a:t>
            </a:r>
            <a:r>
              <a:rPr kumimoji="0" lang="ka-GE"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communis </a:t>
            </a:r>
            <a:r>
              <a:rPr kumimoji="0" lang="ka-GE" sz="1400" b="0" i="1"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 betae</a:t>
            </a:r>
            <a:r>
              <a:rPr kumimoji="0" lang="ka-GE" sz="1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-ს კლეისტოტეციები ჩანთებითა და ასკოსპრებით (მარცხნივ - 1,2), სოკოს უსრული სტადია კონიდიათმტარებითა და კონიდიებით (მარჯნივ)</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ka-GE" sz="1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სოკო ზამთრობს კლეისტოტეციების სახით დაავადებულ მცენარეთა ნარჩენებზე და ნიადაგში.</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ka-GE" b="1"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ბოსტნეულთა</a:t>
            </a:r>
            <a:r>
              <a:rPr kumimoji="0" lang="ka-GE"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1"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აღმონაცენის</a:t>
            </a:r>
            <a:r>
              <a:rPr kumimoji="0" lang="ka-GE"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1"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ფესვის</a:t>
            </a:r>
            <a:r>
              <a:rPr kumimoji="0" lang="ka-GE"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1"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სიდამპლე</a:t>
            </a:r>
            <a:r>
              <a:rPr kumimoji="0" lang="ka-GE"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Thielaviopsis basicola</a:t>
            </a:r>
            <a:r>
              <a:rPr kumimoji="0" lang="ka-GE" b="1" i="1"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Ferr</a:t>
            </a:r>
            <a:r>
              <a:rPr kumimoji="0" lang="ka-GE"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ფესვის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სიდამპლე</a:t>
            </a:r>
            <a:r>
              <a:rPr kumimoji="0" lang="ka-GE"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ფართოდაა გავრცელებული დასავლეთ საქართველოს ტენიან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დაბლობ</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ადგილებში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სადაც</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მძიმე</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ნიადაგია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გაძნელებულია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აერაცია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დაავადების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გარეგნული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ნიშნები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შემდეგში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მდგომარეობს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ფესვის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სიდამპლე</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იწყება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ჯერ</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კიდევ</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მცენარის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აღმონაცენის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პერიოდში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დაავადების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პირველი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ნიშანი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ლებნის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ქვეშ</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მუხლთან</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ან</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ფესვთან</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ჩნდება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ჯერ</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პატარა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მურა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ლაქების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სახით</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შემდეგ</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ლაქები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თანდათან</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იზრდება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ვრცელდება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ბოლოს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ახალგაზრდა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ღეროს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მთლიანად</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უვლის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გარშემო</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პირველ</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ხანებში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სიდამპლე</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ღეროს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ზედაპირულ</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ქსოვილებშია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გავრცელებული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მცენარეს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დაავადება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არ</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ემჩნევა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ბოლოს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დაავადებული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ნაწილი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წვრილდება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შავდება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აღმონაცენების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ზედა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ნაწილის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გაწვრილებული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ღერო</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სიმძიმეს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ვეღარ</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უძლებს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გადაწვება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ისევე</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როგორც</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Phytium debaryanum</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ით</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ჩითილების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დაავადების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დროს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ერთი - ორი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დღის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განმავლობაში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დაავადების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ხელშემწყობი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პირობების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შემთხვევაში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ნაკვეთებზე</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გადარგული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ნერგების</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დიდი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რაოდენობა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იღუპება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და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ნათესები</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მეჩხერდება</a:t>
            </a:r>
            <a:r>
              <a:rPr kumimoji="0" lang="ka-G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ka-GE"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42844" y="214290"/>
            <a:ext cx="8858312" cy="4524315"/>
          </a:xfrm>
          <a:prstGeom prst="rect">
            <a:avLst/>
          </a:prstGeom>
        </p:spPr>
        <p:txBody>
          <a:bodyPr wrap="square">
            <a:spAutoFit/>
          </a:bodyPr>
          <a:lstStyle/>
          <a:p>
            <a:r>
              <a:rPr lang="ka-GE" sz="2400" dirty="0" smtClean="0"/>
              <a:t>როგორც დაკვირვებებმა გვიჩვენა ცდაში ჩართულ პომიდორის 11 ჯიშიდან პომიდორის დაავადებებისამი ყველაზე მაღალი (HR-9 ბალი, 100%)  გამძლეობა გამოიჩინა  ბულგარულმა ჯიშმა  Hyb. F</a:t>
            </a:r>
            <a:r>
              <a:rPr lang="ka-GE" sz="2400" baseline="-25000" dirty="0" smtClean="0"/>
              <a:t>1              </a:t>
            </a:r>
            <a:r>
              <a:rPr lang="ka-GE" sz="2400" dirty="0" smtClean="0"/>
              <a:t>და  უკრაინულმა ჯიშმა </a:t>
            </a:r>
            <a:r>
              <a:rPr lang="ka-GE" sz="2400" baseline="-25000" dirty="0" smtClean="0"/>
              <a:t> </a:t>
            </a:r>
            <a:r>
              <a:rPr lang="ka-GE" sz="2400" dirty="0" smtClean="0"/>
              <a:t>Hyb. Sedi Ledi, მაღალი (R-7  ბალი, 90%) გამძლეობა გამოიჩინა  ამერიკულმა ჯიშმა Florida 46 და უკრაინულმა ჯიშმა Tаlant, საშუალო გამძლეობა (MR-5 ბალი,15,1– 35,0 %)  გამოიჩინა ბულგარულმა ჯიშმა Оranj-1 და უკრაინულმა ჯიშმა Charcov; დაავადებებისადმი  მიმღებიანი (S-3 ბალი-35,1–50,0 %) აღმოჩნდა იტალიურმა ჯიშებბმა  Var.Romanesco  Var.Romanesco 1და ქართულმა ჯიშმა Var. Choportula. ძალიან მიმღებიანი გამოჩნდა უკრაინულმა ჯიშმა Var. jina და ქართულმა ჯიშმა Adlia.</a:t>
            </a:r>
            <a:endParaRPr lang="ru-RU"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727676937"/>
              </p:ext>
            </p:extLst>
          </p:nvPr>
        </p:nvGraphicFramePr>
        <p:xfrm>
          <a:off x="285719" y="571478"/>
          <a:ext cx="8143931" cy="6474989"/>
        </p:xfrm>
        <a:graphic>
          <a:graphicData uri="http://schemas.openxmlformats.org/drawingml/2006/table">
            <a:tbl>
              <a:tblPr/>
              <a:tblGrid>
                <a:gridCol w="571505"/>
                <a:gridCol w="1000132"/>
                <a:gridCol w="1720592"/>
                <a:gridCol w="3125574"/>
                <a:gridCol w="908359"/>
                <a:gridCol w="817769"/>
              </a:tblGrid>
              <a:tr h="235171">
                <a:tc rowSpan="2">
                  <a:txBody>
                    <a:bodyPr/>
                    <a:lstStyle/>
                    <a:p>
                      <a:pPr algn="r">
                        <a:lnSpc>
                          <a:spcPct val="115000"/>
                        </a:lnSpc>
                        <a:spcAft>
                          <a:spcPts val="0"/>
                        </a:spcAft>
                      </a:pPr>
                      <a:r>
                        <a:rPr lang="ru-RU" sz="1200" dirty="0">
                          <a:solidFill>
                            <a:srgbClr val="000000"/>
                          </a:solidFill>
                          <a:latin typeface="Times New Roman"/>
                          <a:ea typeface="Times New Roman"/>
                          <a:cs typeface="Times New Roman"/>
                        </a:rPr>
                        <a:t>№№</a:t>
                      </a: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ka-GE" sz="1400" dirty="0">
                          <a:latin typeface="Sylfaen"/>
                          <a:ea typeface="Times New Roman"/>
                          <a:cs typeface="Times New Roman"/>
                        </a:rPr>
                        <a:t>ნიმუშის სახელწოდება</a:t>
                      </a:r>
                      <a:r>
                        <a:rPr lang="ka-GE" sz="1400" dirty="0">
                          <a:latin typeface="Calibri"/>
                          <a:ea typeface="Times New Roman"/>
                          <a:cs typeface="Times New Roman"/>
                        </a:rPr>
                        <a:t> </a:t>
                      </a:r>
                      <a:endParaRPr lang="ru-RU" sz="1400" dirty="0">
                        <a:latin typeface="Calibri"/>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ka-GE" sz="1800" dirty="0">
                          <a:latin typeface="Sylfaen"/>
                          <a:ea typeface="Times New Roman"/>
                          <a:cs typeface="Times New Roman"/>
                        </a:rPr>
                        <a:t>ქვეყნის</a:t>
                      </a:r>
                      <a:endParaRPr lang="ru-RU" sz="1800" dirty="0">
                        <a:latin typeface="Calibri"/>
                        <a:ea typeface="Times New Roman"/>
                        <a:cs typeface="Times New Roman"/>
                      </a:endParaRPr>
                    </a:p>
                    <a:p>
                      <a:pPr algn="l">
                        <a:lnSpc>
                          <a:spcPct val="115000"/>
                        </a:lnSpc>
                        <a:spcAft>
                          <a:spcPts val="0"/>
                        </a:spcAft>
                      </a:pPr>
                      <a:r>
                        <a:rPr lang="ka-GE" sz="1800" dirty="0">
                          <a:latin typeface="Sylfaen"/>
                          <a:ea typeface="Times New Roman"/>
                          <a:cs typeface="Times New Roman"/>
                        </a:rPr>
                        <a:t>კოდი </a:t>
                      </a:r>
                      <a:endParaRPr lang="ru-RU" sz="1800" dirty="0">
                        <a:latin typeface="Calibri"/>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600" dirty="0">
                          <a:latin typeface="Sylfaen"/>
                          <a:ea typeface="Times New Roman"/>
                          <a:cs typeface="Times New Roman"/>
                        </a:rPr>
                        <a:t>იმუნური რეაქციის დამახასიაებელი დონე</a:t>
                      </a:r>
                      <a:endParaRPr lang="ru-RU" sz="1600" dirty="0">
                        <a:latin typeface="Calibri"/>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ka-GE" sz="1200" dirty="0">
                          <a:latin typeface="Sylfaen"/>
                          <a:ea typeface="Times New Roman"/>
                          <a:cs typeface="Times New Roman"/>
                        </a:rPr>
                        <a:t>გამძლეობის ბალი </a:t>
                      </a:r>
                      <a:r>
                        <a:rPr lang="ru-RU" sz="1200" dirty="0">
                          <a:latin typeface="Times New Roman"/>
                          <a:ea typeface="Times New Roman"/>
                          <a:cs typeface="Times New Roman"/>
                        </a:rPr>
                        <a:t>СЕВ</a:t>
                      </a:r>
                      <a:r>
                        <a:rPr lang="ru-RU" sz="1200" dirty="0">
                          <a:latin typeface="Sylfaen"/>
                          <a:ea typeface="Times New Roman"/>
                          <a:cs typeface="Times New Roman"/>
                        </a:rPr>
                        <a:t> </a:t>
                      </a:r>
                      <a:r>
                        <a:rPr lang="ru-RU" sz="1200" dirty="0">
                          <a:latin typeface="Times New Roman"/>
                          <a:ea typeface="Times New Roman"/>
                          <a:cs typeface="Times New Roman"/>
                        </a:rPr>
                        <a:t> </a:t>
                      </a:r>
                      <a:r>
                        <a:rPr lang="ka-GE" sz="1200" dirty="0">
                          <a:latin typeface="Sylfaen"/>
                          <a:ea typeface="Times New Roman"/>
                          <a:cs typeface="Times New Roman"/>
                        </a:rPr>
                        <a:t>შკალით</a:t>
                      </a:r>
                      <a:endParaRPr lang="ru-RU" sz="1200" dirty="0">
                        <a:latin typeface="Calibri"/>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ka-GE" sz="1200">
                          <a:latin typeface="Sylfaen"/>
                          <a:ea typeface="Times New Roman"/>
                          <a:cs typeface="Sylfaen"/>
                        </a:rPr>
                        <a:t>კოეფიცენტი </a:t>
                      </a:r>
                      <a:r>
                        <a:rPr lang="ru-RU" sz="1200">
                          <a:latin typeface="Calibri"/>
                          <a:ea typeface="Times New Roman"/>
                          <a:cs typeface="Times New Roman"/>
                        </a:rPr>
                        <a:t>(В, %)</a:t>
                      </a: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5532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a:lnSpc>
                          <a:spcPct val="115000"/>
                        </a:lnSpc>
                        <a:spcAft>
                          <a:spcPts val="0"/>
                        </a:spcAft>
                      </a:pPr>
                      <a:endParaRPr lang="en-US" sz="1600" dirty="0">
                        <a:latin typeface="Calibri"/>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ru-RU" sz="1200" dirty="0">
                        <a:solidFill>
                          <a:srgbClr val="000000"/>
                        </a:solidFill>
                        <a:latin typeface="Arial"/>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ru-RU" sz="1200" dirty="0">
                        <a:solidFill>
                          <a:srgbClr val="000000"/>
                        </a:solidFill>
                        <a:latin typeface="Arial"/>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10653">
                <a:tc>
                  <a:txBody>
                    <a:bodyPr/>
                    <a:lstStyle/>
                    <a:p>
                      <a:pPr algn="l">
                        <a:lnSpc>
                          <a:spcPct val="115000"/>
                        </a:lnSpc>
                        <a:spcAft>
                          <a:spcPts val="0"/>
                        </a:spcAft>
                      </a:pPr>
                      <a:r>
                        <a:rPr lang="en-US" sz="1800" dirty="0">
                          <a:solidFill>
                            <a:srgbClr val="000000"/>
                          </a:solidFill>
                          <a:latin typeface="Times New Roman"/>
                          <a:ea typeface="Times New Roman"/>
                          <a:cs typeface="Times New Roman"/>
                        </a:rPr>
                        <a:t>1</a:t>
                      </a:r>
                      <a:endParaRPr lang="ru-RU" sz="1800" dirty="0">
                        <a:solidFill>
                          <a:srgbClr val="000000"/>
                        </a:solidFill>
                        <a:latin typeface="Times New Roman"/>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b="1" u="sng" dirty="0" err="1">
                          <a:solidFill>
                            <a:srgbClr val="334466"/>
                          </a:solidFill>
                          <a:latin typeface="Times New Roman"/>
                          <a:ea typeface="Times New Roman"/>
                          <a:cs typeface="Times New Roman"/>
                          <a:hlinkClick r:id="rId2"/>
                        </a:rPr>
                        <a:t>Hyb</a:t>
                      </a:r>
                      <a:r>
                        <a:rPr lang="en-US" sz="1400" b="1" u="sng" dirty="0">
                          <a:solidFill>
                            <a:srgbClr val="334466"/>
                          </a:solidFill>
                          <a:latin typeface="Times New Roman"/>
                          <a:ea typeface="Times New Roman"/>
                          <a:cs typeface="Times New Roman"/>
                          <a:hlinkClick r:id="rId2"/>
                        </a:rPr>
                        <a:t>.</a:t>
                      </a:r>
                      <a:r>
                        <a:rPr lang="en-US" sz="1400" dirty="0">
                          <a:latin typeface="Calibri"/>
                          <a:ea typeface="Times New Roman"/>
                          <a:cs typeface="Times New Roman"/>
                        </a:rPr>
                        <a:t> F</a:t>
                      </a:r>
                      <a:r>
                        <a:rPr lang="en-US" sz="1400" baseline="-25000" dirty="0">
                          <a:latin typeface="Calibri"/>
                          <a:ea typeface="Times New Roman"/>
                          <a:cs typeface="Times New Roman"/>
                        </a:rPr>
                        <a:t>1</a:t>
                      </a:r>
                      <a:endParaRPr lang="ru-RU" sz="1400" dirty="0">
                        <a:latin typeface="Calibri"/>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68580" algn="l"/>
                        </a:tabLst>
                      </a:pPr>
                      <a:r>
                        <a:rPr lang="en-US" sz="1800" dirty="0">
                          <a:solidFill>
                            <a:srgbClr val="000000"/>
                          </a:solidFill>
                          <a:latin typeface="Times New Roman"/>
                          <a:ea typeface="Times New Roman"/>
                          <a:cs typeface="Times New Roman"/>
                        </a:rPr>
                        <a:t>BL</a:t>
                      </a:r>
                      <a:r>
                        <a:rPr lang="ru-RU" sz="1800" dirty="0">
                          <a:solidFill>
                            <a:srgbClr val="000000"/>
                          </a:solidFill>
                          <a:latin typeface="Times New Roman"/>
                          <a:ea typeface="Times New Roman"/>
                          <a:cs typeface="Times New Roman"/>
                        </a:rPr>
                        <a:t>R</a:t>
                      </a: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ct val="115000"/>
                        </a:lnSpc>
                        <a:spcAft>
                          <a:spcPts val="0"/>
                        </a:spcAft>
                      </a:pPr>
                      <a:r>
                        <a:rPr lang="ka-GE" sz="1600" dirty="0">
                          <a:latin typeface="Sylfaen"/>
                          <a:ea typeface="Times New Roman"/>
                          <a:cs typeface="Times New Roman"/>
                        </a:rPr>
                        <a:t>ყველაზე მაღალი გამძლეობა</a:t>
                      </a:r>
                      <a:r>
                        <a:rPr lang="en-US" sz="1600" dirty="0">
                          <a:latin typeface="Times New Roman"/>
                          <a:ea typeface="Times New Roman"/>
                          <a:cs typeface="Times New Roman"/>
                        </a:rPr>
                        <a:t> (HR); </a:t>
                      </a:r>
                      <a:r>
                        <a:rPr lang="ka-GE" sz="1600" dirty="0">
                          <a:latin typeface="Sylfaen"/>
                          <a:ea typeface="Times New Roman"/>
                          <a:cs typeface="Times New Roman"/>
                        </a:rPr>
                        <a:t>დაზიანების ნიშნები არ შეინიშნება</a:t>
                      </a:r>
                      <a:endParaRPr lang="ru-RU" sz="1600" dirty="0">
                        <a:latin typeface="Calibri"/>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ct val="115000"/>
                        </a:lnSpc>
                        <a:spcAft>
                          <a:spcPts val="0"/>
                        </a:spcAft>
                      </a:pPr>
                      <a:r>
                        <a:rPr lang="en-US" sz="1400" dirty="0">
                          <a:solidFill>
                            <a:srgbClr val="000000"/>
                          </a:solidFill>
                          <a:latin typeface="Times New Roman"/>
                          <a:ea typeface="Times New Roman"/>
                          <a:cs typeface="Times New Roman"/>
                        </a:rPr>
                        <a:t>9</a:t>
                      </a:r>
                      <a:endParaRPr lang="ru-RU" sz="1400" dirty="0">
                        <a:solidFill>
                          <a:srgbClr val="000000"/>
                        </a:solidFill>
                        <a:latin typeface="Times New Roman"/>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ct val="115000"/>
                        </a:lnSpc>
                        <a:spcAft>
                          <a:spcPts val="0"/>
                        </a:spcAft>
                      </a:pPr>
                      <a:r>
                        <a:rPr lang="en-US" sz="1400">
                          <a:solidFill>
                            <a:srgbClr val="000000"/>
                          </a:solidFill>
                          <a:latin typeface="Times New Roman"/>
                          <a:ea typeface="Times New Roman"/>
                          <a:cs typeface="Times New Roman"/>
                        </a:rPr>
                        <a:t>100</a:t>
                      </a:r>
                      <a:endParaRPr lang="ru-RU" sz="1400">
                        <a:solidFill>
                          <a:srgbClr val="000000"/>
                        </a:solidFill>
                        <a:latin typeface="Times New Roman"/>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325">
                <a:tc>
                  <a:txBody>
                    <a:bodyPr/>
                    <a:lstStyle/>
                    <a:p>
                      <a:pPr algn="l">
                        <a:lnSpc>
                          <a:spcPct val="115000"/>
                        </a:lnSpc>
                        <a:spcAft>
                          <a:spcPts val="0"/>
                        </a:spcAft>
                      </a:pPr>
                      <a:endParaRPr lang="en-US" sz="1800" dirty="0">
                        <a:solidFill>
                          <a:srgbClr val="000000"/>
                        </a:solidFill>
                        <a:latin typeface="Times New Roman"/>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US" sz="1400" dirty="0">
                        <a:latin typeface="Times New Roman"/>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68580" algn="l"/>
                        </a:tabLst>
                      </a:pPr>
                      <a:endParaRPr lang="en-US" sz="1800" dirty="0">
                        <a:solidFill>
                          <a:srgbClr val="000000"/>
                        </a:solidFill>
                        <a:latin typeface="Times New Roman"/>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r>
              <a:tr h="621305">
                <a:tc>
                  <a:txBody>
                    <a:bodyPr/>
                    <a:lstStyle/>
                    <a:p>
                      <a:pPr algn="l">
                        <a:lnSpc>
                          <a:spcPct val="115000"/>
                        </a:lnSpc>
                        <a:spcAft>
                          <a:spcPts val="0"/>
                        </a:spcAft>
                      </a:pPr>
                      <a:r>
                        <a:rPr lang="en-US" sz="1800" dirty="0">
                          <a:solidFill>
                            <a:srgbClr val="000000"/>
                          </a:solidFill>
                          <a:latin typeface="Times New Roman"/>
                          <a:ea typeface="Times New Roman"/>
                          <a:cs typeface="Times New Roman"/>
                        </a:rPr>
                        <a:t>2</a:t>
                      </a:r>
                      <a:endParaRPr lang="ru-RU" sz="1800" dirty="0">
                        <a:solidFill>
                          <a:srgbClr val="000000"/>
                        </a:solidFill>
                        <a:latin typeface="Times New Roman"/>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b="1" u="sng" dirty="0" err="1">
                          <a:solidFill>
                            <a:srgbClr val="334466"/>
                          </a:solidFill>
                          <a:latin typeface="Times New Roman"/>
                          <a:ea typeface="Times New Roman"/>
                          <a:cs typeface="Times New Roman"/>
                          <a:hlinkClick r:id="rId2"/>
                        </a:rPr>
                        <a:t>Hyb</a:t>
                      </a:r>
                      <a:r>
                        <a:rPr lang="en-US" sz="1400" b="1" u="sng" dirty="0">
                          <a:solidFill>
                            <a:srgbClr val="334466"/>
                          </a:solidFill>
                          <a:latin typeface="Times New Roman"/>
                          <a:ea typeface="Times New Roman"/>
                          <a:cs typeface="Times New Roman"/>
                          <a:hlinkClick r:id="rId2"/>
                        </a:rPr>
                        <a:t>.</a:t>
                      </a:r>
                      <a:r>
                        <a:rPr lang="en-US" sz="1400" dirty="0">
                          <a:latin typeface="Times New Roman"/>
                          <a:ea typeface="Times New Roman"/>
                          <a:cs typeface="Times New Roman"/>
                        </a:rPr>
                        <a:t> </a:t>
                      </a:r>
                      <a:r>
                        <a:rPr lang="en-US" sz="1400" dirty="0" err="1">
                          <a:latin typeface="Times New Roman"/>
                          <a:ea typeface="Times New Roman"/>
                          <a:cs typeface="Times New Roman"/>
                        </a:rPr>
                        <a:t>Sedi</a:t>
                      </a:r>
                      <a:r>
                        <a:rPr lang="ka-GE" sz="1400" dirty="0">
                          <a:latin typeface="Sylfaen"/>
                          <a:ea typeface="Times New Roman"/>
                          <a:cs typeface="Times New Roman"/>
                        </a:rPr>
                        <a:t> L</a:t>
                      </a:r>
                      <a:r>
                        <a:rPr lang="en-US" sz="1400" dirty="0" err="1">
                          <a:latin typeface="Times New Roman"/>
                          <a:ea typeface="Times New Roman"/>
                          <a:cs typeface="Times New Roman"/>
                        </a:rPr>
                        <a:t>edi</a:t>
                      </a:r>
                      <a:endParaRPr lang="ru-RU" sz="1400" dirty="0">
                        <a:latin typeface="Calibri"/>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68580" algn="l"/>
                        </a:tabLst>
                      </a:pPr>
                      <a:r>
                        <a:rPr lang="en-US" sz="1800" dirty="0">
                          <a:solidFill>
                            <a:srgbClr val="000000"/>
                          </a:solidFill>
                          <a:latin typeface="Times New Roman"/>
                          <a:ea typeface="Times New Roman"/>
                          <a:cs typeface="Times New Roman"/>
                        </a:rPr>
                        <a:t>UKR</a:t>
                      </a:r>
                      <a:endParaRPr lang="ru-RU" sz="1800" dirty="0">
                        <a:solidFill>
                          <a:srgbClr val="000000"/>
                        </a:solidFill>
                        <a:latin typeface="Times New Roman"/>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r>
              <a:tr h="310653">
                <a:tc>
                  <a:txBody>
                    <a:bodyPr/>
                    <a:lstStyle/>
                    <a:p>
                      <a:pPr algn="l">
                        <a:lnSpc>
                          <a:spcPct val="115000"/>
                        </a:lnSpc>
                        <a:spcAft>
                          <a:spcPts val="0"/>
                        </a:spcAft>
                      </a:pPr>
                      <a:r>
                        <a:rPr lang="ka-GE" sz="1800" dirty="0">
                          <a:solidFill>
                            <a:srgbClr val="000000"/>
                          </a:solidFill>
                          <a:latin typeface="Sylfaen"/>
                          <a:ea typeface="Times New Roman"/>
                          <a:cs typeface="Times New Roman"/>
                        </a:rPr>
                        <a:t>3</a:t>
                      </a:r>
                      <a:endParaRPr lang="ru-RU" sz="1800" dirty="0">
                        <a:solidFill>
                          <a:srgbClr val="000000"/>
                        </a:solidFill>
                        <a:latin typeface="Times New Roman"/>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400" dirty="0" err="1">
                          <a:latin typeface="Times New Roman"/>
                          <a:ea typeface="Times New Roman"/>
                          <a:cs typeface="Times New Roman"/>
                        </a:rPr>
                        <a:t>Florida</a:t>
                      </a:r>
                      <a:r>
                        <a:rPr lang="ka-GE" sz="1400" dirty="0">
                          <a:latin typeface="Sylfaen"/>
                          <a:ea typeface="Times New Roman"/>
                          <a:cs typeface="Times New Roman"/>
                        </a:rPr>
                        <a:t> 46</a:t>
                      </a:r>
                      <a:endParaRPr lang="ru-RU" sz="1400" dirty="0">
                        <a:latin typeface="Calibri"/>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68580" algn="l"/>
                        </a:tabLst>
                      </a:pPr>
                      <a:r>
                        <a:rPr lang="ru-RU" sz="1800" dirty="0">
                          <a:solidFill>
                            <a:srgbClr val="000000"/>
                          </a:solidFill>
                          <a:latin typeface="Times New Roman"/>
                          <a:ea typeface="Times New Roman"/>
                          <a:cs typeface="Times New Roman"/>
                        </a:rPr>
                        <a:t>USA</a:t>
                      </a: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ka-GE" sz="1600" dirty="0">
                          <a:latin typeface="Sylfaen"/>
                          <a:ea typeface="Times New Roman"/>
                          <a:cs typeface="Times New Roman"/>
                        </a:rPr>
                        <a:t>მაღალი გამძლე</a:t>
                      </a:r>
                      <a:r>
                        <a:rPr lang="ru-RU" sz="1600" dirty="0">
                          <a:latin typeface="Times New Roman"/>
                          <a:ea typeface="Times New Roman"/>
                          <a:cs typeface="Times New Roman"/>
                        </a:rPr>
                        <a:t> (R);</a:t>
                      </a:r>
                      <a:endParaRPr lang="ru-RU" sz="1600" dirty="0">
                        <a:latin typeface="Calibri"/>
                        <a:ea typeface="Times New Roman"/>
                        <a:cs typeface="Times New Roman"/>
                      </a:endParaRPr>
                    </a:p>
                    <a:p>
                      <a:pPr algn="l">
                        <a:lnSpc>
                          <a:spcPct val="115000"/>
                        </a:lnSpc>
                        <a:spcAft>
                          <a:spcPts val="0"/>
                        </a:spcAft>
                      </a:pPr>
                      <a:r>
                        <a:rPr lang="ka-GE" sz="1600" dirty="0">
                          <a:latin typeface="Sylfaen"/>
                          <a:ea typeface="Times New Roman"/>
                          <a:cs typeface="Times New Roman"/>
                        </a:rPr>
                        <a:t>დაზიანების ხარისხი</a:t>
                      </a:r>
                      <a:endParaRPr lang="ru-RU" sz="1600" dirty="0">
                        <a:latin typeface="Calibri"/>
                        <a:ea typeface="Times New Roman"/>
                        <a:cs typeface="Times New Roman"/>
                      </a:endParaRPr>
                    </a:p>
                    <a:p>
                      <a:pPr algn="l">
                        <a:lnSpc>
                          <a:spcPct val="115000"/>
                        </a:lnSpc>
                        <a:spcAft>
                          <a:spcPts val="0"/>
                        </a:spcAft>
                      </a:pPr>
                      <a:r>
                        <a:rPr lang="ru-RU" sz="1600" dirty="0">
                          <a:latin typeface="Times New Roman"/>
                          <a:ea typeface="Times New Roman"/>
                          <a:cs typeface="Times New Roman"/>
                        </a:rPr>
                        <a:t>0,1–15,0 %</a:t>
                      </a:r>
                      <a:endParaRPr lang="ru-RU" sz="1600" dirty="0">
                        <a:latin typeface="Calibri"/>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ru-RU" sz="1400" dirty="0">
                          <a:solidFill>
                            <a:srgbClr val="000000"/>
                          </a:solidFill>
                          <a:latin typeface="Times New Roman"/>
                          <a:ea typeface="Times New Roman"/>
                          <a:cs typeface="Times New Roman"/>
                        </a:rPr>
                        <a:t>7</a:t>
                      </a: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ru-RU" sz="1400">
                          <a:solidFill>
                            <a:srgbClr val="000000"/>
                          </a:solidFill>
                          <a:latin typeface="Times New Roman"/>
                          <a:ea typeface="Times New Roman"/>
                          <a:cs typeface="Times New Roman"/>
                        </a:rPr>
                        <a:t>≥90</a:t>
                      </a: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65979">
                <a:tc>
                  <a:txBody>
                    <a:bodyPr/>
                    <a:lstStyle/>
                    <a:p>
                      <a:pPr algn="l">
                        <a:lnSpc>
                          <a:spcPct val="115000"/>
                        </a:lnSpc>
                        <a:spcAft>
                          <a:spcPts val="0"/>
                        </a:spcAft>
                      </a:pPr>
                      <a:r>
                        <a:rPr lang="ka-GE" sz="1800" dirty="0">
                          <a:solidFill>
                            <a:srgbClr val="000000"/>
                          </a:solidFill>
                          <a:latin typeface="Sylfaen"/>
                          <a:ea typeface="Times New Roman"/>
                          <a:cs typeface="Times New Roman"/>
                        </a:rPr>
                        <a:t>4</a:t>
                      </a:r>
                      <a:endParaRPr lang="ru-RU" sz="1800" dirty="0">
                        <a:solidFill>
                          <a:srgbClr val="000000"/>
                        </a:solidFill>
                        <a:latin typeface="Times New Roman"/>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algn="l">
                        <a:lnSpc>
                          <a:spcPct val="115000"/>
                        </a:lnSpc>
                        <a:spcAft>
                          <a:spcPts val="0"/>
                        </a:spcAft>
                      </a:pPr>
                      <a:r>
                        <a:rPr lang="en-US" sz="1400" dirty="0">
                          <a:solidFill>
                            <a:srgbClr val="000000"/>
                          </a:solidFill>
                          <a:latin typeface="Times New Roman"/>
                          <a:ea typeface="Times New Roman"/>
                          <a:cs typeface="Times New Roman"/>
                        </a:rPr>
                        <a:t>T</a:t>
                      </a:r>
                      <a:r>
                        <a:rPr lang="ru-RU" sz="1400" dirty="0">
                          <a:solidFill>
                            <a:srgbClr val="000000"/>
                          </a:solidFill>
                          <a:latin typeface="Times New Roman"/>
                          <a:ea typeface="Times New Roman"/>
                          <a:cs typeface="Times New Roman"/>
                        </a:rPr>
                        <a:t>а</a:t>
                      </a:r>
                      <a:r>
                        <a:rPr lang="en-US" sz="1400" dirty="0" err="1">
                          <a:solidFill>
                            <a:srgbClr val="000000"/>
                          </a:solidFill>
                          <a:latin typeface="Times New Roman"/>
                          <a:ea typeface="Times New Roman"/>
                          <a:cs typeface="Times New Roman"/>
                        </a:rPr>
                        <a:t>lant</a:t>
                      </a:r>
                      <a:endParaRPr lang="ru-RU" sz="1400" dirty="0">
                        <a:solidFill>
                          <a:srgbClr val="000000"/>
                        </a:solidFill>
                        <a:latin typeface="Times New Roman"/>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68580" algn="l"/>
                        </a:tabLst>
                      </a:pPr>
                      <a:r>
                        <a:rPr lang="en-US" sz="1800" dirty="0">
                          <a:solidFill>
                            <a:srgbClr val="000000"/>
                          </a:solidFill>
                          <a:latin typeface="Times New Roman"/>
                          <a:ea typeface="Times New Roman"/>
                          <a:cs typeface="Times New Roman"/>
                        </a:rPr>
                        <a:t>UKR</a:t>
                      </a:r>
                      <a:endParaRPr lang="ru-RU" sz="1800" dirty="0">
                        <a:solidFill>
                          <a:srgbClr val="000000"/>
                        </a:solidFill>
                        <a:latin typeface="Times New Roman"/>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r>
              <a:tr h="310653">
                <a:tc>
                  <a:txBody>
                    <a:bodyPr/>
                    <a:lstStyle/>
                    <a:p>
                      <a:pPr algn="l">
                        <a:lnSpc>
                          <a:spcPct val="115000"/>
                        </a:lnSpc>
                        <a:spcAft>
                          <a:spcPts val="0"/>
                        </a:spcAft>
                      </a:pPr>
                      <a:r>
                        <a:rPr lang="ka-GE" sz="1800" dirty="0">
                          <a:solidFill>
                            <a:srgbClr val="000000"/>
                          </a:solidFill>
                          <a:latin typeface="Sylfaen"/>
                          <a:ea typeface="Times New Roman"/>
                          <a:cs typeface="Times New Roman"/>
                        </a:rPr>
                        <a:t>5</a:t>
                      </a:r>
                      <a:endParaRPr lang="ru-RU" sz="1800" dirty="0">
                        <a:solidFill>
                          <a:srgbClr val="000000"/>
                        </a:solidFill>
                        <a:latin typeface="Times New Roman"/>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algn="l" fontAlgn="t">
                        <a:lnSpc>
                          <a:spcPct val="115000"/>
                        </a:lnSpc>
                        <a:spcAft>
                          <a:spcPts val="400"/>
                        </a:spcAft>
                      </a:pPr>
                      <a:r>
                        <a:rPr lang="ru-RU" sz="1400" dirty="0">
                          <a:latin typeface="Times New Roman"/>
                          <a:ea typeface="Times New Roman"/>
                          <a:cs typeface="Times New Roman"/>
                        </a:rPr>
                        <a:t>О</a:t>
                      </a:r>
                      <a:r>
                        <a:rPr lang="en-US" sz="1400" dirty="0" err="1">
                          <a:latin typeface="Times New Roman"/>
                          <a:ea typeface="Times New Roman"/>
                          <a:cs typeface="Times New Roman"/>
                        </a:rPr>
                        <a:t>ranj</a:t>
                      </a:r>
                      <a:r>
                        <a:rPr lang="ru-RU" sz="1400" dirty="0">
                          <a:latin typeface="Times New Roman"/>
                          <a:ea typeface="Times New Roman"/>
                          <a:cs typeface="Times New Roman"/>
                        </a:rPr>
                        <a:t>-1</a:t>
                      </a:r>
                      <a:endParaRPr lang="ru-RU" sz="1400" dirty="0">
                        <a:latin typeface="Calibri"/>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68580" algn="l"/>
                        </a:tabLst>
                      </a:pPr>
                      <a:r>
                        <a:rPr lang="ru-RU" sz="1800" dirty="0">
                          <a:solidFill>
                            <a:srgbClr val="000000"/>
                          </a:solidFill>
                          <a:latin typeface="Times New Roman"/>
                          <a:ea typeface="Times New Roman"/>
                          <a:cs typeface="Times New Roman"/>
                        </a:rPr>
                        <a:t>BLR</a:t>
                      </a: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ka-GE" sz="1600" dirty="0">
                          <a:latin typeface="Sylfaen"/>
                          <a:ea typeface="Times New Roman"/>
                          <a:cs typeface="Times New Roman"/>
                        </a:rPr>
                        <a:t>საშუალოდ გამძლე</a:t>
                      </a:r>
                      <a:r>
                        <a:rPr lang="ru-RU" sz="1600" dirty="0">
                          <a:latin typeface="Times New Roman"/>
                          <a:ea typeface="Times New Roman"/>
                          <a:cs typeface="Times New Roman"/>
                        </a:rPr>
                        <a:t> (MR); </a:t>
                      </a:r>
                      <a:r>
                        <a:rPr lang="ka-GE" sz="1600" dirty="0">
                          <a:latin typeface="Sylfaen"/>
                          <a:ea typeface="Times New Roman"/>
                          <a:cs typeface="Times New Roman"/>
                        </a:rPr>
                        <a:t>დაზიანების ხარისხი </a:t>
                      </a:r>
                      <a:r>
                        <a:rPr lang="ru-RU" sz="1600" dirty="0">
                          <a:latin typeface="Times New Roman"/>
                          <a:ea typeface="Times New Roman"/>
                          <a:cs typeface="Times New Roman"/>
                        </a:rPr>
                        <a:t>15</a:t>
                      </a:r>
                      <a:r>
                        <a:rPr lang="ka-GE" sz="1600" dirty="0">
                          <a:latin typeface="Sylfaen"/>
                          <a:ea typeface="Times New Roman"/>
                          <a:cs typeface="Times New Roman"/>
                        </a:rPr>
                        <a:t>,</a:t>
                      </a:r>
                      <a:r>
                        <a:rPr lang="ru-RU" sz="1600" dirty="0">
                          <a:latin typeface="Times New Roman"/>
                          <a:ea typeface="Times New Roman"/>
                          <a:cs typeface="Times New Roman"/>
                        </a:rPr>
                        <a:t>1– 35</a:t>
                      </a:r>
                      <a:r>
                        <a:rPr lang="ka-GE" sz="1600" dirty="0">
                          <a:latin typeface="Sylfaen"/>
                          <a:ea typeface="Times New Roman"/>
                          <a:cs typeface="Times New Roman"/>
                        </a:rPr>
                        <a:t>,</a:t>
                      </a:r>
                      <a:r>
                        <a:rPr lang="ru-RU" sz="1600" dirty="0">
                          <a:latin typeface="Times New Roman"/>
                          <a:ea typeface="Times New Roman"/>
                          <a:cs typeface="Times New Roman"/>
                        </a:rPr>
                        <a:t>0 %</a:t>
                      </a:r>
                      <a:endParaRPr lang="ru-RU" sz="1600" dirty="0">
                        <a:latin typeface="Calibri"/>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r>
                        <a:rPr lang="ru-RU" sz="1400" dirty="0">
                          <a:solidFill>
                            <a:srgbClr val="000000"/>
                          </a:solidFill>
                          <a:latin typeface="Times New Roman"/>
                          <a:ea typeface="Times New Roman"/>
                          <a:cs typeface="Times New Roman"/>
                        </a:rPr>
                        <a:t>5</a:t>
                      </a: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l">
                        <a:lnSpc>
                          <a:spcPct val="115000"/>
                        </a:lnSpc>
                        <a:spcAft>
                          <a:spcPts val="0"/>
                        </a:spcAft>
                      </a:pPr>
                      <a:endParaRPr lang="ru-RU" sz="1400">
                        <a:solidFill>
                          <a:srgbClr val="000000"/>
                        </a:solidFill>
                        <a:latin typeface="Times New Roman"/>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65979">
                <a:tc>
                  <a:txBody>
                    <a:bodyPr/>
                    <a:lstStyle/>
                    <a:p>
                      <a:pPr algn="l">
                        <a:lnSpc>
                          <a:spcPct val="115000"/>
                        </a:lnSpc>
                        <a:spcAft>
                          <a:spcPts val="0"/>
                        </a:spcAft>
                      </a:pPr>
                      <a:r>
                        <a:rPr lang="ka-GE" sz="1800" dirty="0">
                          <a:solidFill>
                            <a:srgbClr val="000000"/>
                          </a:solidFill>
                          <a:latin typeface="Sylfaen"/>
                          <a:ea typeface="Times New Roman"/>
                          <a:cs typeface="Times New Roman"/>
                        </a:rPr>
                        <a:t>6</a:t>
                      </a:r>
                      <a:endParaRPr lang="ru-RU" sz="1800" dirty="0">
                        <a:solidFill>
                          <a:srgbClr val="000000"/>
                        </a:solidFill>
                        <a:latin typeface="Times New Roman"/>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algn="l" fontAlgn="t">
                        <a:lnSpc>
                          <a:spcPct val="115000"/>
                        </a:lnSpc>
                        <a:spcAft>
                          <a:spcPts val="400"/>
                        </a:spcAft>
                      </a:pPr>
                      <a:r>
                        <a:rPr lang="en-US" sz="1400" dirty="0" err="1">
                          <a:latin typeface="Times New Roman"/>
                          <a:ea typeface="Times New Roman"/>
                          <a:cs typeface="Times New Roman"/>
                        </a:rPr>
                        <a:t>Charcov</a:t>
                      </a:r>
                      <a:endParaRPr lang="ru-RU" sz="1400" dirty="0">
                        <a:latin typeface="Calibri"/>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68580" algn="l"/>
                        </a:tabLst>
                      </a:pPr>
                      <a:r>
                        <a:rPr lang="ru-RU" sz="1800" dirty="0">
                          <a:solidFill>
                            <a:srgbClr val="000000"/>
                          </a:solidFill>
                          <a:latin typeface="Times New Roman"/>
                          <a:ea typeface="Times New Roman"/>
                          <a:cs typeface="Times New Roman"/>
                        </a:rPr>
                        <a:t>UKR</a:t>
                      </a: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r>
              <a:tr h="310653">
                <a:tc>
                  <a:txBody>
                    <a:bodyPr/>
                    <a:lstStyle/>
                    <a:p>
                      <a:pPr algn="l">
                        <a:lnSpc>
                          <a:spcPct val="115000"/>
                        </a:lnSpc>
                        <a:spcAft>
                          <a:spcPts val="0"/>
                        </a:spcAft>
                      </a:pPr>
                      <a:r>
                        <a:rPr lang="ka-GE" sz="1800" dirty="0">
                          <a:solidFill>
                            <a:srgbClr val="000000"/>
                          </a:solidFill>
                          <a:latin typeface="Sylfaen"/>
                          <a:ea typeface="Times New Roman"/>
                          <a:cs typeface="Times New Roman"/>
                        </a:rPr>
                        <a:t>7</a:t>
                      </a:r>
                      <a:endParaRPr lang="ru-RU" sz="1800" dirty="0">
                        <a:solidFill>
                          <a:srgbClr val="000000"/>
                        </a:solidFill>
                        <a:latin typeface="Times New Roman"/>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algn="l">
                        <a:lnSpc>
                          <a:spcPct val="115000"/>
                        </a:lnSpc>
                        <a:spcAft>
                          <a:spcPts val="0"/>
                        </a:spcAft>
                      </a:pPr>
                      <a:r>
                        <a:rPr lang="en-US" sz="1400" dirty="0" err="1">
                          <a:latin typeface="Times New Roman"/>
                          <a:ea typeface="Times New Roman"/>
                          <a:cs typeface="Times New Roman"/>
                        </a:rPr>
                        <a:t>Var.Romanesco</a:t>
                      </a:r>
                      <a:endParaRPr lang="ru-RU" sz="1400" dirty="0">
                        <a:latin typeface="Calibri"/>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68580" algn="l"/>
                        </a:tabLst>
                      </a:pPr>
                      <a:r>
                        <a:rPr lang="ru-RU" sz="1800" dirty="0">
                          <a:solidFill>
                            <a:srgbClr val="000000"/>
                          </a:solidFill>
                          <a:latin typeface="Times New Roman"/>
                          <a:ea typeface="Times New Roman"/>
                          <a:cs typeface="Times New Roman"/>
                        </a:rPr>
                        <a:t>ITA</a:t>
                      </a: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ct val="115000"/>
                        </a:lnSpc>
                        <a:spcAft>
                          <a:spcPts val="0"/>
                        </a:spcAft>
                      </a:pPr>
                      <a:r>
                        <a:rPr lang="ka-GE" sz="1600" dirty="0">
                          <a:latin typeface="Sylfaen"/>
                          <a:ea typeface="Times New Roman"/>
                          <a:cs typeface="Times New Roman"/>
                        </a:rPr>
                        <a:t>მიმღებიანი</a:t>
                      </a:r>
                      <a:r>
                        <a:rPr lang="ru-RU" sz="1600" dirty="0">
                          <a:latin typeface="Times New Roman"/>
                          <a:ea typeface="Times New Roman"/>
                          <a:cs typeface="Times New Roman"/>
                        </a:rPr>
                        <a:t> (S); </a:t>
                      </a:r>
                      <a:r>
                        <a:rPr lang="ka-GE" sz="1600" dirty="0">
                          <a:latin typeface="Sylfaen"/>
                          <a:ea typeface="Times New Roman"/>
                          <a:cs typeface="Times New Roman"/>
                        </a:rPr>
                        <a:t>დაზიანების ხარისხი</a:t>
                      </a:r>
                      <a:endParaRPr lang="ru-RU" sz="1600" dirty="0">
                        <a:latin typeface="Calibri"/>
                        <a:ea typeface="Times New Roman"/>
                        <a:cs typeface="Times New Roman"/>
                      </a:endParaRPr>
                    </a:p>
                    <a:p>
                      <a:pPr algn="l">
                        <a:lnSpc>
                          <a:spcPct val="115000"/>
                        </a:lnSpc>
                        <a:spcAft>
                          <a:spcPts val="0"/>
                        </a:spcAft>
                      </a:pPr>
                      <a:r>
                        <a:rPr lang="ru-RU" sz="1600" dirty="0">
                          <a:latin typeface="Times New Roman"/>
                          <a:ea typeface="Times New Roman"/>
                          <a:cs typeface="Times New Roman"/>
                        </a:rPr>
                        <a:t>35</a:t>
                      </a:r>
                      <a:r>
                        <a:rPr lang="ka-GE" sz="1600" dirty="0">
                          <a:latin typeface="Sylfaen"/>
                          <a:ea typeface="Times New Roman"/>
                          <a:cs typeface="Times New Roman"/>
                        </a:rPr>
                        <a:t>,</a:t>
                      </a:r>
                      <a:r>
                        <a:rPr lang="ru-RU" sz="1600" dirty="0">
                          <a:latin typeface="Times New Roman"/>
                          <a:ea typeface="Times New Roman"/>
                          <a:cs typeface="Times New Roman"/>
                        </a:rPr>
                        <a:t>1–50</a:t>
                      </a:r>
                      <a:r>
                        <a:rPr lang="ka-GE" sz="1600" dirty="0">
                          <a:latin typeface="Sylfaen"/>
                          <a:ea typeface="Times New Roman"/>
                          <a:cs typeface="Times New Roman"/>
                        </a:rPr>
                        <a:t>,</a:t>
                      </a:r>
                      <a:r>
                        <a:rPr lang="ru-RU" sz="1600" dirty="0">
                          <a:latin typeface="Times New Roman"/>
                          <a:ea typeface="Times New Roman"/>
                          <a:cs typeface="Times New Roman"/>
                        </a:rPr>
                        <a:t>0 %</a:t>
                      </a:r>
                      <a:endParaRPr lang="ru-RU" sz="1600" dirty="0">
                        <a:latin typeface="Calibri"/>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ct val="115000"/>
                        </a:lnSpc>
                        <a:spcAft>
                          <a:spcPts val="0"/>
                        </a:spcAft>
                      </a:pPr>
                      <a:endParaRPr lang="en-US" sz="1400" dirty="0">
                        <a:solidFill>
                          <a:srgbClr val="000000"/>
                        </a:solidFill>
                        <a:latin typeface="Times New Roman"/>
                        <a:ea typeface="Times New Roman"/>
                        <a:cs typeface="Times New Roman"/>
                      </a:endParaRPr>
                    </a:p>
                    <a:p>
                      <a:pPr algn="l">
                        <a:lnSpc>
                          <a:spcPct val="115000"/>
                        </a:lnSpc>
                        <a:spcAft>
                          <a:spcPts val="1000"/>
                        </a:spcAft>
                      </a:pPr>
                      <a:r>
                        <a:rPr lang="en-US" sz="1400" dirty="0">
                          <a:latin typeface="Calibri"/>
                          <a:ea typeface="Times New Roman"/>
                          <a:cs typeface="Times New Roman"/>
                        </a:rPr>
                        <a:t>   </a:t>
                      </a:r>
                      <a:r>
                        <a:rPr lang="ru-RU" sz="1400" dirty="0" smtClean="0">
                          <a:latin typeface="Calibri"/>
                          <a:ea typeface="Times New Roman"/>
                          <a:cs typeface="Times New Roman"/>
                        </a:rPr>
                        <a:t>3</a:t>
                      </a:r>
                      <a:endParaRPr lang="ru-RU" sz="1400" dirty="0">
                        <a:latin typeface="Calibri"/>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0"/>
                        </a:spcAft>
                      </a:pPr>
                      <a:endParaRPr lang="en-US" sz="1400">
                        <a:solidFill>
                          <a:srgbClr val="000000"/>
                        </a:solidFill>
                        <a:latin typeface="Times New Roman"/>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10653">
                <a:tc>
                  <a:txBody>
                    <a:bodyPr/>
                    <a:lstStyle/>
                    <a:p>
                      <a:pPr algn="l">
                        <a:lnSpc>
                          <a:spcPct val="115000"/>
                        </a:lnSpc>
                        <a:spcAft>
                          <a:spcPts val="0"/>
                        </a:spcAft>
                      </a:pPr>
                      <a:r>
                        <a:rPr lang="ka-GE" sz="1800" dirty="0">
                          <a:solidFill>
                            <a:srgbClr val="000000"/>
                          </a:solidFill>
                          <a:latin typeface="Sylfaen"/>
                          <a:ea typeface="Times New Roman"/>
                          <a:cs typeface="Times New Roman"/>
                        </a:rPr>
                        <a:t>8</a:t>
                      </a:r>
                      <a:endParaRPr lang="ru-RU" sz="1800" dirty="0">
                        <a:solidFill>
                          <a:srgbClr val="000000"/>
                        </a:solidFill>
                        <a:latin typeface="Times New Roman"/>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algn="l">
                        <a:lnSpc>
                          <a:spcPct val="115000"/>
                        </a:lnSpc>
                        <a:spcAft>
                          <a:spcPts val="0"/>
                        </a:spcAft>
                      </a:pPr>
                      <a:r>
                        <a:rPr lang="en-US" sz="1400" dirty="0" err="1">
                          <a:latin typeface="Times New Roman"/>
                          <a:ea typeface="Times New Roman"/>
                          <a:cs typeface="Times New Roman"/>
                        </a:rPr>
                        <a:t>Var.Romanesco</a:t>
                      </a:r>
                      <a:r>
                        <a:rPr lang="en-US" sz="1400" dirty="0">
                          <a:latin typeface="Times New Roman"/>
                          <a:ea typeface="Times New Roman"/>
                          <a:cs typeface="Times New Roman"/>
                        </a:rPr>
                        <a:t> 1</a:t>
                      </a:r>
                      <a:endParaRPr lang="ru-RU" sz="1400" dirty="0">
                        <a:latin typeface="Calibri"/>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68580" algn="l"/>
                        </a:tabLst>
                      </a:pPr>
                      <a:r>
                        <a:rPr lang="ru-RU" sz="1800" dirty="0">
                          <a:solidFill>
                            <a:srgbClr val="000000"/>
                          </a:solidFill>
                          <a:latin typeface="Times New Roman"/>
                          <a:ea typeface="Times New Roman"/>
                          <a:cs typeface="Times New Roman"/>
                        </a:rPr>
                        <a:t>ITA</a:t>
                      </a: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r>
              <a:tr h="310653">
                <a:tc>
                  <a:txBody>
                    <a:bodyPr/>
                    <a:lstStyle/>
                    <a:p>
                      <a:pPr algn="l">
                        <a:lnSpc>
                          <a:spcPct val="115000"/>
                        </a:lnSpc>
                        <a:spcAft>
                          <a:spcPts val="0"/>
                        </a:spcAft>
                      </a:pPr>
                      <a:r>
                        <a:rPr lang="ka-GE" sz="1800" dirty="0">
                          <a:solidFill>
                            <a:srgbClr val="000000"/>
                          </a:solidFill>
                          <a:latin typeface="Sylfaen"/>
                          <a:ea typeface="Times New Roman"/>
                          <a:cs typeface="Times New Roman"/>
                        </a:rPr>
                        <a:t>9</a:t>
                      </a:r>
                      <a:endParaRPr lang="ru-RU" sz="1800" dirty="0">
                        <a:solidFill>
                          <a:srgbClr val="000000"/>
                        </a:solidFill>
                        <a:latin typeface="Times New Roman"/>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algn="l">
                        <a:lnSpc>
                          <a:spcPct val="115000"/>
                        </a:lnSpc>
                        <a:spcAft>
                          <a:spcPts val="0"/>
                        </a:spcAft>
                      </a:pPr>
                      <a:r>
                        <a:rPr lang="en-US" sz="1400" dirty="0">
                          <a:latin typeface="Times New Roman"/>
                          <a:ea typeface="Times New Roman"/>
                          <a:cs typeface="Times New Roman"/>
                        </a:rPr>
                        <a:t>Var. </a:t>
                      </a:r>
                      <a:r>
                        <a:rPr lang="en-US" sz="1400" dirty="0" err="1">
                          <a:latin typeface="Times New Roman"/>
                          <a:ea typeface="Times New Roman"/>
                          <a:cs typeface="Times New Roman"/>
                        </a:rPr>
                        <a:t>Choportula</a:t>
                      </a:r>
                      <a:endParaRPr lang="ru-RU" sz="1400" dirty="0">
                        <a:latin typeface="Calibri"/>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68580" algn="l"/>
                        </a:tabLst>
                      </a:pPr>
                      <a:r>
                        <a:rPr lang="en-US" sz="1800" dirty="0">
                          <a:solidFill>
                            <a:srgbClr val="000000"/>
                          </a:solidFill>
                          <a:latin typeface="Times New Roman"/>
                          <a:ea typeface="Times New Roman"/>
                          <a:cs typeface="Times New Roman"/>
                        </a:rPr>
                        <a:t>GEO</a:t>
                      </a:r>
                      <a:endParaRPr lang="ru-RU" sz="1800" dirty="0">
                        <a:solidFill>
                          <a:srgbClr val="000000"/>
                        </a:solidFill>
                        <a:latin typeface="Times New Roman"/>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a:txBody>
                    <a:bodyPr/>
                    <a:lstStyle/>
                    <a:p>
                      <a:pPr algn="l">
                        <a:lnSpc>
                          <a:spcPct val="115000"/>
                        </a:lnSpc>
                        <a:spcAft>
                          <a:spcPts val="0"/>
                        </a:spcAft>
                      </a:pPr>
                      <a:endParaRPr lang="en-US" sz="1400">
                        <a:solidFill>
                          <a:srgbClr val="000000"/>
                        </a:solidFill>
                        <a:latin typeface="Times New Roman"/>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776631">
                <a:tc>
                  <a:txBody>
                    <a:bodyPr/>
                    <a:lstStyle/>
                    <a:p>
                      <a:pPr algn="l">
                        <a:lnSpc>
                          <a:spcPct val="115000"/>
                        </a:lnSpc>
                        <a:spcAft>
                          <a:spcPts val="0"/>
                        </a:spcAft>
                      </a:pPr>
                      <a:r>
                        <a:rPr lang="ru-RU" sz="1800" dirty="0">
                          <a:solidFill>
                            <a:srgbClr val="000000"/>
                          </a:solidFill>
                          <a:latin typeface="Times New Roman"/>
                          <a:ea typeface="Times New Roman"/>
                          <a:cs typeface="Times New Roman"/>
                        </a:rPr>
                        <a:t>1</a:t>
                      </a:r>
                      <a:r>
                        <a:rPr lang="ka-GE" sz="1800" dirty="0">
                          <a:solidFill>
                            <a:srgbClr val="000000"/>
                          </a:solidFill>
                          <a:latin typeface="Sylfaen"/>
                          <a:ea typeface="Times New Roman"/>
                          <a:cs typeface="Times New Roman"/>
                        </a:rPr>
                        <a:t>0</a:t>
                      </a:r>
                      <a:endParaRPr lang="ru-RU" sz="1800" dirty="0">
                        <a:solidFill>
                          <a:srgbClr val="000000"/>
                        </a:solidFill>
                        <a:latin typeface="Times New Roman"/>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algn="l">
                        <a:lnSpc>
                          <a:spcPct val="115000"/>
                        </a:lnSpc>
                        <a:spcAft>
                          <a:spcPts val="0"/>
                        </a:spcAft>
                      </a:pPr>
                      <a:r>
                        <a:rPr lang="en-US" sz="1400" dirty="0">
                          <a:latin typeface="Times New Roman"/>
                          <a:ea typeface="Times New Roman"/>
                          <a:cs typeface="Times New Roman"/>
                        </a:rPr>
                        <a:t>Var. </a:t>
                      </a:r>
                      <a:r>
                        <a:rPr lang="en-US" sz="1400" dirty="0" err="1">
                          <a:latin typeface="Times New Roman"/>
                          <a:ea typeface="Times New Roman"/>
                          <a:cs typeface="Times New Roman"/>
                        </a:rPr>
                        <a:t>jina</a:t>
                      </a:r>
                      <a:endParaRPr lang="ru-RU" sz="1400" dirty="0">
                        <a:latin typeface="Calibri"/>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68580" algn="l"/>
                        </a:tabLst>
                      </a:pPr>
                      <a:r>
                        <a:rPr lang="ru-RU" sz="1800" dirty="0">
                          <a:solidFill>
                            <a:srgbClr val="000000"/>
                          </a:solidFill>
                          <a:latin typeface="Times New Roman"/>
                          <a:ea typeface="Times New Roman"/>
                          <a:cs typeface="Times New Roman"/>
                        </a:rPr>
                        <a:t>UKR</a:t>
                      </a: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a-GE" sz="1600" dirty="0">
                          <a:latin typeface="Sylfaen"/>
                          <a:ea typeface="Times New Roman"/>
                          <a:cs typeface="Times New Roman"/>
                        </a:rPr>
                        <a:t>ძლიერ მიმღებიანი</a:t>
                      </a:r>
                      <a:r>
                        <a:rPr lang="ru-RU" sz="1600" dirty="0">
                          <a:latin typeface="Times New Roman"/>
                          <a:ea typeface="Times New Roman"/>
                          <a:cs typeface="Times New Roman"/>
                        </a:rPr>
                        <a:t> (S); </a:t>
                      </a:r>
                      <a:r>
                        <a:rPr lang="ka-GE" sz="1600" dirty="0">
                          <a:latin typeface="Sylfaen"/>
                          <a:ea typeface="Times New Roman"/>
                          <a:cs typeface="Times New Roman"/>
                        </a:rPr>
                        <a:t>დაზიანების ხარისხი</a:t>
                      </a:r>
                      <a:endParaRPr lang="ru-RU" sz="1600" dirty="0">
                        <a:latin typeface="Calibri"/>
                        <a:ea typeface="Times New Roman"/>
                        <a:cs typeface="Times New Roman"/>
                      </a:endParaRPr>
                    </a:p>
                    <a:p>
                      <a:pPr algn="l">
                        <a:lnSpc>
                          <a:spcPct val="115000"/>
                        </a:lnSpc>
                        <a:spcAft>
                          <a:spcPts val="0"/>
                        </a:spcAft>
                      </a:pPr>
                      <a:r>
                        <a:rPr lang="ka-GE" sz="1600" dirty="0">
                          <a:latin typeface="Sylfaen"/>
                          <a:ea typeface="Times New Roman"/>
                          <a:cs typeface="Times New Roman"/>
                        </a:rPr>
                        <a:t> </a:t>
                      </a:r>
                      <a:r>
                        <a:rPr lang="en-US" sz="1600" dirty="0">
                          <a:latin typeface="Times New Roman"/>
                          <a:ea typeface="Times New Roman"/>
                          <a:cs typeface="Times New Roman"/>
                        </a:rPr>
                        <a:t>75</a:t>
                      </a:r>
                      <a:r>
                        <a:rPr lang="ka-GE" sz="1600" dirty="0">
                          <a:latin typeface="Sylfaen"/>
                          <a:ea typeface="Times New Roman"/>
                          <a:cs typeface="Times New Roman"/>
                        </a:rPr>
                        <a:t>-100</a:t>
                      </a:r>
                      <a:r>
                        <a:rPr lang="ru-RU" sz="1600" dirty="0">
                          <a:latin typeface="Times New Roman"/>
                          <a:ea typeface="Times New Roman"/>
                          <a:cs typeface="Times New Roman"/>
                        </a:rPr>
                        <a:t> %</a:t>
                      </a:r>
                      <a:endParaRPr lang="ru-RU" sz="1600" dirty="0">
                        <a:latin typeface="Calibri"/>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a:lnSpc>
                          <a:spcPct val="115000"/>
                        </a:lnSpc>
                        <a:spcAft>
                          <a:spcPts val="0"/>
                        </a:spcAft>
                      </a:pPr>
                      <a:r>
                        <a:rPr lang="ru-RU" sz="1400" dirty="0">
                          <a:solidFill>
                            <a:srgbClr val="000000"/>
                          </a:solidFill>
                          <a:latin typeface="Times New Roman"/>
                          <a:ea typeface="Times New Roman"/>
                          <a:cs typeface="Times New Roman"/>
                        </a:rPr>
                        <a:t>1</a:t>
                      </a: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a:lnSpc>
                          <a:spcPct val="115000"/>
                        </a:lnSpc>
                        <a:spcAft>
                          <a:spcPts val="0"/>
                        </a:spcAft>
                      </a:pPr>
                      <a:endParaRPr lang="en-US" sz="1400" dirty="0">
                        <a:solidFill>
                          <a:srgbClr val="000000"/>
                        </a:solidFill>
                        <a:latin typeface="Times New Roman"/>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10653">
                <a:tc>
                  <a:txBody>
                    <a:bodyPr/>
                    <a:lstStyle/>
                    <a:p>
                      <a:pPr algn="l">
                        <a:lnSpc>
                          <a:spcPct val="115000"/>
                        </a:lnSpc>
                        <a:spcAft>
                          <a:spcPts val="0"/>
                        </a:spcAft>
                      </a:pPr>
                      <a:r>
                        <a:rPr lang="ka-GE" sz="1800" dirty="0">
                          <a:solidFill>
                            <a:srgbClr val="000000"/>
                          </a:solidFill>
                          <a:latin typeface="Sylfaen"/>
                          <a:ea typeface="Times New Roman"/>
                          <a:cs typeface="Times New Roman"/>
                        </a:rPr>
                        <a:t>11</a:t>
                      </a:r>
                      <a:endParaRPr lang="ru-RU" sz="1800" dirty="0">
                        <a:solidFill>
                          <a:srgbClr val="000000"/>
                        </a:solidFill>
                        <a:latin typeface="Times New Roman"/>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algn="l">
                        <a:lnSpc>
                          <a:spcPct val="115000"/>
                        </a:lnSpc>
                        <a:spcAft>
                          <a:spcPts val="0"/>
                        </a:spcAft>
                      </a:pPr>
                      <a:r>
                        <a:rPr lang="ru-RU" sz="1400" dirty="0" err="1">
                          <a:latin typeface="Times New Roman"/>
                          <a:ea typeface="Times New Roman"/>
                          <a:cs typeface="Times New Roman"/>
                        </a:rPr>
                        <a:t>Ad</a:t>
                      </a:r>
                      <a:r>
                        <a:rPr lang="en-US" sz="1400" dirty="0" err="1">
                          <a:latin typeface="Times New Roman"/>
                          <a:ea typeface="Times New Roman"/>
                          <a:cs typeface="Times New Roman"/>
                        </a:rPr>
                        <a:t>lia</a:t>
                      </a:r>
                      <a:endParaRPr lang="ru-RU" sz="1400" dirty="0">
                        <a:latin typeface="Calibri"/>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68580" algn="l"/>
                        </a:tabLst>
                      </a:pPr>
                      <a:r>
                        <a:rPr lang="en-US" sz="1800" dirty="0">
                          <a:solidFill>
                            <a:srgbClr val="000000"/>
                          </a:solidFill>
                          <a:latin typeface="Times New Roman"/>
                          <a:ea typeface="Times New Roman"/>
                          <a:cs typeface="Times New Roman"/>
                        </a:rPr>
                        <a:t>GEO</a:t>
                      </a:r>
                      <a:endParaRPr lang="ru-RU" sz="1800" dirty="0">
                        <a:solidFill>
                          <a:srgbClr val="000000"/>
                        </a:solidFill>
                        <a:latin typeface="Times New Roman"/>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ru-RU" sz="1600" dirty="0">
                        <a:latin typeface="Times New Roman"/>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ru-RU" sz="1400">
                        <a:solidFill>
                          <a:srgbClr val="000000"/>
                        </a:solidFill>
                        <a:latin typeface="Times New Roman"/>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US" sz="1400" dirty="0">
                        <a:solidFill>
                          <a:srgbClr val="000000"/>
                        </a:solidFill>
                        <a:latin typeface="Times New Roman"/>
                        <a:ea typeface="Times New Roman"/>
                        <a:cs typeface="Times New Roman"/>
                      </a:endParaRPr>
                    </a:p>
                  </a:txBody>
                  <a:tcPr marL="36307" marR="36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1000100" y="142852"/>
            <a:ext cx="81439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8263" algn="l"/>
              </a:tabLst>
            </a:pPr>
            <a:r>
              <a:rPr kumimoji="0" lang="ka-GE" sz="1400" b="1" i="0" u="none" strike="noStrike" cap="none" normalizeH="0" baseline="0" dirty="0" smtClean="0">
                <a:ln>
                  <a:noFill/>
                </a:ln>
                <a:solidFill>
                  <a:schemeClr val="tx1"/>
                </a:solidFill>
                <a:effectLst/>
                <a:latin typeface="Sylfaen" pitchFamily="18" charset="0"/>
                <a:ea typeface="Times New Roman" pitchFamily="18" charset="0"/>
                <a:cs typeface="TimesNewRoman,BoldItalic"/>
              </a:rPr>
              <a:t>იმუნური რეაქცია პომიდორის დაავადებების</a:t>
            </a:r>
            <a:r>
              <a:rPr kumimoji="0" lang="en-US" sz="1400" b="1" i="0" u="none" strike="noStrike" cap="none" normalizeH="0" baseline="0" dirty="0" smtClean="0">
                <a:ln>
                  <a:noFill/>
                </a:ln>
                <a:solidFill>
                  <a:schemeClr val="tx1"/>
                </a:solidFill>
                <a:effectLst/>
                <a:latin typeface="Sylfaen" pitchFamily="18" charset="0"/>
                <a:ea typeface="Times New Roman" pitchFamily="18" charset="0"/>
                <a:cs typeface="TimesNewRoman,BoldItalic"/>
              </a:rPr>
              <a:t> </a:t>
            </a:r>
            <a:r>
              <a:rPr kumimoji="0" lang="ka-GE" sz="1400" b="1" i="0" u="none" strike="noStrike" cap="none" normalizeH="0" baseline="0" dirty="0" smtClean="0">
                <a:ln>
                  <a:noFill/>
                </a:ln>
                <a:solidFill>
                  <a:schemeClr val="tx1"/>
                </a:solidFill>
                <a:effectLst/>
                <a:latin typeface="Sylfaen" pitchFamily="18" charset="0"/>
                <a:ea typeface="Times New Roman" pitchFamily="18" charset="0"/>
                <a:cs typeface="TimesNewRoman,BoldItalic"/>
              </a:rPr>
              <a:t> მიმართ </a:t>
            </a:r>
            <a:r>
              <a:rPr kumimoji="0" lang="en-US" sz="1400" b="1" i="0" u="none" strike="noStrike" cap="none" normalizeH="0" baseline="0" dirty="0" smtClean="0">
                <a:ln>
                  <a:noFill/>
                </a:ln>
                <a:solidFill>
                  <a:schemeClr val="tx1"/>
                </a:solidFill>
                <a:effectLst/>
                <a:latin typeface="Sylfaen" pitchFamily="18" charset="0"/>
                <a:ea typeface="Times New Roman" pitchFamily="18" charset="0"/>
                <a:cs typeface="TimesNewRoman,BoldItalic"/>
              </a:rPr>
              <a:t> </a:t>
            </a:r>
            <a:r>
              <a:rPr kumimoji="0" lang="ka-GE" sz="1400" b="1" i="0" u="none" strike="noStrike" cap="none" normalizeH="0" baseline="0" dirty="0" smtClean="0">
                <a:ln>
                  <a:noFill/>
                </a:ln>
                <a:solidFill>
                  <a:srgbClr val="000000"/>
                </a:solidFill>
                <a:effectLst/>
                <a:latin typeface="Arial" pitchFamily="34" charset="0"/>
                <a:ea typeface="Times New Roman" pitchFamily="18" charset="0"/>
                <a:cs typeface="TimesNewRoman,BoldItalic"/>
              </a:rPr>
              <a:t>(2</a:t>
            </a:r>
            <a:r>
              <a:rPr kumimoji="0" lang="ru-RU" sz="1400" b="1" i="0" u="none" strike="noStrike" cap="none" normalizeH="0" baseline="0" dirty="0" smtClean="0">
                <a:ln>
                  <a:noFill/>
                </a:ln>
                <a:solidFill>
                  <a:srgbClr val="000000"/>
                </a:solidFill>
                <a:effectLst/>
                <a:latin typeface="Arial" pitchFamily="34" charset="0"/>
                <a:ea typeface="Times New Roman" pitchFamily="18" charset="0"/>
                <a:cs typeface="TimesNewRoman,BoldItalic"/>
              </a:rPr>
              <a:t>0</a:t>
            </a:r>
            <a:r>
              <a:rPr kumimoji="0" lang="ka-GE" sz="1400" b="1" i="0" u="none" strike="noStrike" cap="none" normalizeH="0" baseline="0" dirty="0" smtClean="0">
                <a:ln>
                  <a:noFill/>
                </a:ln>
                <a:solidFill>
                  <a:srgbClr val="000000"/>
                </a:solidFill>
                <a:effectLst/>
                <a:latin typeface="Sylfaen" pitchFamily="18" charset="0"/>
                <a:ea typeface="Times New Roman" pitchFamily="18" charset="0"/>
                <a:cs typeface="TimesNewRoman,BoldItalic"/>
              </a:rPr>
              <a:t>15</a:t>
            </a:r>
            <a:r>
              <a:rPr kumimoji="0" lang="ru-RU" sz="1400" b="1" i="0" u="none" strike="noStrike" cap="none" normalizeH="0" baseline="0" dirty="0" smtClean="0">
                <a:ln>
                  <a:noFill/>
                </a:ln>
                <a:solidFill>
                  <a:srgbClr val="000000"/>
                </a:solidFill>
                <a:effectLst/>
                <a:latin typeface="Arial" pitchFamily="34" charset="0"/>
                <a:ea typeface="Times New Roman" pitchFamily="18" charset="0"/>
                <a:cs typeface="TimesNewRoman,BoldItalic"/>
              </a:rPr>
              <a:t>–201</a:t>
            </a:r>
            <a:r>
              <a:rPr kumimoji="0" lang="ka-GE" sz="1400" b="1" i="0" u="none" strike="noStrike" cap="none" normalizeH="0" baseline="0" dirty="0" smtClean="0">
                <a:ln>
                  <a:noFill/>
                </a:ln>
                <a:solidFill>
                  <a:srgbClr val="000000"/>
                </a:solidFill>
                <a:effectLst/>
                <a:latin typeface="Sylfaen" pitchFamily="18" charset="0"/>
                <a:ea typeface="Times New Roman" pitchFamily="18" charset="0"/>
                <a:cs typeface="TimesNewRoman,BoldItalic"/>
              </a:rPr>
              <a:t>7 წწ</a:t>
            </a:r>
            <a:r>
              <a:rPr kumimoji="0" lang="ru-RU" sz="1400" b="1" i="0" u="none" strike="noStrike" cap="none" normalizeH="0" baseline="0" dirty="0" smtClean="0">
                <a:ln>
                  <a:noFill/>
                </a:ln>
                <a:solidFill>
                  <a:srgbClr val="000000"/>
                </a:solidFill>
                <a:effectLst/>
                <a:latin typeface="Arial" pitchFamily="34" charset="0"/>
                <a:ea typeface="Times New Roman" pitchFamily="18" charset="0"/>
                <a:cs typeface="TimesNewRoman,BoldItalic"/>
              </a:rPr>
              <a:t>.)</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263"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მართკუთხედი 4"/>
          <p:cNvSpPr/>
          <p:nvPr/>
        </p:nvSpPr>
        <p:spPr>
          <a:xfrm>
            <a:off x="0" y="188640"/>
            <a:ext cx="8820472" cy="6370975"/>
          </a:xfrm>
          <a:prstGeom prst="rect">
            <a:avLst/>
          </a:prstGeom>
        </p:spPr>
        <p:txBody>
          <a:bodyPr wrap="square">
            <a:spAutoFit/>
          </a:bodyPr>
          <a:lstStyle/>
          <a:p>
            <a:r>
              <a:rPr lang="ka-GE" sz="2400" dirty="0" smtClean="0"/>
              <a:t>გამომდინარე აქედან ჩვენი კლევის ძირითად  მიზანს</a:t>
            </a:r>
            <a:r>
              <a:rPr lang="ka-GE" sz="2400" b="1" dirty="0" smtClean="0"/>
              <a:t> </a:t>
            </a:r>
            <a:r>
              <a:rPr lang="ka-GE" sz="2400" dirty="0" smtClean="0"/>
              <a:t>შეადგენდა აჭარის მთელ ტერიტორიაზე  ბოსტნეულ კულტურებზე (პომიდორი,  კიტრი, გოგრა, ბადრიჯანი, სტაფილო, კომბოსტო, წიწაკა)  გავრცელებული დაავადებათა გამომწვევი მიკრობიონტთა  სახეობრივი შემადგენლობის დაზუსტება და, მათ შორის, ყველაზე ფართოდ გავრცელებული და მავნე დომინანტის დადგენა, მათი განვითარება – გავრცელების ხელშემწყობი და ხელშემშლელი ფაქტორების გაანალიზება, მიყენებული ზიანი, მონაწილეობა კონსორციუმის შექმნაში და </a:t>
            </a:r>
            <a:r>
              <a:rPr lang="ka-GE" sz="2400" dirty="0" smtClean="0"/>
              <a:t>დაავადებებისადმი გამძლე </a:t>
            </a:r>
            <a:r>
              <a:rPr lang="ka-GE" sz="2400" dirty="0" smtClean="0"/>
              <a:t>ჯიშების გამოვლენა.</a:t>
            </a:r>
            <a:br>
              <a:rPr lang="ka-GE" sz="2400" dirty="0" smtClean="0"/>
            </a:br>
            <a:r>
              <a:rPr lang="ka-GE" sz="2400" dirty="0" smtClean="0"/>
              <a:t> ჩვენს მიერ ბოსტნეულ კულტურებზე გამოვლენილია </a:t>
            </a:r>
            <a:r>
              <a:rPr lang="ka-GE" sz="2400" dirty="0" err="1" smtClean="0"/>
              <a:t>მიკობიონტთა</a:t>
            </a:r>
            <a:r>
              <a:rPr lang="ka-GE" sz="2400" dirty="0" smtClean="0"/>
              <a:t> 67 სახეობა. მათ შორის ყველაზე დიდი ზიანის მომტანია: ბოსტნეულთა </a:t>
            </a:r>
            <a:r>
              <a:rPr lang="ka-GE" sz="2400" dirty="0" err="1"/>
              <a:t>ტრაქეომიკოზური</a:t>
            </a:r>
            <a:r>
              <a:rPr lang="ka-GE" sz="2400" dirty="0"/>
              <a:t> (</a:t>
            </a:r>
            <a:r>
              <a:rPr lang="ka-GE" sz="2400" dirty="0" err="1"/>
              <a:t>ფუზარიოზული</a:t>
            </a:r>
            <a:r>
              <a:rPr lang="ka-GE" sz="2400" dirty="0"/>
              <a:t> და </a:t>
            </a:r>
            <a:r>
              <a:rPr lang="ka-GE" sz="2400" dirty="0" err="1"/>
              <a:t>ვერტიცილოზიური</a:t>
            </a:r>
            <a:r>
              <a:rPr lang="ka-GE" sz="2400" dirty="0"/>
              <a:t>) ჭკნობა, </a:t>
            </a:r>
            <a:r>
              <a:rPr lang="ka-GE" sz="2400" dirty="0" err="1"/>
              <a:t>ფიტოფტოროზი</a:t>
            </a:r>
            <a:r>
              <a:rPr lang="ka-GE" sz="2400" dirty="0"/>
              <a:t>, </a:t>
            </a:r>
            <a:r>
              <a:rPr lang="ka-GE" sz="2400" dirty="0" err="1"/>
              <a:t>სეპტორიოზი</a:t>
            </a:r>
            <a:r>
              <a:rPr lang="ka-GE" sz="2400" dirty="0"/>
              <a:t>, ცერკოსპოროზი, </a:t>
            </a:r>
            <a:r>
              <a:rPr lang="ka-GE" sz="2400" dirty="0" err="1"/>
              <a:t>ანთრაქნოზი</a:t>
            </a:r>
            <a:r>
              <a:rPr lang="ka-GE" sz="2400" dirty="0"/>
              <a:t>, ნაცარი, </a:t>
            </a:r>
            <a:r>
              <a:rPr lang="ka-GE" sz="2400" dirty="0" err="1"/>
              <a:t>პლაზმოდიოფოროზი</a:t>
            </a:r>
            <a:r>
              <a:rPr lang="ka-GE" sz="2400" dirty="0"/>
              <a:t> და სხვ. </a:t>
            </a:r>
            <a:endParaRPr lang="en-US" sz="2400" dirty="0"/>
          </a:p>
        </p:txBody>
      </p:sp>
    </p:spTree>
    <p:extLst>
      <p:ext uri="{BB962C8B-B14F-4D97-AF65-F5344CB8AC3E}">
        <p14:creationId xmlns:p14="http://schemas.microsoft.com/office/powerpoint/2010/main" val="1154830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323165"/>
            <a:ext cx="8929718"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0" fontAlgn="base" latinLnBrk="0" hangingPunct="0">
              <a:lnSpc>
                <a:spcPct val="100000"/>
              </a:lnSpc>
              <a:spcBef>
                <a:spcPct val="0"/>
              </a:spcBef>
              <a:spcAft>
                <a:spcPct val="0"/>
              </a:spcAft>
              <a:buClrTx/>
              <a:buSzTx/>
              <a:buFontTx/>
              <a:buNone/>
              <a:tabLst>
                <a:tab pos="6515100" algn="l"/>
              </a:tabLst>
            </a:pPr>
            <a:r>
              <a:rPr kumimoji="0" lang="ka-GE"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ტრაქეომიკოზური</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 ანუ </a:t>
            </a:r>
            <a:r>
              <a:rPr kumimoji="0" lang="ka-GE" sz="2000" b="0" i="0" u="none" strike="noStrike" cap="none" normalizeH="0" baseline="0" dirty="0" err="1" smtClean="0">
                <a:ln>
                  <a:noFill/>
                </a:ln>
                <a:solidFill>
                  <a:schemeClr val="tx1"/>
                </a:solidFill>
                <a:effectLst/>
                <a:latin typeface="Arial" pitchFamily="34" charset="0"/>
                <a:ea typeface="Times New Roman" pitchFamily="18" charset="0"/>
                <a:cs typeface="Sylfaen" pitchFamily="18" charset="0"/>
              </a:rPr>
              <a:t>ფუზარიოზული</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 ჭკნობა</a:t>
            </a:r>
            <a:r>
              <a:rPr kumimoji="0" lang="ka-GE"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მსოფლოში ფართოდ გავრცელებული დაავადებაა. მისი გამომწვევია გვარი Fusarium – ის    სხვადასხვა წარმომადგენელი:</a:t>
            </a:r>
            <a:r>
              <a:rPr kumimoji="0" lang="ka-GE" sz="2000" b="0" i="1"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Fusarium oxysporum</a:t>
            </a:r>
            <a:r>
              <a:rPr kumimoji="0" lang="ka-GE" sz="2000" b="0" i="1"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f.sp. lycopersici</a:t>
            </a:r>
            <a:r>
              <a:rPr kumimoji="0" lang="ka-GE"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W.C. Snyder &amp; H.N. Hansen</a:t>
            </a:r>
            <a:r>
              <a:rPr kumimoji="0" lang="ka-GE"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sz="2000" b="0" i="1"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Fusarium oxysporum  f. sp. radicis </a:t>
            </a:r>
            <a:r>
              <a:rPr kumimoji="0" lang="ka-G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Jarvis &amp; Shoemaker</a:t>
            </a:r>
            <a:r>
              <a:rPr kumimoji="0" lang="ka-GE"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და  </a:t>
            </a:r>
            <a:r>
              <a:rPr kumimoji="0" lang="ka-GE" sz="2000" b="0" i="1"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Fusariu sp. nov. </a:t>
            </a:r>
            <a:r>
              <a:rPr kumimoji="0" lang="ka-GE"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ყველა წარმომადგენელს თითქმის მსგვსი სიპტომები ახასიათებს</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6515100" algn="l"/>
              </a:tabLst>
            </a:pPr>
            <a:r>
              <a:rPr kumimoji="0" lang="ka-GE"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ფიტოპათოლოგიური მონიტორინგის შედეგებმა გვიჩვენა, რომ ბოსტნეულზე, განსაკუთრებით კი პომიდორზე გამოვლენილი ფუზარიუმის წარმომადგენლებიდან ყველაზე დიდი ეკონომიური ზიანის მომტანია  </a:t>
            </a:r>
            <a:r>
              <a:rPr kumimoji="0" lang="ka-GE" sz="2000" b="0" i="1"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Fusarium sp. nov.</a:t>
            </a:r>
            <a:r>
              <a:rPr kumimoji="0" lang="ka-GE"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დღეისათვის  იგი არა მარტო საქართველოში, არამედ ართვინის  (თურქეთი) ზღვისპირა ზოლის აგროცენოზებშიც  ფართოდ გავრცელებული აგრესორი სოკოა.  როგორც ჩანს ევოლუციის პროცესში</a:t>
            </a:r>
            <a:r>
              <a:rPr kumimoji="0" lang="ka-GE" sz="20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sz="2000" b="0" i="1"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Fusarium</a:t>
            </a:r>
            <a:r>
              <a:rPr kumimoji="0" lang="ka-GE" sz="20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 </a:t>
            </a:r>
            <a:r>
              <a:rPr kumimoji="0" lang="ka-GE"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ს აქვს </a:t>
            </a:r>
            <a:r>
              <a:rPr kumimoji="0" lang="ka-GE" sz="20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უნარი წარმოქმნას</a:t>
            </a:r>
            <a:r>
              <a:rPr kumimoji="0" lang="ka-GE" sz="20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ახალი    </a:t>
            </a:r>
            <a:r>
              <a:rPr kumimoji="0" lang="ka-GE"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სახეობები </a:t>
            </a:r>
            <a:r>
              <a:rPr kumimoji="0" lang="ka-GE"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და უფრო წვრილი ტაქსონები.    სოკო იჩენს  მაქსიმალურ   ადაპტაციას და გამძლეობას ნიადაგში, ახასიათებს განსაკუთრებული პლასტიკურობა გარემო პირობებისადმი, ხანგრძლივ  ცხოვრებას ეწევა ნიადაგში, შეუძლია საკვებად  გამოიყენოს  მრავალნაირი სუბსტრატი და სხვ.</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მართკუთხედი 4"/>
          <p:cNvSpPr/>
          <p:nvPr/>
        </p:nvSpPr>
        <p:spPr>
          <a:xfrm>
            <a:off x="0" y="58847"/>
            <a:ext cx="8964488" cy="5632311"/>
          </a:xfrm>
          <a:prstGeom prst="rect">
            <a:avLst/>
          </a:prstGeom>
        </p:spPr>
        <p:txBody>
          <a:bodyPr wrap="square">
            <a:spAutoFit/>
          </a:bodyPr>
          <a:lstStyle/>
          <a:p>
            <a:r>
              <a:rPr lang="ka-GE" sz="2400" dirty="0">
                <a:latin typeface="Sylfaen" pitchFamily="18" charset="0"/>
                <a:ea typeface="Times New Roman" pitchFamily="18" charset="0"/>
                <a:cs typeface="Arial" pitchFamily="34" charset="0"/>
              </a:rPr>
              <a:t>ჩვენს პირობებში პომიდორზე </a:t>
            </a:r>
            <a:r>
              <a:rPr lang="ka-GE" sz="2400" dirty="0" err="1">
                <a:latin typeface="Sylfaen" pitchFamily="18" charset="0"/>
                <a:ea typeface="Times New Roman" pitchFamily="18" charset="0"/>
                <a:cs typeface="Arial" pitchFamily="34" charset="0"/>
              </a:rPr>
              <a:t>ფუზარიუმის</a:t>
            </a:r>
            <a:r>
              <a:rPr lang="ka-GE" sz="2400" dirty="0">
                <a:latin typeface="Sylfaen" pitchFamily="18" charset="0"/>
                <a:ea typeface="Times New Roman" pitchFamily="18" charset="0"/>
                <a:cs typeface="Arial" pitchFamily="34" charset="0"/>
              </a:rPr>
              <a:t> ახალ სახეობაზე ნათლად მიგვანიშნებს ის ფაქტი, რომ  იგი </a:t>
            </a:r>
            <a:r>
              <a:rPr lang="ka-GE" sz="2400" dirty="0" err="1">
                <a:latin typeface="Sylfaen" pitchFamily="18" charset="0"/>
                <a:ea typeface="Times New Roman" pitchFamily="18" charset="0"/>
                <a:cs typeface="Arial" pitchFamily="34" charset="0"/>
              </a:rPr>
              <a:t>ფუზარიუმის</a:t>
            </a:r>
            <a:r>
              <a:rPr lang="ka-GE" sz="2400" dirty="0">
                <a:latin typeface="Sylfaen" pitchFamily="18" charset="0"/>
                <a:ea typeface="Times New Roman" pitchFamily="18" charset="0"/>
                <a:cs typeface="Arial" pitchFamily="34" charset="0"/>
              </a:rPr>
              <a:t> სხვა </a:t>
            </a:r>
            <a:r>
              <a:rPr lang="ka-GE" sz="2400" dirty="0" err="1">
                <a:latin typeface="Sylfaen" pitchFamily="18" charset="0"/>
                <a:ea typeface="Times New Roman" pitchFamily="18" charset="0"/>
                <a:cs typeface="Arial" pitchFamily="34" charset="0"/>
              </a:rPr>
              <a:t>ტაქსონებისაგან</a:t>
            </a:r>
            <a:r>
              <a:rPr lang="ka-GE" sz="2400" dirty="0">
                <a:latin typeface="Sylfaen" pitchFamily="18" charset="0"/>
                <a:ea typeface="Times New Roman" pitchFamily="18" charset="0"/>
                <a:cs typeface="Arial" pitchFamily="34" charset="0"/>
              </a:rPr>
              <a:t>   მკვეთრად განსხვავდება არა მარტო მცენარის ქსოვილთა აგრესიული პათოლოგიით, არამედ ბუნებრივ და ხელოვნურ  საკვებ არეზე განვითარებული დაავადების გამომწვევი  სოკოს მორფოლოგიით. კერძოდ, ჩვენი ნიმუშის </a:t>
            </a:r>
            <a:r>
              <a:rPr lang="ka-GE" sz="2400" dirty="0" err="1">
                <a:latin typeface="Sylfaen" pitchFamily="18" charset="0"/>
                <a:ea typeface="Times New Roman" pitchFamily="18" charset="0"/>
                <a:cs typeface="Arial" pitchFamily="34" charset="0"/>
              </a:rPr>
              <a:t>მაკროკონიდიები</a:t>
            </a:r>
            <a:r>
              <a:rPr lang="ka-GE" sz="2400" dirty="0">
                <a:latin typeface="Sylfaen" pitchFamily="18" charset="0"/>
                <a:ea typeface="Times New Roman" pitchFamily="18" charset="0"/>
                <a:cs typeface="Arial" pitchFamily="34" charset="0"/>
              </a:rPr>
              <a:t> მხოლოდ 5 </a:t>
            </a:r>
            <a:r>
              <a:rPr lang="ka-GE" sz="2400" dirty="0" err="1">
                <a:latin typeface="Sylfaen" pitchFamily="18" charset="0"/>
                <a:ea typeface="Times New Roman" pitchFamily="18" charset="0"/>
                <a:cs typeface="Arial" pitchFamily="34" charset="0"/>
              </a:rPr>
              <a:t>ტიხრიანია</a:t>
            </a:r>
            <a:r>
              <a:rPr lang="ka-GE" sz="2400" dirty="0">
                <a:latin typeface="Sylfaen" pitchFamily="18" charset="0"/>
                <a:ea typeface="Times New Roman" pitchFamily="18" charset="0"/>
                <a:cs typeface="Arial" pitchFamily="34" charset="0"/>
              </a:rPr>
              <a:t> (სურ.  </a:t>
            </a:r>
            <a:r>
              <a:rPr lang="ka-GE" sz="2400" dirty="0" smtClean="0">
                <a:latin typeface="Sylfaen" pitchFamily="18" charset="0"/>
                <a:ea typeface="Times New Roman" pitchFamily="18" charset="0"/>
                <a:cs typeface="Arial" pitchFamily="34" charset="0"/>
              </a:rPr>
              <a:t>1)</a:t>
            </a:r>
            <a:r>
              <a:rPr lang="ka-GE" sz="2400" dirty="0" smtClean="0">
                <a:latin typeface="Arial" pitchFamily="34" charset="0"/>
                <a:ea typeface="Times New Roman" pitchFamily="18" charset="0"/>
                <a:cs typeface="Sylfaen" pitchFamily="18" charset="0"/>
              </a:rPr>
              <a:t>.</a:t>
            </a:r>
            <a:r>
              <a:rPr lang="ka-GE" sz="2400" dirty="0" smtClean="0">
                <a:latin typeface="Sylfaen" pitchFamily="18" charset="0"/>
                <a:ea typeface="Times New Roman" pitchFamily="18" charset="0"/>
                <a:cs typeface="Arial" pitchFamily="34" charset="0"/>
              </a:rPr>
              <a:t> </a:t>
            </a:r>
            <a:r>
              <a:rPr lang="ka-GE" sz="2400" dirty="0">
                <a:latin typeface="Sylfaen" pitchFamily="18" charset="0"/>
                <a:ea typeface="Times New Roman" pitchFamily="18" charset="0"/>
                <a:cs typeface="Arial" pitchFamily="34" charset="0"/>
              </a:rPr>
              <a:t>[</a:t>
            </a:r>
            <a:r>
              <a:rPr lang="ka-GE" sz="2400" dirty="0" err="1">
                <a:latin typeface="Sylfaen" pitchFamily="18" charset="0"/>
                <a:ea typeface="Times New Roman" pitchFamily="18" charset="0"/>
                <a:cs typeface="Arial" pitchFamily="34" charset="0"/>
              </a:rPr>
              <a:t>სარკვევით</a:t>
            </a:r>
            <a:r>
              <a:rPr lang="ka-GE" sz="2400" dirty="0">
                <a:latin typeface="Sylfaen" pitchFamily="18" charset="0"/>
                <a:ea typeface="Times New Roman" pitchFamily="18" charset="0"/>
                <a:cs typeface="Arial" pitchFamily="34" charset="0"/>
              </a:rPr>
              <a:t> 3-5 </a:t>
            </a:r>
            <a:r>
              <a:rPr lang="ka-GE" sz="2400" dirty="0" err="1">
                <a:latin typeface="Sylfaen" pitchFamily="18" charset="0"/>
                <a:ea typeface="Times New Roman" pitchFamily="18" charset="0"/>
                <a:cs typeface="Arial" pitchFamily="34" charset="0"/>
              </a:rPr>
              <a:t>ტიხრიანი</a:t>
            </a:r>
            <a:r>
              <a:rPr lang="ka-GE" sz="2400" dirty="0">
                <a:latin typeface="Sylfaen" pitchFamily="18" charset="0"/>
                <a:ea typeface="Times New Roman" pitchFamily="18" charset="0"/>
                <a:cs typeface="Arial" pitchFamily="34" charset="0"/>
              </a:rPr>
              <a:t>], </a:t>
            </a:r>
            <a:r>
              <a:rPr lang="ka-GE" sz="2400" dirty="0" err="1">
                <a:latin typeface="Sylfaen" pitchFamily="18" charset="0"/>
                <a:ea typeface="Times New Roman" pitchFamily="18" charset="0"/>
                <a:cs typeface="Arial" pitchFamily="34" charset="0"/>
              </a:rPr>
              <a:t>თითისტარისებრ-ცელისებრი</a:t>
            </a:r>
            <a:r>
              <a:rPr lang="ka-GE" sz="2400" dirty="0">
                <a:latin typeface="Sylfaen" pitchFamily="18" charset="0"/>
                <a:ea typeface="Times New Roman" pitchFamily="18" charset="0"/>
                <a:cs typeface="Arial" pitchFamily="34" charset="0"/>
              </a:rPr>
              <a:t>, სიგრძით 20-65X2.5-5 </a:t>
            </a:r>
            <a:r>
              <a:rPr lang="ka-GE" sz="2400" dirty="0" err="1">
                <a:latin typeface="Sylfaen" pitchFamily="18" charset="0"/>
                <a:ea typeface="Times New Roman" pitchFamily="18" charset="0"/>
                <a:cs typeface="Arial" pitchFamily="34" charset="0"/>
              </a:rPr>
              <a:t>მკმ</a:t>
            </a:r>
            <a:r>
              <a:rPr lang="ka-GE" sz="2400" dirty="0">
                <a:latin typeface="Sylfaen" pitchFamily="18" charset="0"/>
                <a:ea typeface="Times New Roman" pitchFamily="18" charset="0"/>
                <a:cs typeface="Arial" pitchFamily="34" charset="0"/>
              </a:rPr>
              <a:t>, </a:t>
            </a:r>
            <a:r>
              <a:rPr lang="ka-GE" sz="2400" dirty="0" err="1">
                <a:latin typeface="Sylfaen" pitchFamily="18" charset="0"/>
                <a:ea typeface="Times New Roman" pitchFamily="18" charset="0"/>
                <a:cs typeface="Arial" pitchFamily="34" charset="0"/>
              </a:rPr>
              <a:t>ე.ი</a:t>
            </a:r>
            <a:r>
              <a:rPr lang="ka-GE" sz="2400" dirty="0">
                <a:latin typeface="Sylfaen" pitchFamily="18" charset="0"/>
                <a:ea typeface="Times New Roman" pitchFamily="18" charset="0"/>
                <a:cs typeface="Arial" pitchFamily="34" charset="0"/>
              </a:rPr>
              <a:t>.  5–6 </a:t>
            </a:r>
            <a:r>
              <a:rPr lang="ka-GE" sz="2400" dirty="0" err="1">
                <a:latin typeface="Sylfaen" pitchFamily="18" charset="0"/>
                <a:ea typeface="Times New Roman" pitchFamily="18" charset="0"/>
                <a:cs typeface="Arial" pitchFamily="34" charset="0"/>
              </a:rPr>
              <a:t>მკმ</a:t>
            </a:r>
            <a:r>
              <a:rPr lang="ka-GE" sz="2400" dirty="0">
                <a:latin typeface="Sylfaen" pitchFamily="18" charset="0"/>
                <a:ea typeface="Times New Roman" pitchFamily="18" charset="0"/>
                <a:cs typeface="Arial" pitchFamily="34" charset="0"/>
              </a:rPr>
              <a:t>–ით მეტია </a:t>
            </a:r>
            <a:r>
              <a:rPr lang="ka-GE" sz="2400" i="1" dirty="0" err="1">
                <a:latin typeface="Sylfaen" pitchFamily="18" charset="0"/>
                <a:ea typeface="Times New Roman" pitchFamily="18" charset="0"/>
                <a:cs typeface="Arial" pitchFamily="34" charset="0"/>
              </a:rPr>
              <a:t>Fusarium</a:t>
            </a:r>
            <a:r>
              <a:rPr lang="ka-GE" sz="2400" i="1" dirty="0">
                <a:latin typeface="Sylfaen" pitchFamily="18" charset="0"/>
                <a:ea typeface="Times New Roman" pitchFamily="18" charset="0"/>
                <a:cs typeface="Arial" pitchFamily="34" charset="0"/>
              </a:rPr>
              <a:t> </a:t>
            </a:r>
            <a:r>
              <a:rPr lang="ka-GE" sz="2400" i="1" dirty="0" err="1">
                <a:latin typeface="Sylfaen" pitchFamily="18" charset="0"/>
                <a:ea typeface="Times New Roman" pitchFamily="18" charset="0"/>
                <a:cs typeface="Arial" pitchFamily="34" charset="0"/>
              </a:rPr>
              <a:t>oxysporu</a:t>
            </a:r>
            <a:r>
              <a:rPr lang="ka-GE" sz="2400" dirty="0" err="1">
                <a:latin typeface="Sylfaen" pitchFamily="18" charset="0"/>
                <a:ea typeface="Times New Roman" pitchFamily="18" charset="0"/>
                <a:cs typeface="Arial" pitchFamily="34" charset="0"/>
              </a:rPr>
              <a:t>m</a:t>
            </a:r>
            <a:r>
              <a:rPr lang="ka-GE" sz="2400" dirty="0">
                <a:latin typeface="Sylfaen" pitchFamily="18" charset="0"/>
                <a:ea typeface="Times New Roman" pitchFamily="18" charset="0"/>
                <a:cs typeface="Arial" pitchFamily="34" charset="0"/>
              </a:rPr>
              <a:t> – ის ცნობილი </a:t>
            </a:r>
            <a:r>
              <a:rPr lang="ka-GE" sz="2400" dirty="0" err="1">
                <a:latin typeface="Sylfaen" pitchFamily="18" charset="0"/>
                <a:ea typeface="Times New Roman" pitchFamily="18" charset="0"/>
                <a:cs typeface="Arial" pitchFamily="34" charset="0"/>
              </a:rPr>
              <a:t>ტაქსონების</a:t>
            </a:r>
            <a:r>
              <a:rPr lang="ka-GE" sz="2400" dirty="0">
                <a:latin typeface="Sylfaen" pitchFamily="18" charset="0"/>
                <a:ea typeface="Times New Roman" pitchFamily="18" charset="0"/>
                <a:cs typeface="Arial" pitchFamily="34" charset="0"/>
              </a:rPr>
              <a:t> </a:t>
            </a:r>
            <a:r>
              <a:rPr lang="ka-GE" sz="2400" dirty="0" err="1">
                <a:latin typeface="Sylfaen" pitchFamily="18" charset="0"/>
                <a:ea typeface="Times New Roman" pitchFamily="18" charset="0"/>
                <a:cs typeface="Arial" pitchFamily="34" charset="0"/>
              </a:rPr>
              <a:t>მაკროკონიდიებისაგან</a:t>
            </a:r>
            <a:r>
              <a:rPr lang="ka-GE" sz="2400" dirty="0">
                <a:latin typeface="Sylfaen" pitchFamily="18" charset="0"/>
                <a:ea typeface="Times New Roman" pitchFamily="18" charset="0"/>
                <a:cs typeface="Arial" pitchFamily="34" charset="0"/>
              </a:rPr>
              <a:t> (</a:t>
            </a:r>
            <a:r>
              <a:rPr lang="ka-GE" sz="2400" dirty="0" err="1">
                <a:latin typeface="Sylfaen" pitchFamily="18" charset="0"/>
                <a:ea typeface="Times New Roman" pitchFamily="18" charset="0"/>
                <a:cs typeface="Arial" pitchFamily="34" charset="0"/>
              </a:rPr>
              <a:t>Bilai</a:t>
            </a:r>
            <a:r>
              <a:rPr lang="ka-GE" sz="2400" dirty="0">
                <a:latin typeface="Sylfaen" pitchFamily="18" charset="0"/>
                <a:ea typeface="Times New Roman" pitchFamily="18" charset="0"/>
                <a:cs typeface="Arial" pitchFamily="34" charset="0"/>
              </a:rPr>
              <a:t>, 1977).  </a:t>
            </a:r>
            <a:r>
              <a:rPr lang="ka-GE" sz="2400" dirty="0" err="1">
                <a:latin typeface="Sylfaen" pitchFamily="18" charset="0"/>
                <a:ea typeface="Times New Roman" pitchFamily="18" charset="0"/>
                <a:cs typeface="Arial" pitchFamily="34" charset="0"/>
              </a:rPr>
              <a:t>მიკროკონიდიუმები</a:t>
            </a:r>
            <a:r>
              <a:rPr lang="ka-GE" sz="2400" dirty="0">
                <a:latin typeface="Sylfaen" pitchFamily="18" charset="0"/>
                <a:ea typeface="Times New Roman" pitchFamily="18" charset="0"/>
                <a:cs typeface="Arial" pitchFamily="34" charset="0"/>
              </a:rPr>
              <a:t> ერთუჯრედიანია, მომრგვალო, ნაკლებად  ელიფსური ან ცილინდრული, 20-21.3X1.5-3 </a:t>
            </a:r>
            <a:r>
              <a:rPr lang="ka-GE" sz="2400" dirty="0" err="1">
                <a:latin typeface="Sylfaen" pitchFamily="18" charset="0"/>
                <a:ea typeface="Times New Roman" pitchFamily="18" charset="0"/>
                <a:cs typeface="Arial" pitchFamily="34" charset="0"/>
              </a:rPr>
              <a:t>მკმ</a:t>
            </a:r>
            <a:r>
              <a:rPr lang="ka-GE" sz="2400" dirty="0">
                <a:latin typeface="Sylfaen" pitchFamily="18" charset="0"/>
                <a:ea typeface="Times New Roman" pitchFamily="18" charset="0"/>
                <a:cs typeface="Arial" pitchFamily="34" charset="0"/>
              </a:rPr>
              <a:t> [</a:t>
            </a:r>
            <a:r>
              <a:rPr lang="ka-GE" sz="2400" dirty="0" err="1">
                <a:latin typeface="Sylfaen" pitchFamily="18" charset="0"/>
                <a:ea typeface="Times New Roman" pitchFamily="18" charset="0"/>
                <a:cs typeface="Arial" pitchFamily="34" charset="0"/>
              </a:rPr>
              <a:t>სარკვევით</a:t>
            </a:r>
            <a:r>
              <a:rPr lang="ka-GE" sz="2400" dirty="0">
                <a:latin typeface="Sylfaen" pitchFamily="18" charset="0"/>
                <a:ea typeface="Times New Roman" pitchFamily="18" charset="0"/>
                <a:cs typeface="Arial" pitchFamily="34" charset="0"/>
              </a:rPr>
              <a:t> </a:t>
            </a:r>
            <a:r>
              <a:rPr lang="ka-GE" sz="2400" dirty="0" err="1">
                <a:latin typeface="Sylfaen" pitchFamily="18" charset="0"/>
                <a:ea typeface="Times New Roman" pitchFamily="18" charset="0"/>
                <a:cs typeface="Arial" pitchFamily="34" charset="0"/>
              </a:rPr>
              <a:t>მიკროკონიდიები</a:t>
            </a:r>
            <a:r>
              <a:rPr lang="ka-GE" sz="2400" dirty="0">
                <a:latin typeface="Sylfaen" pitchFamily="18" charset="0"/>
                <a:ea typeface="Times New Roman" pitchFamily="18" charset="0"/>
                <a:cs typeface="Arial" pitchFamily="34" charset="0"/>
              </a:rPr>
              <a:t> ოვალურია, უფერული, ერთ-ორ უჯრედიანი]. </a:t>
            </a:r>
            <a:r>
              <a:rPr lang="ka-GE" sz="2400" dirty="0" err="1">
                <a:latin typeface="Sylfaen" pitchFamily="18" charset="0"/>
                <a:ea typeface="Times New Roman" pitchFamily="18" charset="0"/>
                <a:cs typeface="Arial" pitchFamily="34" charset="0"/>
              </a:rPr>
              <a:t>ქლამიდოსპორები</a:t>
            </a:r>
            <a:r>
              <a:rPr lang="ka-GE" sz="2400" dirty="0">
                <a:latin typeface="Sylfaen" pitchFamily="18" charset="0"/>
                <a:ea typeface="Times New Roman" pitchFamily="18" charset="0"/>
                <a:cs typeface="Arial" pitchFamily="34" charset="0"/>
              </a:rPr>
              <a:t> უფერულია, ერთ-ორ უჯრედიანი, 5-15 </a:t>
            </a:r>
            <a:r>
              <a:rPr lang="ka-GE" sz="2400" dirty="0" err="1">
                <a:latin typeface="Sylfaen" pitchFamily="18" charset="0"/>
                <a:ea typeface="Times New Roman" pitchFamily="18" charset="0"/>
                <a:cs typeface="Arial" pitchFamily="34" charset="0"/>
              </a:rPr>
              <a:t>მკმ</a:t>
            </a:r>
            <a:r>
              <a:rPr lang="ka-GE" sz="2400" dirty="0">
                <a:latin typeface="Sylfaen" pitchFamily="18" charset="0"/>
                <a:ea typeface="Times New Roman" pitchFamily="18" charset="0"/>
                <a:cs typeface="Arial" pitchFamily="34" charset="0"/>
              </a:rPr>
              <a:t> დიამეტრზე</a:t>
            </a:r>
            <a:endParaRPr lang="en-US" sz="2400" dirty="0"/>
          </a:p>
        </p:txBody>
      </p:sp>
    </p:spTree>
    <p:extLst>
      <p:ext uri="{BB962C8B-B14F-4D97-AF65-F5344CB8AC3E}">
        <p14:creationId xmlns:p14="http://schemas.microsoft.com/office/powerpoint/2010/main" val="404059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Рисунок 256"/>
          <p:cNvPicPr>
            <a:picLocks noChangeAspect="1" noChangeArrowheads="1"/>
          </p:cNvPicPr>
          <p:nvPr/>
        </p:nvPicPr>
        <p:blipFill>
          <a:blip r:embed="rId2"/>
          <a:srcRect/>
          <a:stretch>
            <a:fillRect/>
          </a:stretch>
        </p:blipFill>
        <p:spPr bwMode="auto">
          <a:xfrm>
            <a:off x="3165667" y="1983756"/>
            <a:ext cx="5990528" cy="2641918"/>
          </a:xfrm>
          <a:prstGeom prst="rect">
            <a:avLst/>
          </a:prstGeom>
          <a:noFill/>
        </p:spPr>
      </p:pic>
      <p:sp>
        <p:nvSpPr>
          <p:cNvPr id="14339" name="Rectangle 3"/>
          <p:cNvSpPr>
            <a:spLocks noChangeArrowheads="1"/>
          </p:cNvSpPr>
          <p:nvPr/>
        </p:nvSpPr>
        <p:spPr bwMode="auto">
          <a:xfrm>
            <a:off x="0" y="99452"/>
            <a:ext cx="9144000"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ka-GE" sz="2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ლაბორატორიული კვლევებით დადგენილია, რომ დაავადების გამომწვევი სოკო წმინდა კულტურაში სწრაფი ზრდით ხასიათდება. ვითარდება მკრივი ლორწოვანი, მაყვალის მსგავსი კოლონია, რომელიც შემდეგ ბუსუსისმაგვარი სქელი მიცელიუმის    </a:t>
            </a:r>
            <a:r>
              <a:rPr kumimoji="0" lang="ka-GE" sz="24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ჰიფებით</a:t>
            </a:r>
            <a:r>
              <a:rPr kumimoji="0" lang="ka-GE" sz="2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იფარება (სურ. 1).</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Прямоугольник 9"/>
          <p:cNvSpPr/>
          <p:nvPr/>
        </p:nvSpPr>
        <p:spPr>
          <a:xfrm>
            <a:off x="1" y="4797152"/>
            <a:ext cx="8676455" cy="3108543"/>
          </a:xfrm>
          <a:prstGeom prst="rect">
            <a:avLst/>
          </a:prstGeom>
        </p:spPr>
        <p:txBody>
          <a:bodyPr wrap="square">
            <a:spAutoFit/>
          </a:bodyPr>
          <a:lstStyle/>
          <a:p>
            <a:pPr lvl="0" indent="269875" algn="just" fontAlgn="base">
              <a:spcBef>
                <a:spcPct val="0"/>
              </a:spcBef>
              <a:spcAft>
                <a:spcPct val="0"/>
              </a:spcAft>
              <a:tabLst>
                <a:tab pos="6515100" algn="l"/>
              </a:tabLst>
            </a:pPr>
            <a:r>
              <a:rPr lang="en-US" sz="1600" dirty="0" smtClean="0">
                <a:solidFill>
                  <a:prstClr val="black"/>
                </a:solidFill>
                <a:latin typeface="Sylfaen" pitchFamily="18" charset="0"/>
                <a:ea typeface="Times New Roman" pitchFamily="18" charset="0"/>
                <a:cs typeface="Arial" pitchFamily="34" charset="0"/>
              </a:rPr>
              <a:t>სურ1-</a:t>
            </a:r>
            <a:r>
              <a:rPr lang="en-US" sz="1600" i="1" dirty="0" smtClean="0">
                <a:solidFill>
                  <a:prstClr val="black"/>
                </a:solidFill>
                <a:latin typeface="Arial" pitchFamily="34" charset="0"/>
                <a:ea typeface="Times New Roman" pitchFamily="18" charset="0"/>
                <a:cs typeface="Arial" pitchFamily="34" charset="0"/>
              </a:rPr>
              <a:t> </a:t>
            </a:r>
            <a:r>
              <a:rPr lang="en-US" sz="1600" i="1" dirty="0" err="1" smtClean="0">
                <a:solidFill>
                  <a:prstClr val="black"/>
                </a:solidFill>
                <a:latin typeface="Arial" pitchFamily="34" charset="0"/>
                <a:ea typeface="Times New Roman" pitchFamily="18" charset="0"/>
                <a:cs typeface="Arial" pitchFamily="34" charset="0"/>
              </a:rPr>
              <a:t>Fusarium</a:t>
            </a:r>
            <a:r>
              <a:rPr lang="en-US" sz="1600" i="1" dirty="0" smtClean="0">
                <a:solidFill>
                  <a:prstClr val="black"/>
                </a:solidFill>
                <a:latin typeface="Arial" pitchFamily="34" charset="0"/>
                <a:ea typeface="Times New Roman" pitchFamily="18" charset="0"/>
                <a:cs typeface="Arial" pitchFamily="34" charset="0"/>
              </a:rPr>
              <a:t> sp. </a:t>
            </a:r>
            <a:r>
              <a:rPr lang="en-US" sz="1600" i="1" dirty="0" err="1" smtClean="0">
                <a:solidFill>
                  <a:prstClr val="black"/>
                </a:solidFill>
                <a:latin typeface="Arial" pitchFamily="34" charset="0"/>
                <a:ea typeface="Times New Roman" pitchFamily="18" charset="0"/>
                <a:cs typeface="Arial" pitchFamily="34" charset="0"/>
              </a:rPr>
              <a:t>nov.</a:t>
            </a:r>
            <a:r>
              <a:rPr lang="en-US" sz="1600" dirty="0" smtClean="0">
                <a:solidFill>
                  <a:prstClr val="black"/>
                </a:solidFill>
                <a:latin typeface="Sylfaen" pitchFamily="18" charset="0"/>
                <a:ea typeface="Times New Roman" pitchFamily="18" charset="0"/>
                <a:cs typeface="Arial" pitchFamily="34" charset="0"/>
              </a:rPr>
              <a:t>- ი</a:t>
            </a:r>
            <a:r>
              <a:rPr lang="ka-GE" sz="1600" dirty="0" smtClean="0">
                <a:solidFill>
                  <a:prstClr val="black"/>
                </a:solidFill>
                <a:latin typeface="Sylfaen" pitchFamily="18" charset="0"/>
                <a:ea typeface="Times New Roman" pitchFamily="18" charset="0"/>
                <a:cs typeface="Arial" pitchFamily="34" charset="0"/>
              </a:rPr>
              <a:t>ს </a:t>
            </a:r>
            <a:r>
              <a:rPr lang="ka-GE" sz="1600" dirty="0" err="1" smtClean="0">
                <a:solidFill>
                  <a:prstClr val="black"/>
                </a:solidFill>
                <a:latin typeface="Sylfaen" pitchFamily="18" charset="0"/>
                <a:ea typeface="Times New Roman" pitchFamily="18" charset="0"/>
                <a:cs typeface="Arial" pitchFamily="34" charset="0"/>
              </a:rPr>
              <a:t>მიცელიუმი</a:t>
            </a:r>
            <a:r>
              <a:rPr lang="ka-GE" sz="1600" dirty="0" smtClean="0">
                <a:solidFill>
                  <a:prstClr val="black"/>
                </a:solidFill>
                <a:latin typeface="Sylfaen" pitchFamily="18" charset="0"/>
                <a:ea typeface="Times New Roman" pitchFamily="18" charset="0"/>
                <a:cs typeface="Arial" pitchFamily="34" charset="0"/>
              </a:rPr>
              <a:t> და მიკრო და </a:t>
            </a:r>
            <a:r>
              <a:rPr lang="ka-GE" sz="1600" dirty="0" err="1" smtClean="0">
                <a:solidFill>
                  <a:prstClr val="black"/>
                </a:solidFill>
                <a:latin typeface="Sylfaen" pitchFamily="18" charset="0"/>
                <a:ea typeface="Times New Roman" pitchFamily="18" charset="0"/>
                <a:cs typeface="Arial" pitchFamily="34" charset="0"/>
              </a:rPr>
              <a:t>მაკრო</a:t>
            </a:r>
            <a:r>
              <a:rPr lang="ka-GE" sz="1600" dirty="0" smtClean="0">
                <a:solidFill>
                  <a:prstClr val="black"/>
                </a:solidFill>
                <a:latin typeface="Sylfaen" pitchFamily="18" charset="0"/>
                <a:ea typeface="Times New Roman" pitchFamily="18" charset="0"/>
                <a:cs typeface="Arial" pitchFamily="34" charset="0"/>
              </a:rPr>
              <a:t> </a:t>
            </a:r>
            <a:r>
              <a:rPr lang="ka-GE" sz="1600" dirty="0" err="1" smtClean="0">
                <a:solidFill>
                  <a:prstClr val="black"/>
                </a:solidFill>
                <a:latin typeface="Sylfaen" pitchFamily="18" charset="0"/>
                <a:ea typeface="Times New Roman" pitchFamily="18" charset="0"/>
                <a:cs typeface="Arial" pitchFamily="34" charset="0"/>
              </a:rPr>
              <a:t>კონიდიები</a:t>
            </a:r>
            <a:endParaRPr lang="ka-GE" sz="1600" dirty="0" smtClean="0">
              <a:solidFill>
                <a:prstClr val="black"/>
              </a:solidFill>
              <a:latin typeface="Sylfaen" pitchFamily="18" charset="0"/>
              <a:ea typeface="Times New Roman" pitchFamily="18" charset="0"/>
              <a:cs typeface="Arial" pitchFamily="34" charset="0"/>
            </a:endParaRPr>
          </a:p>
          <a:p>
            <a:pPr lvl="0" indent="269875" algn="just" fontAlgn="base">
              <a:spcBef>
                <a:spcPct val="0"/>
              </a:spcBef>
              <a:spcAft>
                <a:spcPct val="0"/>
              </a:spcAft>
              <a:tabLst>
                <a:tab pos="6515100" algn="l"/>
              </a:tabLst>
            </a:pPr>
            <a:endParaRPr lang="ka-GE" sz="2000" dirty="0">
              <a:solidFill>
                <a:prstClr val="black"/>
              </a:solidFill>
              <a:latin typeface="Sylfaen" pitchFamily="18" charset="0"/>
              <a:cs typeface="Arial" pitchFamily="34" charset="0"/>
            </a:endParaRPr>
          </a:p>
          <a:p>
            <a:pPr lvl="0" indent="269875" algn="just" fontAlgn="base">
              <a:spcBef>
                <a:spcPct val="0"/>
              </a:spcBef>
              <a:spcAft>
                <a:spcPct val="0"/>
              </a:spcAft>
              <a:tabLst>
                <a:tab pos="6515100" algn="l"/>
              </a:tabLst>
            </a:pPr>
            <a:r>
              <a:rPr lang="ka-GE" sz="2000" dirty="0"/>
              <a:t>ხანგრძლივმა </a:t>
            </a:r>
            <a:r>
              <a:rPr lang="ka-GE" sz="2000" dirty="0" err="1"/>
              <a:t>დაკვირვებება</a:t>
            </a:r>
            <a:r>
              <a:rPr lang="ka-GE" sz="2000" dirty="0"/>
              <a:t> გვიჩვენა, რომ დაავადების პირველი ნიშნები ჩნდება ნაყოფის სიმწიფის დაწყებამდე. ამ დროს იწყება ძველი ფოთლების გაყვითლება, რომელიც თანდათანობით გადადის ახალგაზრდა ფოთლებზე </a:t>
            </a:r>
            <a:r>
              <a:rPr lang="ka-GE" sz="2000" b="1" dirty="0"/>
              <a:t>(სურ. 2).</a:t>
            </a:r>
            <a:endParaRPr lang="ka-GE" sz="2000" dirty="0" smtClean="0">
              <a:solidFill>
                <a:prstClr val="black"/>
              </a:solidFill>
              <a:latin typeface="Sylfaen" pitchFamily="18" charset="0"/>
              <a:cs typeface="Arial" pitchFamily="34" charset="0"/>
            </a:endParaRPr>
          </a:p>
          <a:p>
            <a:pPr lvl="0" indent="269875" algn="just" fontAlgn="base">
              <a:spcBef>
                <a:spcPct val="0"/>
              </a:spcBef>
              <a:spcAft>
                <a:spcPct val="0"/>
              </a:spcAft>
              <a:tabLst>
                <a:tab pos="6515100" algn="l"/>
              </a:tabLst>
            </a:pPr>
            <a:endParaRPr lang="ka-GE" sz="1600" dirty="0">
              <a:solidFill>
                <a:prstClr val="black"/>
              </a:solidFill>
              <a:latin typeface="Sylfaen" pitchFamily="18" charset="0"/>
              <a:cs typeface="Arial" pitchFamily="34" charset="0"/>
            </a:endParaRPr>
          </a:p>
          <a:p>
            <a:pPr lvl="0" indent="269875" algn="just" fontAlgn="base">
              <a:spcBef>
                <a:spcPct val="0"/>
              </a:spcBef>
              <a:spcAft>
                <a:spcPct val="0"/>
              </a:spcAft>
              <a:tabLst>
                <a:tab pos="6515100" algn="l"/>
              </a:tabLst>
            </a:pPr>
            <a:endParaRPr lang="ka-GE" sz="1600" dirty="0" smtClean="0">
              <a:solidFill>
                <a:prstClr val="black"/>
              </a:solidFill>
              <a:latin typeface="Sylfaen" pitchFamily="18" charset="0"/>
              <a:cs typeface="Arial" pitchFamily="34" charset="0"/>
            </a:endParaRPr>
          </a:p>
          <a:p>
            <a:pPr lvl="0" indent="269875" algn="just" fontAlgn="base">
              <a:spcBef>
                <a:spcPct val="0"/>
              </a:spcBef>
              <a:spcAft>
                <a:spcPct val="0"/>
              </a:spcAft>
              <a:tabLst>
                <a:tab pos="6515100" algn="l"/>
              </a:tabLst>
            </a:pPr>
            <a:endParaRPr lang="ka-GE" sz="1600" dirty="0">
              <a:solidFill>
                <a:prstClr val="black"/>
              </a:solidFill>
              <a:latin typeface="Sylfaen" pitchFamily="18" charset="0"/>
              <a:cs typeface="Arial" pitchFamily="34" charset="0"/>
            </a:endParaRPr>
          </a:p>
          <a:p>
            <a:pPr lvl="0" indent="269875" algn="just" fontAlgn="base">
              <a:spcBef>
                <a:spcPct val="0"/>
              </a:spcBef>
              <a:spcAft>
                <a:spcPct val="0"/>
              </a:spcAft>
              <a:tabLst>
                <a:tab pos="6515100" algn="l"/>
              </a:tabLst>
            </a:pPr>
            <a:endParaRPr lang="ka-GE" sz="1600" dirty="0" smtClean="0">
              <a:solidFill>
                <a:prstClr val="black"/>
              </a:solidFill>
              <a:latin typeface="Sylfaen" pitchFamily="18" charset="0"/>
              <a:cs typeface="Arial" pitchFamily="34" charset="0"/>
            </a:endParaRPr>
          </a:p>
          <a:p>
            <a:pPr lvl="0" indent="269875" algn="just" fontAlgn="base">
              <a:spcBef>
                <a:spcPct val="0"/>
              </a:spcBef>
              <a:spcAft>
                <a:spcPct val="0"/>
              </a:spcAft>
              <a:tabLst>
                <a:tab pos="6515100" algn="l"/>
              </a:tabLst>
            </a:pPr>
            <a:endParaRPr lang="en-US" sz="1600" dirty="0" smtClean="0">
              <a:solidFill>
                <a:prstClr val="black"/>
              </a:solidFill>
              <a:latin typeface="Arial" pitchFamily="34" charset="0"/>
              <a:cs typeface="Arial" pitchFamily="34" charset="0"/>
            </a:endParaRPr>
          </a:p>
        </p:txBody>
      </p:sp>
      <p:pic>
        <p:nvPicPr>
          <p:cNvPr id="2" name="სურათი 1"/>
          <p:cNvPicPr>
            <a:picLocks noChangeAspect="1"/>
          </p:cNvPicPr>
          <p:nvPr/>
        </p:nvPicPr>
        <p:blipFill>
          <a:blip r:embed="rId3"/>
          <a:stretch>
            <a:fillRect/>
          </a:stretch>
        </p:blipFill>
        <p:spPr>
          <a:xfrm>
            <a:off x="107504" y="1983756"/>
            <a:ext cx="2113887" cy="2641918"/>
          </a:xfrm>
          <a:prstGeom prst="rect">
            <a:avLst/>
          </a:prstGeom>
        </p:spPr>
      </p:pic>
      <p:pic>
        <p:nvPicPr>
          <p:cNvPr id="3" name="სურათი 2"/>
          <p:cNvPicPr>
            <a:picLocks noChangeAspect="1"/>
          </p:cNvPicPr>
          <p:nvPr/>
        </p:nvPicPr>
        <p:blipFill>
          <a:blip r:embed="rId4"/>
          <a:stretch>
            <a:fillRect/>
          </a:stretch>
        </p:blipFill>
        <p:spPr>
          <a:xfrm>
            <a:off x="2028325" y="1983756"/>
            <a:ext cx="1351169" cy="264191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Рисунок 258"/>
          <p:cNvPicPr>
            <a:picLocks noChangeAspect="1" noChangeArrowheads="1"/>
          </p:cNvPicPr>
          <p:nvPr/>
        </p:nvPicPr>
        <p:blipFill>
          <a:blip r:embed="rId2"/>
          <a:srcRect t="9874" r="7132" b="16014"/>
          <a:stretch>
            <a:fillRect/>
          </a:stretch>
        </p:blipFill>
        <p:spPr bwMode="auto">
          <a:xfrm>
            <a:off x="1607323" y="1305976"/>
            <a:ext cx="4786346" cy="2141887"/>
          </a:xfrm>
          <a:prstGeom prst="rect">
            <a:avLst/>
          </a:prstGeom>
          <a:noFill/>
        </p:spPr>
      </p:pic>
      <p:pic>
        <p:nvPicPr>
          <p:cNvPr id="13313" name="Рисунок 257" descr="Picture3"/>
          <p:cNvPicPr>
            <a:picLocks noChangeAspect="1" noChangeArrowheads="1"/>
          </p:cNvPicPr>
          <p:nvPr/>
        </p:nvPicPr>
        <p:blipFill>
          <a:blip r:embed="rId3"/>
          <a:srcRect l="6989" r="2071" b="4668"/>
          <a:stretch>
            <a:fillRect/>
          </a:stretch>
        </p:blipFill>
        <p:spPr bwMode="auto">
          <a:xfrm>
            <a:off x="1428728" y="3645004"/>
            <a:ext cx="5143536" cy="2711894"/>
          </a:xfrm>
          <a:prstGeom prst="rect">
            <a:avLst/>
          </a:prstGeom>
          <a:noFill/>
        </p:spPr>
      </p:pic>
      <p:sp>
        <p:nvSpPr>
          <p:cNvPr id="13315" name="Rectangle 3"/>
          <p:cNvSpPr>
            <a:spLocks noChangeArrowheads="1"/>
          </p:cNvSpPr>
          <p:nvPr/>
        </p:nvSpPr>
        <p:spPr bwMode="auto">
          <a:xfrm>
            <a:off x="0" y="-521437"/>
            <a:ext cx="91440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l" defTabSz="914400" rtl="0" eaLnBrk="1" fontAlgn="base" latinLnBrk="0" hangingPunct="1">
              <a:lnSpc>
                <a:spcPct val="100000"/>
              </a:lnSpc>
              <a:spcBef>
                <a:spcPct val="0"/>
              </a:spcBef>
              <a:spcAft>
                <a:spcPct val="0"/>
              </a:spcAft>
              <a:buClrTx/>
              <a:buSzTx/>
              <a:buFontTx/>
              <a:buNone/>
              <a:tabLst>
                <a:tab pos="6515100" algn="l"/>
              </a:tabLst>
            </a:pP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endPar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269875" algn="l" defTabSz="914400" rtl="0" eaLnBrk="1" fontAlgn="base" latinLnBrk="0" hangingPunct="1">
              <a:lnSpc>
                <a:spcPct val="100000"/>
              </a:lnSpc>
              <a:spcBef>
                <a:spcPct val="0"/>
              </a:spcBef>
              <a:spcAft>
                <a:spcPct val="0"/>
              </a:spcAft>
              <a:buClrTx/>
              <a:buSzTx/>
              <a:buFontTx/>
              <a:buNone/>
              <a:tabLst>
                <a:tab pos="6515100" algn="l"/>
              </a:tabLst>
            </a:pPr>
            <a:r>
              <a:rPr kumimoji="0" lang="en-US" sz="20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დაავადების</a:t>
            </a:r>
            <a:r>
              <a:rPr kumimoji="0" lang="en-US"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ძლიერი</a:t>
            </a:r>
            <a:r>
              <a:rPr kumimoji="0" lang="en-US"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განვითარებისას</a:t>
            </a:r>
            <a:r>
              <a:rPr kumimoji="0" lang="en-US"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მცენარე</a:t>
            </a:r>
            <a:r>
              <a:rPr kumimoji="0" lang="en-US"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სწრაფად</a:t>
            </a:r>
            <a:r>
              <a:rPr kumimoji="0" lang="en-US"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ჭყნება</a:t>
            </a:r>
            <a:r>
              <a:rPr kumimoji="0" lang="en-US"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და</a:t>
            </a:r>
            <a:r>
              <a:rPr kumimoji="0" lang="en-US"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იღუპ</a:t>
            </a:r>
            <a:r>
              <a:rPr kumimoji="0" lang="en-US" sz="20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ება</a:t>
            </a:r>
            <a:r>
              <a:rPr kumimoji="0" lang="en-US"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ცხელ</a:t>
            </a:r>
            <a:r>
              <a:rPr kumimoji="0" lang="en-US"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და</a:t>
            </a:r>
            <a:r>
              <a:rPr kumimoji="0" lang="en-US"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მზიან</a:t>
            </a:r>
            <a:r>
              <a:rPr kumimoji="0" lang="en-US"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უფრო</a:t>
            </a:r>
            <a:r>
              <a:rPr kumimoji="0" lang="en-US"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მეტად</a:t>
            </a:r>
            <a:r>
              <a:rPr kumimoji="0" lang="en-US"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კი</a:t>
            </a:r>
            <a:r>
              <a:rPr kumimoji="0" lang="en-US"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ცხელ</a:t>
            </a:r>
            <a:r>
              <a:rPr kumimoji="0" lang="en-US"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ღრუბლიან</a:t>
            </a:r>
            <a:r>
              <a:rPr kumimoji="0" lang="en-US"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და</a:t>
            </a:r>
            <a:r>
              <a:rPr kumimoji="0" lang="en-US"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ნამიან</a:t>
            </a:r>
            <a:r>
              <a:rPr kumimoji="0" lang="en-US"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დღებში</a:t>
            </a:r>
            <a:r>
              <a:rPr kumimoji="0" lang="en-US"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20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a:t>
            </a:r>
            <a:r>
              <a:rPr kumimoji="0" lang="en-US"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28–32°С)  </a:t>
            </a:r>
            <a:r>
              <a:rPr kumimoji="0" lang="en-US" sz="20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ადგილი</a:t>
            </a:r>
            <a:r>
              <a:rPr kumimoji="0" lang="en-US"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აქვს</a:t>
            </a:r>
            <a:r>
              <a:rPr kumimoji="0" lang="en-US"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ერთი</a:t>
            </a:r>
            <a:r>
              <a:rPr kumimoji="0" lang="en-US"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დღე-ღამის</a:t>
            </a:r>
            <a:r>
              <a:rPr kumimoji="0" lang="en-US"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განმავლობაში</a:t>
            </a:r>
            <a:r>
              <a:rPr kumimoji="0" lang="en-US"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მცენარის</a:t>
            </a:r>
            <a:r>
              <a:rPr kumimoji="0" lang="en-US"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ჭკნობას</a:t>
            </a:r>
            <a:r>
              <a:rPr kumimoji="0" lang="en-US"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სურ</a:t>
            </a:r>
            <a:r>
              <a:rPr kumimoji="0" lang="en-US"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2)</a:t>
            </a:r>
            <a:r>
              <a:rPr kumimoji="0" lang="ka-GE"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მცენარის</a:t>
            </a:r>
            <a:r>
              <a:rPr kumimoji="0" lang="en-US"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ფესვთა</a:t>
            </a:r>
            <a:r>
              <a:rPr kumimoji="0" lang="en-US"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სისტემა</a:t>
            </a:r>
            <a:r>
              <a:rPr kumimoji="0" lang="en-US"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თანდათანობით</a:t>
            </a:r>
            <a:r>
              <a:rPr kumimoji="0" lang="ka-GE"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ყავისფერდება</a:t>
            </a:r>
            <a:r>
              <a:rPr kumimoji="0" lang="ka-GE"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და</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tab pos="6515100" algn="l"/>
              </a:tabLst>
            </a:pP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16" name="Rectangle 4"/>
          <p:cNvSpPr>
            <a:spLocks noChangeArrowheads="1"/>
          </p:cNvSpPr>
          <p:nvPr/>
        </p:nvSpPr>
        <p:spPr bwMode="auto">
          <a:xfrm>
            <a:off x="285720" y="3337227"/>
            <a:ext cx="839073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tab pos="6515100" algn="l"/>
              </a:tabLst>
            </a:pPr>
            <a:r>
              <a:rPr kumimoji="0" lang="ka-GE"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სურ. 2- </a:t>
            </a:r>
            <a:r>
              <a:rPr kumimoji="0" lang="en-US" sz="14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Fusarium</a:t>
            </a: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sp. </a:t>
            </a:r>
            <a:r>
              <a:rPr kumimoji="0" lang="en-US" sz="14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nov</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t>
            </a:r>
            <a:r>
              <a:rPr kumimoji="0" lang="en-US" sz="1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ით</a:t>
            </a:r>
            <a:r>
              <a:rPr kumimoji="0" lang="en-US" sz="1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გამოწვეული</a:t>
            </a:r>
            <a:r>
              <a:rPr kumimoji="0" lang="en-US" sz="1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მცენარის</a:t>
            </a:r>
            <a:r>
              <a:rPr kumimoji="0" lang="en-US" sz="1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ჭკნობა</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17" name="Rectangle 5"/>
          <p:cNvSpPr>
            <a:spLocks noChangeArrowheads="1"/>
          </p:cNvSpPr>
          <p:nvPr/>
        </p:nvSpPr>
        <p:spPr bwMode="auto">
          <a:xfrm>
            <a:off x="214282" y="6306875"/>
            <a:ext cx="871543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410075" algn="l"/>
                <a:tab pos="6515100" algn="l"/>
              </a:tabLst>
            </a:pPr>
            <a:r>
              <a:rPr kumimoji="0" lang="ka-GE" sz="1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სურ. 3-</a:t>
            </a:r>
            <a:r>
              <a:rPr kumimoji="0" lang="ka-GE"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Fusarium </a:t>
            </a:r>
            <a:r>
              <a:rPr kumimoji="0" lang="ka-GE" sz="1400" b="0" i="1"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sp. nov</a:t>
            </a:r>
            <a:r>
              <a:rPr kumimoji="0" lang="ka-GE"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a-GE" sz="14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ით გამოწვეული ფესვის სიგამპლე</a:t>
            </a:r>
            <a:endParaRPr kumimoji="0" lang="ka-GE"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2289" name="Рисунок 263" descr="Picture6"/>
          <p:cNvPicPr>
            <a:picLocks noChangeAspect="1" noChangeArrowheads="1"/>
          </p:cNvPicPr>
          <p:nvPr/>
        </p:nvPicPr>
        <p:blipFill>
          <a:blip r:embed="rId2"/>
          <a:srcRect l="5453" r="49471" b="2972"/>
          <a:stretch>
            <a:fillRect/>
          </a:stretch>
        </p:blipFill>
        <p:spPr bwMode="auto">
          <a:xfrm>
            <a:off x="4286248" y="1142984"/>
            <a:ext cx="2000264" cy="1412127"/>
          </a:xfrm>
          <a:prstGeom prst="rect">
            <a:avLst/>
          </a:prstGeom>
          <a:noFill/>
        </p:spPr>
      </p:pic>
      <p:sp>
        <p:nvSpPr>
          <p:cNvPr id="12291" name="Rectangle 3"/>
          <p:cNvSpPr>
            <a:spLocks noChangeArrowheads="1"/>
          </p:cNvSpPr>
          <p:nvPr/>
        </p:nvSpPr>
        <p:spPr bwMode="auto">
          <a:xfrm>
            <a:off x="0" y="-625480"/>
            <a:ext cx="9001156"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tab pos="6515100" algn="l"/>
              </a:tabLst>
            </a:pPr>
            <a:r>
              <a:rPr kumimoji="0" lang="ka-GE"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ნიადაგის ზედაპირთან, ან  მის ახლოს, ღეროზე ჩნდება მოყავისფრო – შოკოლადის ფერის სხვადასხვა ზომის ლაქები, რომლებიც  ერთდებიან და თითქმის მთელი მცენარის ღერო-ტოტებს ფარავენ (სურ. 4).</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6515100" algn="l"/>
              </a:tabLst>
            </a:pPr>
            <a:endParaRPr lang="ka-GE" sz="2000" dirty="0" smtClean="0">
              <a:latin typeface="Sylfaen" pitchFamily="18"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6515100" algn="l"/>
              </a:tabLst>
            </a:pP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6515100" algn="l"/>
              </a:tabLst>
            </a:pPr>
            <a:endParaRPr kumimoji="0" lang="ka-GE"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6515100" algn="l"/>
              </a:tabLst>
            </a:pPr>
            <a:endParaRPr lang="ka-GE" sz="2000" dirty="0" smtClean="0">
              <a:latin typeface="Sylfaen" pitchFamily="18" charset="0"/>
              <a:ea typeface="Times New Roman" pitchFamily="18"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6515100" algn="l"/>
              </a:tabLst>
            </a:pPr>
            <a:endParaRPr kumimoji="0" lang="ka-GE"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6515100" algn="l"/>
              </a:tabLst>
            </a:pPr>
            <a:endParaRPr lang="ka-GE" sz="2000" dirty="0" smtClean="0">
              <a:latin typeface="Sylfaen" pitchFamily="18" charset="0"/>
              <a:ea typeface="Times New Roman" pitchFamily="18"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6515100" algn="l"/>
              </a:tabLst>
            </a:pPr>
            <a:endParaRPr kumimoji="0" lang="ka-GE"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indent="180975" algn="just" eaLnBrk="0" fontAlgn="base" hangingPunct="0">
              <a:spcBef>
                <a:spcPct val="0"/>
              </a:spcBef>
              <a:spcAft>
                <a:spcPct val="0"/>
              </a:spcAft>
              <a:tabLst>
                <a:tab pos="6515100" algn="l"/>
              </a:tabLst>
            </a:pPr>
            <a:r>
              <a:rPr lang="ka-GE" sz="2000" dirty="0" smtClean="0">
                <a:latin typeface="Sylfaen" pitchFamily="18" charset="0"/>
                <a:ea typeface="Times New Roman" pitchFamily="18" charset="0"/>
                <a:cs typeface="Arial" pitchFamily="34" charset="0"/>
              </a:rPr>
              <a:t>სურ. 4- </a:t>
            </a:r>
            <a:r>
              <a:rPr lang="ka-GE" sz="2000" i="1" dirty="0" err="1" smtClean="0">
                <a:latin typeface="Arial" pitchFamily="34" charset="0"/>
                <a:ea typeface="Times New Roman" pitchFamily="18" charset="0"/>
                <a:cs typeface="Arial" pitchFamily="34" charset="0"/>
              </a:rPr>
              <a:t>Fusarium</a:t>
            </a:r>
            <a:r>
              <a:rPr lang="ka-GE" sz="2000" i="1" dirty="0" smtClean="0">
                <a:latin typeface="Arial" pitchFamily="34" charset="0"/>
                <a:ea typeface="Times New Roman" pitchFamily="18" charset="0"/>
                <a:cs typeface="Arial" pitchFamily="34" charset="0"/>
              </a:rPr>
              <a:t> sp. nov</a:t>
            </a:r>
            <a:r>
              <a:rPr lang="ka-GE" sz="2000" dirty="0" smtClean="0">
                <a:latin typeface="Arial" pitchFamily="34" charset="0"/>
                <a:ea typeface="Times New Roman" pitchFamily="18" charset="0"/>
                <a:cs typeface="Arial" pitchFamily="34" charset="0"/>
              </a:rPr>
              <a:t>.</a:t>
            </a:r>
            <a:r>
              <a:rPr lang="ka-GE" sz="2000" dirty="0" smtClean="0">
                <a:latin typeface="Sylfaen" pitchFamily="18" charset="0"/>
                <a:ea typeface="Times New Roman" pitchFamily="18" charset="0"/>
                <a:cs typeface="Arial" pitchFamily="34" charset="0"/>
              </a:rPr>
              <a:t>- ით გამოწვეული მოყავისფრო ლაქები   ღეროზე</a:t>
            </a:r>
          </a:p>
          <a:p>
            <a:pPr marL="0" marR="0" lvl="0" indent="180975" algn="just" defTabSz="914400" rtl="0" eaLnBrk="0" fontAlgn="base" latinLnBrk="0" hangingPunct="0">
              <a:lnSpc>
                <a:spcPct val="100000"/>
              </a:lnSpc>
              <a:spcBef>
                <a:spcPct val="0"/>
              </a:spcBef>
              <a:spcAft>
                <a:spcPct val="0"/>
              </a:spcAft>
              <a:buClrTx/>
              <a:buSzTx/>
              <a:buFontTx/>
              <a:buNone/>
              <a:tabLst>
                <a:tab pos="6515100" algn="l"/>
              </a:tabLst>
            </a:pPr>
            <a:r>
              <a:rPr kumimoji="0" lang="ka-GE"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ღეროს  სიგრძივ განაჭერზე კარგად მოჩანს მოყავისფროდ დაზიანებული ქსოვილები.</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6515100" algn="l"/>
              </a:tabLst>
            </a:pPr>
            <a:r>
              <a:rPr kumimoji="0" lang="ka-GE"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როდესაც მცენარე  ნაწილობრივ დაზიანებულია, მაშინ მხოლოდ ერთეული ფესვებია       დაავადებული.  იმ  შემთხვევაში, როდესაც მცენარე უკვე დამჭკნარია, მაშინ სოკო  უფრო აგრესიული ხდება და მთლიანად ღეროს  ჭურჭელ–ბოჭკოვან სისტემას მიცელიუმით ავსებს. ასეთი ღეროს,  მთავარღერძა ფესვის ყელიდან  მთელ ღეროს  უჩნდება ღარები.  დამპალ ფესვს ქერქი მალე ძვრება და მერქნიან ნაწილი მოშვო შეფერილობას ღებულობს. დაზიანებულ ადგილებზე მიცელიუმი სუსტად ემჩნევა ჰიფების სახით.  ნოტიო კამერაში, მეორე დღესვე  დაავადებული  ნაწილები  იფარებიან ბამბისებრი მოთეთრო </a:t>
            </a:r>
            <a:r>
              <a:rPr kumimoji="0" lang="ka-GE" sz="20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მიცელიუმით</a:t>
            </a:r>
            <a:r>
              <a:rPr kumimoji="0" lang="ka-GE" sz="20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Рисунок 1" descr="D:\Documents\Рабочий стол\Новая папка\IMG_1805.JPG"/>
          <p:cNvPicPr/>
          <p:nvPr/>
        </p:nvPicPr>
        <p:blipFill>
          <a:blip r:embed="rId3" cstate="print"/>
          <a:srcRect/>
          <a:stretch>
            <a:fillRect/>
          </a:stretch>
        </p:blipFill>
        <p:spPr bwMode="auto">
          <a:xfrm rot="16200000">
            <a:off x="1224770" y="-568586"/>
            <a:ext cx="1944215" cy="41787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მართკუთხედი 3"/>
          <p:cNvSpPr/>
          <p:nvPr/>
        </p:nvSpPr>
        <p:spPr>
          <a:xfrm>
            <a:off x="0" y="0"/>
            <a:ext cx="8964488" cy="6370975"/>
          </a:xfrm>
          <a:prstGeom prst="rect">
            <a:avLst/>
          </a:prstGeom>
        </p:spPr>
        <p:txBody>
          <a:bodyPr wrap="square">
            <a:spAutoFit/>
          </a:bodyPr>
          <a:lstStyle/>
          <a:p>
            <a:pPr lvl="0" indent="180975" algn="just" eaLnBrk="0" fontAlgn="base" hangingPunct="0">
              <a:spcBef>
                <a:spcPct val="0"/>
              </a:spcBef>
              <a:spcAft>
                <a:spcPct val="0"/>
              </a:spcAft>
              <a:tabLst>
                <a:tab pos="6515100" algn="l"/>
              </a:tabLst>
            </a:pPr>
            <a:r>
              <a:rPr lang="ka-GE" sz="2400" dirty="0">
                <a:latin typeface="Sylfaen" pitchFamily="18" charset="0"/>
                <a:ea typeface="Times New Roman" pitchFamily="18" charset="0"/>
                <a:cs typeface="Arial" pitchFamily="34" charset="0"/>
              </a:rPr>
              <a:t>დაკვირვებებმა ცხადყო,  რომ   ნაყოფებზე დაავადება თავდაპირველად არ შეიმჩნევა, შემდგომში ადგილი აქვს დაუმწიფებელი ნაყოფის ფუძის მხრიდან ფერის შეცვლას, რასაც მოყვება ნაყოფის ხშირი ცვენა, თუმცა ეს პროცესი უფრო ადრე, სიპტომების </a:t>
            </a:r>
            <a:r>
              <a:rPr lang="ka-GE" sz="2400" dirty="0" err="1">
                <a:latin typeface="Sylfaen" pitchFamily="18" charset="0"/>
                <a:ea typeface="Times New Roman" pitchFamily="18" charset="0"/>
                <a:cs typeface="Arial" pitchFamily="34" charset="0"/>
              </a:rPr>
              <a:t>გაჩენამდეც</a:t>
            </a:r>
            <a:r>
              <a:rPr lang="ka-GE" sz="2400" dirty="0">
                <a:latin typeface="Sylfaen" pitchFamily="18" charset="0"/>
                <a:ea typeface="Times New Roman" pitchFamily="18" charset="0"/>
                <a:cs typeface="Arial" pitchFamily="34" charset="0"/>
              </a:rPr>
              <a:t>  შეინიშნება.</a:t>
            </a:r>
            <a:endParaRPr lang="ru-RU" sz="2400" dirty="0">
              <a:latin typeface="Arial" pitchFamily="34" charset="0"/>
              <a:cs typeface="Arial" pitchFamily="34" charset="0"/>
            </a:endParaRPr>
          </a:p>
          <a:p>
            <a:pPr lvl="0" indent="180975" algn="just" eaLnBrk="0" fontAlgn="base" hangingPunct="0">
              <a:spcBef>
                <a:spcPct val="0"/>
              </a:spcBef>
              <a:spcAft>
                <a:spcPct val="0"/>
              </a:spcAft>
              <a:tabLst>
                <a:tab pos="6515100" algn="l"/>
              </a:tabLst>
            </a:pPr>
            <a:r>
              <a:rPr lang="ka-GE" sz="2400" dirty="0">
                <a:latin typeface="Sylfaen" pitchFamily="18" charset="0"/>
                <a:ea typeface="Times New Roman" pitchFamily="18" charset="0"/>
                <a:cs typeface="Arial" pitchFamily="34" charset="0"/>
              </a:rPr>
              <a:t>სიმწიფის პროცესში დარჩენილი ნაყოფი რბილდება,   თანდათან ლპება და  მონაცრისფრო–მოშაო  ფიფქით იფარება  (სურ. </a:t>
            </a:r>
            <a:r>
              <a:rPr lang="ka-GE" sz="2400" dirty="0" smtClean="0">
                <a:latin typeface="Sylfaen" pitchFamily="18" charset="0"/>
                <a:ea typeface="Times New Roman" pitchFamily="18" charset="0"/>
                <a:cs typeface="Arial" pitchFamily="34" charset="0"/>
              </a:rPr>
              <a:t>5). </a:t>
            </a:r>
            <a:r>
              <a:rPr lang="ka-GE" sz="2400" dirty="0">
                <a:latin typeface="Sylfaen" pitchFamily="18" charset="0"/>
                <a:ea typeface="Times New Roman" pitchFamily="18" charset="0"/>
                <a:cs typeface="Arial" pitchFamily="34" charset="0"/>
              </a:rPr>
              <a:t>ასეთი ნაყოფი დიდხანს რჩება მცენარეზე. შემდეგში ნაცრისფერი ფიფქის გვერდით  შეინიშნება ასევე  სხვადასხვა შეფერილობის </a:t>
            </a:r>
            <a:r>
              <a:rPr lang="ka-GE" sz="2400" dirty="0" err="1">
                <a:latin typeface="Sylfaen" pitchFamily="18" charset="0"/>
                <a:ea typeface="Times New Roman" pitchFamily="18" charset="0"/>
                <a:cs typeface="Arial" pitchFamily="34" charset="0"/>
              </a:rPr>
              <a:t>ნაფიფქარი</a:t>
            </a:r>
            <a:r>
              <a:rPr lang="ka-GE" sz="2400" dirty="0">
                <a:latin typeface="Sylfaen" pitchFamily="18" charset="0"/>
                <a:ea typeface="Times New Roman" pitchFamily="18" charset="0"/>
                <a:cs typeface="Arial" pitchFamily="34" charset="0"/>
              </a:rPr>
              <a:t>, ზოგჯერ მათ შორის საზღვარი ქრება და მთლიანობაში ნაყოფი სხვადასხვა შეფერილობის სქელი ფიფქით იფარება (სურ. </a:t>
            </a:r>
            <a:r>
              <a:rPr lang="ka-GE" sz="2400" dirty="0" smtClean="0">
                <a:latin typeface="Sylfaen" pitchFamily="18" charset="0"/>
                <a:ea typeface="Times New Roman" pitchFamily="18" charset="0"/>
                <a:cs typeface="Arial" pitchFamily="34" charset="0"/>
              </a:rPr>
              <a:t>6). </a:t>
            </a:r>
            <a:r>
              <a:rPr lang="ka-GE" sz="2400" dirty="0">
                <a:latin typeface="Sylfaen" pitchFamily="18" charset="0"/>
                <a:ea typeface="Times New Roman" pitchFamily="18" charset="0"/>
                <a:cs typeface="Arial" pitchFamily="34" charset="0"/>
              </a:rPr>
              <a:t>ასეთნაირად იქმნება ნაყოფის სიდამპლის გამომწვევი სოკოთა კონსორციუმი, რომელშიც მონაწილეობას ღებულობს სოკოების  7  სახეობა (</a:t>
            </a:r>
            <a:r>
              <a:rPr lang="ka-GE" sz="2400" i="1" dirty="0" err="1">
                <a:latin typeface="Sylfaen" pitchFamily="18" charset="0"/>
                <a:ea typeface="Times New Roman" pitchFamily="18" charset="0"/>
                <a:cs typeface="Arial" pitchFamily="34" charset="0"/>
              </a:rPr>
              <a:t>Aspergilus</a:t>
            </a:r>
            <a:r>
              <a:rPr lang="ka-GE" sz="2400" i="1" dirty="0">
                <a:latin typeface="Sylfaen" pitchFamily="18" charset="0"/>
                <a:ea typeface="Times New Roman" pitchFamily="18" charset="0"/>
                <a:cs typeface="Arial" pitchFamily="34" charset="0"/>
              </a:rPr>
              <a:t> </a:t>
            </a:r>
            <a:r>
              <a:rPr lang="ka-GE" sz="2400" i="1" dirty="0" err="1">
                <a:latin typeface="Sylfaen" pitchFamily="18" charset="0"/>
                <a:ea typeface="Times New Roman" pitchFamily="18" charset="0"/>
                <a:cs typeface="Arial" pitchFamily="34" charset="0"/>
              </a:rPr>
              <a:t>niger</a:t>
            </a:r>
            <a:r>
              <a:rPr lang="ka-GE" sz="2400" i="1" dirty="0">
                <a:latin typeface="Sylfaen" pitchFamily="18" charset="0"/>
                <a:ea typeface="Times New Roman" pitchFamily="18" charset="0"/>
                <a:cs typeface="Arial" pitchFamily="34" charset="0"/>
              </a:rPr>
              <a:t> </a:t>
            </a:r>
            <a:r>
              <a:rPr lang="ka-GE" sz="2400" dirty="0" err="1">
                <a:latin typeface="Sylfaen" pitchFamily="18" charset="0"/>
                <a:ea typeface="Times New Roman" pitchFamily="18" charset="0"/>
                <a:cs typeface="Arial" pitchFamily="34" charset="0"/>
              </a:rPr>
              <a:t>Thiegh</a:t>
            </a:r>
            <a:r>
              <a:rPr lang="ka-GE" sz="2400" dirty="0">
                <a:latin typeface="Sylfaen" pitchFamily="18" charset="0"/>
                <a:ea typeface="Times New Roman" pitchFamily="18" charset="0"/>
                <a:cs typeface="Arial" pitchFamily="34" charset="0"/>
              </a:rPr>
              <a:t>.,</a:t>
            </a:r>
            <a:r>
              <a:rPr lang="ka-GE" sz="2400" i="1" dirty="0">
                <a:latin typeface="Sylfaen" pitchFamily="18" charset="0"/>
                <a:ea typeface="Times New Roman" pitchFamily="18" charset="0"/>
                <a:cs typeface="Arial" pitchFamily="34" charset="0"/>
              </a:rPr>
              <a:t> </a:t>
            </a:r>
            <a:r>
              <a:rPr lang="ka-GE" sz="2400" i="1" dirty="0" err="1">
                <a:latin typeface="Sylfaen" pitchFamily="18" charset="0"/>
                <a:ea typeface="Times New Roman" pitchFamily="18" charset="0"/>
                <a:cs typeface="Arial" pitchFamily="34" charset="0"/>
              </a:rPr>
              <a:t>Mucor</a:t>
            </a:r>
            <a:r>
              <a:rPr lang="ka-GE" sz="2400" i="1" dirty="0">
                <a:latin typeface="Sylfaen" pitchFamily="18" charset="0"/>
                <a:ea typeface="Times New Roman" pitchFamily="18" charset="0"/>
                <a:cs typeface="Arial" pitchFamily="34" charset="0"/>
              </a:rPr>
              <a:t> </a:t>
            </a:r>
            <a:r>
              <a:rPr lang="ka-GE" sz="2400" i="1" dirty="0" err="1">
                <a:latin typeface="Sylfaen" pitchFamily="18" charset="0"/>
                <a:ea typeface="Times New Roman" pitchFamily="18" charset="0"/>
                <a:cs typeface="Arial" pitchFamily="34" charset="0"/>
              </a:rPr>
              <a:t>sp</a:t>
            </a:r>
            <a:r>
              <a:rPr lang="ka-GE" sz="2400" i="1" dirty="0">
                <a:latin typeface="Sylfaen" pitchFamily="18" charset="0"/>
                <a:ea typeface="Times New Roman" pitchFamily="18" charset="0"/>
                <a:cs typeface="Arial" pitchFamily="34" charset="0"/>
              </a:rPr>
              <a:t>., </a:t>
            </a:r>
            <a:r>
              <a:rPr lang="ka-GE" sz="2400" i="1" dirty="0" err="1">
                <a:latin typeface="Sylfaen" pitchFamily="18" charset="0"/>
                <a:ea typeface="Times New Roman" pitchFamily="18" charset="0"/>
                <a:cs typeface="Arial" pitchFamily="34" charset="0"/>
              </a:rPr>
              <a:t>Phytophtora</a:t>
            </a:r>
            <a:r>
              <a:rPr lang="ka-GE" sz="2400" i="1" dirty="0">
                <a:latin typeface="Sylfaen" pitchFamily="18" charset="0"/>
                <a:ea typeface="Times New Roman" pitchFamily="18" charset="0"/>
                <a:cs typeface="Arial" pitchFamily="34" charset="0"/>
              </a:rPr>
              <a:t> </a:t>
            </a:r>
            <a:r>
              <a:rPr lang="ka-GE" sz="2400" i="1" dirty="0" err="1">
                <a:latin typeface="Sylfaen" pitchFamily="18" charset="0"/>
                <a:ea typeface="Times New Roman" pitchFamily="18" charset="0"/>
                <a:cs typeface="Arial" pitchFamily="34" charset="0"/>
              </a:rPr>
              <a:t>infestans</a:t>
            </a:r>
            <a:r>
              <a:rPr lang="ka-GE" sz="2400" i="1" dirty="0">
                <a:latin typeface="Sylfaen" pitchFamily="18" charset="0"/>
                <a:ea typeface="Times New Roman" pitchFamily="18" charset="0"/>
                <a:cs typeface="Arial" pitchFamily="34" charset="0"/>
              </a:rPr>
              <a:t> </a:t>
            </a:r>
            <a:r>
              <a:rPr lang="ka-GE" sz="2400" dirty="0" err="1">
                <a:latin typeface="Sylfaen" pitchFamily="18" charset="0"/>
                <a:ea typeface="Times New Roman" pitchFamily="18" charset="0"/>
                <a:cs typeface="Arial" pitchFamily="34" charset="0"/>
              </a:rPr>
              <a:t>De</a:t>
            </a:r>
            <a:r>
              <a:rPr lang="ka-GE" sz="2400" dirty="0">
                <a:latin typeface="Sylfaen" pitchFamily="18" charset="0"/>
                <a:ea typeface="Times New Roman" pitchFamily="18" charset="0"/>
                <a:cs typeface="Arial" pitchFamily="34" charset="0"/>
              </a:rPr>
              <a:t> </a:t>
            </a:r>
            <a:r>
              <a:rPr lang="ka-GE" sz="2400" dirty="0" err="1">
                <a:latin typeface="Sylfaen" pitchFamily="18" charset="0"/>
                <a:ea typeface="Times New Roman" pitchFamily="18" charset="0"/>
                <a:cs typeface="Arial" pitchFamily="34" charset="0"/>
              </a:rPr>
              <a:t>Bary</a:t>
            </a:r>
            <a:r>
              <a:rPr lang="ka-GE" sz="2400" dirty="0">
                <a:latin typeface="Sylfaen" pitchFamily="18" charset="0"/>
                <a:ea typeface="Times New Roman" pitchFamily="18" charset="0"/>
                <a:cs typeface="Arial" pitchFamily="34" charset="0"/>
              </a:rPr>
              <a:t>,</a:t>
            </a:r>
            <a:r>
              <a:rPr lang="ka-GE" sz="2400" i="1" dirty="0">
                <a:latin typeface="Sylfaen" pitchFamily="18" charset="0"/>
                <a:ea typeface="Times New Roman" pitchFamily="18" charset="0"/>
                <a:cs typeface="Arial" pitchFamily="34" charset="0"/>
              </a:rPr>
              <a:t> </a:t>
            </a:r>
            <a:r>
              <a:rPr lang="ka-GE" sz="2400" i="1" dirty="0" err="1">
                <a:latin typeface="Sylfaen" pitchFamily="18" charset="0"/>
                <a:ea typeface="Times New Roman" pitchFamily="18" charset="0"/>
                <a:cs typeface="Arial" pitchFamily="34" charset="0"/>
              </a:rPr>
              <a:t>Penicilium</a:t>
            </a:r>
            <a:r>
              <a:rPr lang="ka-GE" sz="2400" i="1" dirty="0">
                <a:latin typeface="Sylfaen" pitchFamily="18" charset="0"/>
                <a:ea typeface="Times New Roman" pitchFamily="18" charset="0"/>
                <a:cs typeface="Arial" pitchFamily="34" charset="0"/>
              </a:rPr>
              <a:t> </a:t>
            </a:r>
            <a:r>
              <a:rPr lang="ka-GE" sz="2400" i="1" dirty="0" err="1">
                <a:latin typeface="Sylfaen" pitchFamily="18" charset="0"/>
                <a:ea typeface="Times New Roman" pitchFamily="18" charset="0"/>
                <a:cs typeface="Arial" pitchFamily="34" charset="0"/>
              </a:rPr>
              <a:t>citrinum</a:t>
            </a:r>
            <a:r>
              <a:rPr lang="ka-GE" sz="2400" i="1" dirty="0">
                <a:latin typeface="Sylfaen" pitchFamily="18" charset="0"/>
                <a:ea typeface="Times New Roman" pitchFamily="18" charset="0"/>
                <a:cs typeface="Arial" pitchFamily="34" charset="0"/>
              </a:rPr>
              <a:t> </a:t>
            </a:r>
            <a:r>
              <a:rPr lang="ka-GE" sz="2400" dirty="0" err="1">
                <a:latin typeface="Sylfaen" pitchFamily="18" charset="0"/>
                <a:ea typeface="Times New Roman" pitchFamily="18" charset="0"/>
                <a:cs typeface="Arial" pitchFamily="34" charset="0"/>
              </a:rPr>
              <a:t>Thom</a:t>
            </a:r>
            <a:r>
              <a:rPr lang="ka-GE" sz="2400" dirty="0">
                <a:latin typeface="Sylfaen" pitchFamily="18" charset="0"/>
                <a:ea typeface="Times New Roman" pitchFamily="18" charset="0"/>
                <a:cs typeface="Arial" pitchFamily="34" charset="0"/>
              </a:rPr>
              <a:t>.,</a:t>
            </a:r>
            <a:r>
              <a:rPr lang="ka-GE" sz="2400" i="1" dirty="0">
                <a:latin typeface="Sylfaen" pitchFamily="18" charset="0"/>
                <a:ea typeface="Times New Roman" pitchFamily="18" charset="0"/>
                <a:cs typeface="Arial" pitchFamily="34" charset="0"/>
              </a:rPr>
              <a:t> </a:t>
            </a:r>
            <a:r>
              <a:rPr lang="ka-GE" sz="2400" i="1" dirty="0" err="1">
                <a:latin typeface="Sylfaen" pitchFamily="18" charset="0"/>
                <a:ea typeface="Times New Roman" pitchFamily="18" charset="0"/>
                <a:cs typeface="Arial" pitchFamily="34" charset="0"/>
              </a:rPr>
              <a:t>Botritis</a:t>
            </a:r>
            <a:r>
              <a:rPr lang="ka-GE" sz="2400" i="1" dirty="0">
                <a:latin typeface="Sylfaen" pitchFamily="18" charset="0"/>
                <a:ea typeface="Times New Roman" pitchFamily="18" charset="0"/>
                <a:cs typeface="Arial" pitchFamily="34" charset="0"/>
              </a:rPr>
              <a:t> </a:t>
            </a:r>
            <a:r>
              <a:rPr lang="ka-GE" sz="2400" i="1" dirty="0" err="1">
                <a:latin typeface="Sylfaen" pitchFamily="18" charset="0"/>
                <a:ea typeface="Times New Roman" pitchFamily="18" charset="0"/>
                <a:cs typeface="Arial" pitchFamily="34" charset="0"/>
              </a:rPr>
              <a:t>cinerea</a:t>
            </a:r>
            <a:r>
              <a:rPr lang="ka-GE" sz="2400" i="1" dirty="0">
                <a:latin typeface="Sylfaen" pitchFamily="18" charset="0"/>
                <a:ea typeface="Times New Roman" pitchFamily="18" charset="0"/>
                <a:cs typeface="Arial" pitchFamily="34" charset="0"/>
              </a:rPr>
              <a:t> </a:t>
            </a:r>
            <a:r>
              <a:rPr lang="ka-GE" sz="2400" dirty="0" err="1">
                <a:latin typeface="Sylfaen" pitchFamily="18" charset="0"/>
                <a:ea typeface="Times New Roman" pitchFamily="18" charset="0"/>
                <a:cs typeface="Arial" pitchFamily="34" charset="0"/>
              </a:rPr>
              <a:t>Pers</a:t>
            </a:r>
            <a:r>
              <a:rPr lang="ka-GE" sz="2400" i="1" dirty="0">
                <a:latin typeface="Sylfaen" pitchFamily="18" charset="0"/>
                <a:ea typeface="Times New Roman" pitchFamily="18" charset="0"/>
                <a:cs typeface="Arial" pitchFamily="34" charset="0"/>
              </a:rPr>
              <a:t>., </a:t>
            </a:r>
            <a:r>
              <a:rPr lang="ka-GE" sz="2400" i="1" dirty="0" err="1">
                <a:latin typeface="Sylfaen" pitchFamily="18" charset="0"/>
                <a:ea typeface="Times New Roman" pitchFamily="18" charset="0"/>
                <a:cs typeface="Arial" pitchFamily="34" charset="0"/>
              </a:rPr>
              <a:t>Alternaria</a:t>
            </a:r>
            <a:r>
              <a:rPr lang="ka-GE" sz="2400" i="1" dirty="0">
                <a:latin typeface="Sylfaen" pitchFamily="18" charset="0"/>
                <a:ea typeface="Times New Roman" pitchFamily="18" charset="0"/>
                <a:cs typeface="Arial" pitchFamily="34" charset="0"/>
              </a:rPr>
              <a:t> </a:t>
            </a:r>
            <a:r>
              <a:rPr lang="ka-GE" sz="2400" i="1" dirty="0" err="1">
                <a:latin typeface="Sylfaen" pitchFamily="18" charset="0"/>
                <a:ea typeface="Times New Roman" pitchFamily="18" charset="0"/>
                <a:cs typeface="Arial" pitchFamily="34" charset="0"/>
              </a:rPr>
              <a:t>solani</a:t>
            </a:r>
            <a:r>
              <a:rPr lang="ka-GE" sz="2400" i="1" dirty="0">
                <a:latin typeface="Sylfaen" pitchFamily="18" charset="0"/>
                <a:ea typeface="Times New Roman" pitchFamily="18" charset="0"/>
                <a:cs typeface="Arial" pitchFamily="34" charset="0"/>
              </a:rPr>
              <a:t> </a:t>
            </a:r>
            <a:r>
              <a:rPr lang="ka-GE" sz="2400" dirty="0" err="1">
                <a:latin typeface="Sylfaen" pitchFamily="18" charset="0"/>
                <a:ea typeface="Times New Roman" pitchFamily="18" charset="0"/>
                <a:cs typeface="Arial" pitchFamily="34" charset="0"/>
              </a:rPr>
              <a:t>Ell</a:t>
            </a:r>
            <a:r>
              <a:rPr lang="ka-GE" sz="2400" dirty="0">
                <a:latin typeface="Sylfaen" pitchFamily="18" charset="0"/>
                <a:ea typeface="Times New Roman" pitchFamily="18" charset="0"/>
                <a:cs typeface="Arial" pitchFamily="34" charset="0"/>
              </a:rPr>
              <a:t>. </a:t>
            </a:r>
            <a:r>
              <a:rPr lang="ka-GE" sz="2400" dirty="0" err="1">
                <a:latin typeface="Sylfaen" pitchFamily="18" charset="0"/>
                <a:ea typeface="Times New Roman" pitchFamily="18" charset="0"/>
                <a:cs typeface="Arial" pitchFamily="34" charset="0"/>
              </a:rPr>
              <a:t>Et</a:t>
            </a:r>
            <a:r>
              <a:rPr lang="ka-GE" sz="2400" dirty="0">
                <a:latin typeface="Sylfaen" pitchFamily="18" charset="0"/>
                <a:ea typeface="Times New Roman" pitchFamily="18" charset="0"/>
                <a:cs typeface="Arial" pitchFamily="34" charset="0"/>
              </a:rPr>
              <a:t> </a:t>
            </a:r>
            <a:r>
              <a:rPr lang="ka-GE" sz="2400" dirty="0" err="1">
                <a:latin typeface="Sylfaen" pitchFamily="18" charset="0"/>
                <a:ea typeface="Times New Roman" pitchFamily="18" charset="0"/>
                <a:cs typeface="Arial" pitchFamily="34" charset="0"/>
              </a:rPr>
              <a:t>Mort</a:t>
            </a:r>
            <a:r>
              <a:rPr lang="ka-GE" sz="2400" dirty="0">
                <a:latin typeface="Sylfaen" pitchFamily="18" charset="0"/>
                <a:ea typeface="Times New Roman" pitchFamily="18" charset="0"/>
                <a:cs typeface="Arial" pitchFamily="34" charset="0"/>
              </a:rPr>
              <a:t>;</a:t>
            </a:r>
            <a:r>
              <a:rPr lang="ka-GE" sz="2400" i="1" dirty="0">
                <a:latin typeface="Sylfaen" pitchFamily="18" charset="0"/>
                <a:ea typeface="Times New Roman" pitchFamily="18" charset="0"/>
                <a:cs typeface="Arial" pitchFamily="34" charset="0"/>
              </a:rPr>
              <a:t> </a:t>
            </a:r>
            <a:r>
              <a:rPr lang="ka-GE" sz="2400" i="1" dirty="0" err="1">
                <a:latin typeface="Sylfaen" pitchFamily="18" charset="0"/>
                <a:ea typeface="Times New Roman" pitchFamily="18" charset="0"/>
                <a:cs typeface="Arial" pitchFamily="34" charset="0"/>
              </a:rPr>
              <a:t>Rhyzopus</a:t>
            </a:r>
            <a:r>
              <a:rPr lang="ka-GE" sz="2400" i="1" dirty="0">
                <a:latin typeface="Sylfaen" pitchFamily="18" charset="0"/>
                <a:ea typeface="Times New Roman" pitchFamily="18" charset="0"/>
                <a:cs typeface="Arial" pitchFamily="34" charset="0"/>
              </a:rPr>
              <a:t> </a:t>
            </a:r>
            <a:r>
              <a:rPr lang="ka-GE" sz="2400" i="1" dirty="0" err="1">
                <a:latin typeface="Sylfaen" pitchFamily="18" charset="0"/>
                <a:ea typeface="Times New Roman" pitchFamily="18" charset="0"/>
                <a:cs typeface="Arial" pitchFamily="34" charset="0"/>
              </a:rPr>
              <a:t>nigricans</a:t>
            </a:r>
            <a:r>
              <a:rPr lang="ka-GE" sz="2400" i="1" dirty="0">
                <a:latin typeface="Sylfaen" pitchFamily="18" charset="0"/>
                <a:ea typeface="Times New Roman" pitchFamily="18" charset="0"/>
                <a:cs typeface="Arial" pitchFamily="34" charset="0"/>
              </a:rPr>
              <a:t> </a:t>
            </a:r>
            <a:r>
              <a:rPr lang="ka-GE" sz="2400" dirty="0" err="1">
                <a:latin typeface="Sylfaen" pitchFamily="18" charset="0"/>
                <a:ea typeface="Times New Roman" pitchFamily="18" charset="0"/>
                <a:cs typeface="Arial" pitchFamily="34" charset="0"/>
              </a:rPr>
              <a:t>Ehr</a:t>
            </a:r>
            <a:r>
              <a:rPr lang="ka-GE" sz="2400" dirty="0">
                <a:latin typeface="Sylfaen" pitchFamily="18" charset="0"/>
                <a:ea typeface="Times New Roman" pitchFamily="18" charset="0"/>
                <a:cs typeface="Arial" pitchFamily="34" charset="0"/>
              </a:rPr>
              <a:t> და სხვ.).</a:t>
            </a:r>
            <a:endParaRPr lang="ka-GE" sz="2400" dirty="0">
              <a:latin typeface="Arial" pitchFamily="34" charset="0"/>
              <a:cs typeface="Arial" pitchFamily="34" charset="0"/>
            </a:endParaRPr>
          </a:p>
        </p:txBody>
      </p:sp>
    </p:spTree>
    <p:extLst>
      <p:ext uri="{BB962C8B-B14F-4D97-AF65-F5344CB8AC3E}">
        <p14:creationId xmlns:p14="http://schemas.microsoft.com/office/powerpoint/2010/main" val="357964656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763</TotalTime>
  <Words>2670</Words>
  <Application>Microsoft Office PowerPoint</Application>
  <PresentationFormat>ეკრანი (4:3)</PresentationFormat>
  <Paragraphs>162</Paragraphs>
  <Slides>24</Slides>
  <Notes>0</Notes>
  <HiddenSlides>0</HiddenSlides>
  <MMClips>0</MMClips>
  <ScaleCrop>false</ScaleCrop>
  <HeadingPairs>
    <vt:vector size="6" baseType="variant">
      <vt:variant>
        <vt:lpstr>გამოყენებული შრიფტები</vt:lpstr>
      </vt:variant>
      <vt:variant>
        <vt:i4>7</vt:i4>
      </vt:variant>
      <vt:variant>
        <vt:lpstr>თემა</vt:lpstr>
      </vt:variant>
      <vt:variant>
        <vt:i4>1</vt:i4>
      </vt:variant>
      <vt:variant>
        <vt:lpstr>სლაიდების სათაურები</vt:lpstr>
      </vt:variant>
      <vt:variant>
        <vt:i4>24</vt:i4>
      </vt:variant>
    </vt:vector>
  </HeadingPairs>
  <TitlesOfParts>
    <vt:vector size="32" baseType="lpstr">
      <vt:lpstr>Arial Unicode MS</vt:lpstr>
      <vt:lpstr>AcadNusx</vt:lpstr>
      <vt:lpstr>Arial</vt:lpstr>
      <vt:lpstr>Calibri</vt:lpstr>
      <vt:lpstr>Sylfaen</vt:lpstr>
      <vt:lpstr>Times New Roman</vt:lpstr>
      <vt:lpstr>TimesNewRoman,BoldItalic</vt:lpstr>
      <vt:lpstr>Тема Office</vt:lpstr>
      <vt:lpstr>    </vt:lpstr>
      <vt:lpstr> საქართველო ოდითგანვე  სოფლის მეურნეობის ქვეყანაა.  ბოლო პერიოდში, ქვეყნის პრიორიტეტებს შორის, მას პირველი ადგილი უკავია. მიუხედავად იმისა, რომ აჭარა სუბტროპიკული კულტურების რეგიონია, ამ ბოლო წლებში გადაუდებელ ამოცანად არის მიჩნეული მებოსტნეობის წარმოების განვითარება, განსაკუთრებით კი: პომიდორის,  კიტრის, გოგრას, ბადრიჯანის, სტაფილოს, კომბოსტოს, წიწაკას და სხვ.  სამწუხაროდ, მათ ფართო წარმოებას, სხვა ფაქტორებთან ერთად,  ხელს უშლის სხვადასხვა მავნე ორგანიზმები, განსაკუთრებით კი  სოკოები, ვირუსები, ბაქტერიები და სხვა პათოგენი მიკრობიონტები.    რეგიონის ოროგრაფია, ნიადაგობრივი და  კლიმატური პირობები (ხშირი წვიმები, თბილი ნოტიო ამინდი, ნიადაგის მაღალი ტენიანობა და სხვ.)  ხელს უწყობს     სხვადასხვა დაავადების გამომწვევთა ფართო განვითარება – გავრცელებას. ხშირია  შემთხვევა, როდესაც სოკოებისა და ბაქტერიების ზემოქმედების შედეგად  მოსავალი მინიმუმამდე მცირდება, ხოლო ზოგიერთ ნაკვეთში კი მთლიანად ნადგურდება.  </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leqcia N 3  II  ნაწილი   სამეფო Monera-ს დახასიათება</dc:title>
  <cp:lastModifiedBy>USER</cp:lastModifiedBy>
  <cp:revision>62</cp:revision>
  <dcterms:modified xsi:type="dcterms:W3CDTF">2018-05-21T05:26:37Z</dcterms:modified>
</cp:coreProperties>
</file>